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97675" cy="9926638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 dirty="0" smtClean="0"/>
            </a:lvl1pPr>
          </a:lstStyle>
          <a:p>
            <a:pPr>
              <a:defRPr/>
            </a:pPr>
            <a:r>
              <a:rPr lang="fr-CH"/>
              <a:t>Etat de Vaud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pPr>
              <a:defRPr/>
            </a:pPr>
            <a:fld id="{8E9883FD-40DD-4C9F-B77C-9D27B0862ED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2685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/>
              <a:t>Cliquez pour modifier les styles du texte du masque</a:t>
            </a:r>
          </a:p>
          <a:p>
            <a:pPr lvl="1"/>
            <a:r>
              <a:rPr lang="fr-CH" noProof="0"/>
              <a:t>Deuxième niveau</a:t>
            </a:r>
          </a:p>
          <a:p>
            <a:pPr lvl="2"/>
            <a:r>
              <a:rPr lang="fr-CH" noProof="0"/>
              <a:t>Troisième niveau</a:t>
            </a:r>
          </a:p>
          <a:p>
            <a:pPr lvl="3"/>
            <a:r>
              <a:rPr lang="fr-CH" noProof="0"/>
              <a:t>Quatrième niveau</a:t>
            </a:r>
          </a:p>
          <a:p>
            <a:pPr lvl="4"/>
            <a:r>
              <a:rPr lang="fr-CH" noProof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pPr>
              <a:defRPr/>
            </a:pPr>
            <a:r>
              <a:rPr lang="fr-CH"/>
              <a:t>Département, Service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pPr>
              <a:defRPr/>
            </a:pPr>
            <a:fld id="{2A4781F1-C671-4630-8491-9417F09B4F5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8873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vd_logo_pantone-363c_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476250"/>
            <a:ext cx="6873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997200"/>
            <a:ext cx="7194550" cy="603250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573463"/>
            <a:ext cx="7194550" cy="576262"/>
          </a:xfrm>
        </p:spPr>
        <p:txBody>
          <a:bodyPr/>
          <a:lstStyle>
            <a:lvl1pPr marL="0" indent="0" algn="r">
              <a:buFontTx/>
              <a:buNone/>
              <a:defRPr sz="1800" b="0"/>
            </a:lvl1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5368-3E37-4EAC-AB2E-B258122472B8}" type="datetime4">
              <a:rPr lang="fr-FR" smtClean="0"/>
              <a:t>23 août 2022</a:t>
            </a:fld>
            <a:r>
              <a:rPr lang="fr-CH"/>
              <a:t>Département, Service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D574-BB7F-4878-A805-52920E9ACC0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828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5688B-53E8-4A3F-B863-226833121250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AF1E-F2D1-4C1A-8FB5-11E3DBC675B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35880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31013" y="549275"/>
            <a:ext cx="1855787" cy="482441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58888" y="549275"/>
            <a:ext cx="5419725" cy="48244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D1B5-8421-421C-858B-4175212A30DA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EAC2-CD6F-498C-A6AE-AF1DA38C1233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115265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B3F3A-4231-4F10-8711-2585D0F65854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1C46-1821-4647-B155-108DE95E426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130037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0385C-FC19-4BA0-80B1-3CBA7B2EF7DE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061B3-04BD-442A-9FF0-1D5E1190644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312124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8888" y="2060575"/>
            <a:ext cx="3636962" cy="331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0" y="2060575"/>
            <a:ext cx="3638550" cy="331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EC0C1-CF54-41ED-88CF-5CB8ABF59EF5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DCDD0-687F-4B9D-AF98-2D71C597EED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325222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5BBA-A1FC-439D-B18B-CBA2DE65E0DB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FC6AA-4A03-41B4-A02C-934A17818BE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235698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AB6ED-C9EC-40A2-85C7-78D20A543722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79E7-CA22-40B7-ABD0-A73BEE12923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301072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60562-3795-4559-A790-30AE89F0BFED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370D-1245-4C4E-8463-E0E33D0A43C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349244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FE28-F3CB-41FD-BFEB-81A026DA7ACE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859B5-427D-4CB6-9F2D-7BADF236D55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10331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5A04-8CF5-41D6-8546-751D9C08AB64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A937F-9671-48B5-9829-7EAD5FF598E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</p:spTree>
    <p:extLst>
      <p:ext uri="{BB962C8B-B14F-4D97-AF65-F5344CB8AC3E}">
        <p14:creationId xmlns:p14="http://schemas.microsoft.com/office/powerpoint/2010/main" val="163812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7000">
              <a:schemeClr val="accent5"/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549275"/>
            <a:ext cx="742791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060575"/>
            <a:ext cx="742791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/>
              <a:t>Cliquez pour modifier les styles du texte du masque</a:t>
            </a:r>
          </a:p>
          <a:p>
            <a:pPr lvl="1"/>
            <a:r>
              <a:rPr lang="fr-CH" altLang="fr-FR"/>
              <a:t>Deuxième niveau</a:t>
            </a:r>
          </a:p>
          <a:p>
            <a:pPr lvl="2"/>
            <a:r>
              <a:rPr lang="fr-CH" altLang="fr-FR"/>
              <a:t>Troisième niveau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92950" y="6524625"/>
            <a:ext cx="12954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0EEC623D-6D2F-4A5D-94BF-DDBED21D0E86}" type="datetime4">
              <a:rPr lang="fr-FR" smtClean="0"/>
              <a:t>23 août 2022</a:t>
            </a:fld>
            <a:endParaRPr lang="fr-CH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24625"/>
            <a:ext cx="4429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D5C71B18-BFAE-4F64-90C4-C6A61A232506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51847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fr-CH"/>
              <a:t>DFJC - SEASF               Facturation soutien éducatif</a:t>
            </a:r>
          </a:p>
        </p:txBody>
      </p:sp>
      <p:pic>
        <p:nvPicPr>
          <p:cNvPr id="1031" name="Picture 21" descr="vd_logo_pantone-363c_rv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476250"/>
            <a:ext cx="6873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40000"/>
        </a:lnSpc>
        <a:spcBef>
          <a:spcPct val="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ct val="0"/>
        </a:spcBef>
        <a:spcAft>
          <a:spcPct val="0"/>
        </a:spcAft>
        <a:buChar char="•"/>
        <a:defRPr sz="1200">
          <a:solidFill>
            <a:schemeClr val="bg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geo.aila@vd.ch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geo.aila@vd.ch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fr-CH" altLang="fr-FR" dirty="0"/>
              <a:t>Facturation du soutien éducatif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fr-CH" altLang="fr-FR" dirty="0"/>
              <a:t>Aide-mémoire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5021004"/>
            <a:ext cx="4392612" cy="146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altLang="fr-FR" sz="1400" dirty="0"/>
              <a:t>Direction générale de l’enseignement</a:t>
            </a:r>
            <a:br>
              <a:rPr lang="fr-CH" altLang="fr-FR" sz="1400" dirty="0"/>
            </a:br>
            <a:r>
              <a:rPr lang="fr-CH" altLang="fr-FR" sz="1400" dirty="0"/>
              <a:t>obligatoire et de la pédagogie spécialisée (DGEO)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Office du Soutien Pédagogique et de l’Enseignement Spécialisé (OSPES)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altLang="fr-FR" sz="1200" dirty="0">
                <a:solidFill>
                  <a:schemeClr val="bg2"/>
                </a:solidFill>
              </a:rPr>
              <a:t>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9B163-2E42-476E-B41D-6E6D473AAE4B}" type="slidenum">
              <a:rPr lang="fr-CH" altLang="fr-FR" smtClean="0"/>
              <a:pPr eaLnBrk="1" hangingPunct="1"/>
              <a:t>2</a:t>
            </a:fld>
            <a:endParaRPr lang="fr-CH" altLang="fr-FR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216652"/>
            <a:ext cx="7427912" cy="1512168"/>
          </a:xfrm>
        </p:spPr>
        <p:txBody>
          <a:bodyPr/>
          <a:lstStyle/>
          <a:p>
            <a:br>
              <a:rPr lang="fr-CH" sz="1400" b="0" dirty="0"/>
            </a:br>
            <a:br>
              <a:rPr lang="fr-CH" sz="1400" b="0" dirty="0"/>
            </a:br>
            <a:br>
              <a:rPr lang="fr-CH" sz="1400" b="0" dirty="0"/>
            </a:br>
            <a:r>
              <a:rPr lang="fr-CH" sz="1200" dirty="0">
                <a:solidFill>
                  <a:srgbClr val="FF0000"/>
                </a:solidFill>
              </a:rPr>
              <a:t>Les zones rouges </a:t>
            </a:r>
            <a:r>
              <a:rPr lang="fr-CH" sz="1200" b="0" dirty="0"/>
              <a:t>sont réservées à l’usage de l’Etat de Vaud.</a:t>
            </a:r>
            <a:br>
              <a:rPr lang="fr-CH" sz="1200" b="0" dirty="0"/>
            </a:br>
            <a:br>
              <a:rPr lang="fr-CH" sz="1200" b="0" dirty="0"/>
            </a:br>
            <a:r>
              <a:rPr lang="fr-CH" sz="1200" dirty="0">
                <a:solidFill>
                  <a:srgbClr val="7030A0"/>
                </a:solidFill>
              </a:rPr>
              <a:t>La zone violette </a:t>
            </a:r>
            <a:r>
              <a:rPr lang="fr-CH" sz="1200" b="0" dirty="0"/>
              <a:t>est complétée </a:t>
            </a:r>
            <a:r>
              <a:rPr lang="fr-CH" sz="1200" dirty="0"/>
              <a:t>uniquement</a:t>
            </a:r>
            <a:r>
              <a:rPr lang="fr-CH" sz="1200" b="0" dirty="0"/>
              <a:t> par la DGEO mais contrôlées par l’Institution qui signale toutes erreurs ou modifications par courriel à </a:t>
            </a:r>
            <a:r>
              <a:rPr lang="fr-CH" sz="1200" b="0" dirty="0">
                <a:hlinkClick r:id="rId2"/>
              </a:rPr>
              <a:t>dgeo.aila@vd.ch</a:t>
            </a:r>
            <a:r>
              <a:rPr lang="fr-CH" sz="1200" b="0" dirty="0"/>
              <a:t> (attacher un QR-code ou un entête de relevé bancaire). L’Institution reçoit un nouveau formulaire après correction.</a:t>
            </a:r>
            <a:br>
              <a:rPr lang="fr-CH" sz="1400" b="0" dirty="0"/>
            </a:br>
            <a:br>
              <a:rPr lang="fr-CH" sz="1400" dirty="0"/>
            </a:br>
            <a:endParaRPr lang="fr-FR" altLang="fr-FR" sz="1400" dirty="0"/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FR" altLang="fr-FR" sz="1800" dirty="0"/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fr-FR" altLang="fr-FR" sz="1800" dirty="0"/>
          </a:p>
        </p:txBody>
      </p:sp>
      <p:sp>
        <p:nvSpPr>
          <p:cNvPr id="2" name="Rectangle 1"/>
          <p:cNvSpPr/>
          <p:nvPr/>
        </p:nvSpPr>
        <p:spPr>
          <a:xfrm>
            <a:off x="1644386" y="3093674"/>
            <a:ext cx="1823628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1619672" y="3929827"/>
            <a:ext cx="3456384" cy="208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5200628" y="3915190"/>
            <a:ext cx="3096344" cy="208823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C970EF2-F253-4900-8599-0CFBC585F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88" y="2009224"/>
            <a:ext cx="7345560" cy="41560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A49A0F2-8C2F-43B3-9DCE-23A4CF3B77E4}"/>
              </a:ext>
            </a:extLst>
          </p:cNvPr>
          <p:cNvSpPr/>
          <p:nvPr/>
        </p:nvSpPr>
        <p:spPr>
          <a:xfrm>
            <a:off x="5085224" y="3861048"/>
            <a:ext cx="3447216" cy="22322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46231A-26F5-402A-8B21-188A56905833}"/>
              </a:ext>
            </a:extLst>
          </p:cNvPr>
          <p:cNvSpPr/>
          <p:nvPr/>
        </p:nvSpPr>
        <p:spPr>
          <a:xfrm>
            <a:off x="1331640" y="2928173"/>
            <a:ext cx="2016224" cy="669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4D1F0-7330-4C32-BDC2-80555405D765}"/>
              </a:ext>
            </a:extLst>
          </p:cNvPr>
          <p:cNvSpPr/>
          <p:nvPr/>
        </p:nvSpPr>
        <p:spPr>
          <a:xfrm>
            <a:off x="1319529" y="3868736"/>
            <a:ext cx="3705054" cy="2224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8888" y="476672"/>
            <a:ext cx="7705600" cy="1152128"/>
          </a:xfrm>
        </p:spPr>
        <p:txBody>
          <a:bodyPr/>
          <a:lstStyle/>
          <a:p>
            <a:pPr indent="-457200">
              <a:spcAft>
                <a:spcPts val="600"/>
              </a:spcAft>
            </a:pPr>
            <a:r>
              <a:rPr lang="fr-CH" sz="1400" b="0" dirty="0"/>
              <a:t>Compléter le tableau Excel (double-clic).</a:t>
            </a:r>
            <a:br>
              <a:rPr lang="fr-CH" sz="1400" b="0" dirty="0"/>
            </a:br>
            <a:br>
              <a:rPr lang="fr-CH" sz="1400" b="0" spc="-300" dirty="0"/>
            </a:br>
            <a:r>
              <a:rPr lang="fr-CH" sz="1400" b="0" dirty="0"/>
              <a:t>Regrouper les enfants par facture (plusieurs pages possibles). </a:t>
            </a:r>
            <a:br>
              <a:rPr lang="fr-CH" sz="1400" b="0" dirty="0"/>
            </a:br>
            <a:r>
              <a:rPr lang="fr-CH" sz="1400" b="0" dirty="0"/>
              <a:t>           Un mois = une ligne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B01C46-1821-4647-B155-108DE95E4267}" type="slidenum">
              <a:rPr lang="fr-CH" smtClean="0"/>
              <a:pPr>
                <a:defRPr/>
              </a:pPr>
              <a:t>3</a:t>
            </a:fld>
            <a:endParaRPr lang="fr-CH"/>
          </a:p>
        </p:txBody>
      </p:sp>
      <p:pic>
        <p:nvPicPr>
          <p:cNvPr id="6" name="Espace réservé pour une image  5" descr="Accueil Pour Enfants En Milieu Scolaire (APEMS) de Coteau Fleuri.doc [Mode de compatibilité] - Microsoft Wor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640" y="1772817"/>
            <a:ext cx="7056784" cy="4320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8" name="Connecteur droit avec flèche 7"/>
          <p:cNvCxnSpPr/>
          <p:nvPr/>
        </p:nvCxnSpPr>
        <p:spPr>
          <a:xfrm>
            <a:off x="971600" y="2492896"/>
            <a:ext cx="54555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971600" y="3140968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5652120" y="2492896"/>
            <a:ext cx="720080" cy="133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5652120" y="2708920"/>
            <a:ext cx="720080" cy="133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5652120" y="2924944"/>
            <a:ext cx="720080" cy="133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83667" y="1988840"/>
            <a:ext cx="4008801" cy="223224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403648" y="1388062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67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728192"/>
          </a:xfrm>
        </p:spPr>
        <p:txBody>
          <a:bodyPr/>
          <a:lstStyle/>
          <a:p>
            <a:br>
              <a:rPr lang="fr-CH" sz="1400" b="0" dirty="0"/>
            </a:br>
            <a:r>
              <a:rPr lang="fr-CH" sz="1400" b="0" u="sng" dirty="0"/>
              <a:t>Prestations à l’enfant </a:t>
            </a:r>
            <a:r>
              <a:rPr lang="fr-CH" sz="1400" b="0" dirty="0"/>
              <a:t>:</a:t>
            </a:r>
            <a:br>
              <a:rPr lang="fr-CH" sz="800" b="0" dirty="0"/>
            </a:br>
            <a:br>
              <a:rPr lang="fr-CH" sz="800" b="0" dirty="0"/>
            </a:br>
            <a:r>
              <a:rPr lang="fr-CH" sz="1200" b="0" dirty="0">
                <a:latin typeface="+mn-lt"/>
              </a:rPr>
              <a:t>- Educatrice diplômée </a:t>
            </a:r>
            <a:r>
              <a:rPr lang="fr-CH" sz="1050" b="0" dirty="0">
                <a:latin typeface="+mn-lt"/>
              </a:rPr>
              <a:t>= CFC «Assistant socio-éducatif» ou </a:t>
            </a:r>
            <a:r>
              <a:rPr lang="fr-CH" sz="1050" b="0" dirty="0" err="1">
                <a:latin typeface="+mn-lt"/>
              </a:rPr>
              <a:t>Bachelor</a:t>
            </a:r>
            <a:r>
              <a:rPr lang="fr-CH" sz="1050" b="0" dirty="0">
                <a:latin typeface="+mn-lt"/>
              </a:rPr>
              <a:t>/Master dans le domaine social</a:t>
            </a:r>
            <a:br>
              <a:rPr lang="fr-CH" sz="1050" b="0" dirty="0">
                <a:latin typeface="+mn-lt"/>
              </a:rPr>
            </a:br>
            <a:r>
              <a:rPr lang="fr-CH" sz="1050" b="0" dirty="0">
                <a:latin typeface="+mn-lt"/>
              </a:rPr>
              <a:t>- </a:t>
            </a:r>
            <a:r>
              <a:rPr lang="fr-CH" sz="1200" b="0" dirty="0">
                <a:latin typeface="+mn-lt"/>
              </a:rPr>
              <a:t>Joindre la copie du diplôme </a:t>
            </a:r>
            <a:r>
              <a:rPr lang="fr-CH" sz="1200" dirty="0">
                <a:latin typeface="+mn-lt"/>
              </a:rPr>
              <a:t>uniquement lors de l’envoi de la première facture</a:t>
            </a:r>
            <a:br>
              <a:rPr lang="fr-CH" sz="1050" b="0" dirty="0">
                <a:latin typeface="+mn-lt"/>
              </a:rPr>
            </a:br>
            <a:r>
              <a:rPr lang="fr-CH" sz="1200" b="0" dirty="0">
                <a:latin typeface="+mn-lt"/>
              </a:rPr>
              <a:t>- Facturation </a:t>
            </a:r>
            <a:r>
              <a:rPr lang="fr-CH" sz="1200" dirty="0">
                <a:latin typeface="+mn-lt"/>
              </a:rPr>
              <a:t>des heures effectives dans la limite de la Décision d’engagement financier</a:t>
            </a:r>
            <a:br>
              <a:rPr lang="fr-CH" sz="1200" b="0" dirty="0">
                <a:latin typeface="+mn-lt"/>
              </a:rPr>
            </a:br>
            <a:r>
              <a:rPr lang="fr-CH" sz="1200" b="0" dirty="0">
                <a:latin typeface="+mn-lt"/>
              </a:rPr>
              <a:t>- </a:t>
            </a:r>
            <a:r>
              <a:rPr lang="fr-CH" sz="1200" dirty="0">
                <a:latin typeface="+mn-lt"/>
              </a:rPr>
              <a:t>Minutes arrondies au ¼ heure </a:t>
            </a:r>
            <a:r>
              <a:rPr lang="fr-CH" sz="1200" b="0" dirty="0">
                <a:latin typeface="+mn-lt"/>
              </a:rPr>
              <a:t>: 15 min = 0.25  /  30 min = 0.50  /  45 min = 0.75</a:t>
            </a:r>
            <a:br>
              <a:rPr lang="fr-CH" sz="1200" b="0" dirty="0">
                <a:latin typeface="+mn-lt"/>
              </a:rPr>
            </a:br>
            <a:r>
              <a:rPr lang="fr-CH" sz="1200" b="0" dirty="0">
                <a:latin typeface="+mn-lt"/>
              </a:rPr>
              <a:t>- Les totaux sont automatiques.</a:t>
            </a:r>
            <a:br>
              <a:rPr lang="fr-CH" sz="1200" b="0" dirty="0">
                <a:latin typeface="+mn-lt"/>
              </a:rPr>
            </a:br>
            <a:r>
              <a:rPr lang="fr-CH" sz="1200" b="0" dirty="0">
                <a:latin typeface="+mn-lt"/>
              </a:rPr>
              <a:t>-</a:t>
            </a:r>
            <a:r>
              <a:rPr lang="fr-CH" sz="1200" dirty="0">
                <a:latin typeface="+mn-lt"/>
              </a:rPr>
              <a:t> </a:t>
            </a:r>
            <a:r>
              <a:rPr lang="fr-CH" sz="1200" b="0" dirty="0">
                <a:latin typeface="+mn-lt"/>
              </a:rPr>
              <a:t>En cas de saisie manuscrite : effectuer tous les calculs.</a:t>
            </a:r>
            <a:br>
              <a:rPr lang="fr-CH" sz="1200" b="0" dirty="0">
                <a:latin typeface="+mn-lt"/>
              </a:rPr>
            </a:br>
            <a:endParaRPr lang="fr-CH" sz="1200" b="0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B01C46-1821-4647-B155-108DE95E4267}" type="slidenum">
              <a:rPr lang="fr-CH" smtClean="0"/>
              <a:pPr>
                <a:defRPr/>
              </a:pPr>
              <a:t>4</a:t>
            </a:fld>
            <a:endParaRPr lang="fr-CH"/>
          </a:p>
        </p:txBody>
      </p:sp>
      <p:pic>
        <p:nvPicPr>
          <p:cNvPr id="6" name="Espace réservé du contenu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2113683"/>
            <a:ext cx="7128792" cy="410445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652120" y="2113682"/>
            <a:ext cx="2664296" cy="246744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927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/>
            <a:r>
              <a:rPr lang="fr-CH" sz="1400" b="0" dirty="0"/>
              <a:t>Compléter la case "Commentaires" lorsqu’un ou plusieurs mois de facturation manquent (</a:t>
            </a:r>
            <a:r>
              <a:rPr lang="fr-CH" sz="1200" b="0" dirty="0"/>
              <a:t>absence de l’enfant, fermeture de l’institution pendant les vacances, etc…</a:t>
            </a:r>
            <a:r>
              <a:rPr lang="fr-CH" sz="1400" b="0" dirty="0"/>
              <a:t>).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8888" y="2060575"/>
            <a:ext cx="7345560" cy="3313113"/>
          </a:xfr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B01C46-1821-4647-B155-108DE95E4267}" type="slidenum">
              <a:rPr lang="fr-CH" smtClean="0"/>
              <a:pPr>
                <a:defRPr/>
              </a:pPr>
              <a:t>5</a:t>
            </a:fld>
            <a:endParaRPr lang="fr-CH"/>
          </a:p>
        </p:txBody>
      </p:sp>
      <p:pic>
        <p:nvPicPr>
          <p:cNvPr id="6" name="Image 5" descr="Image1.png"/>
          <p:cNvPicPr>
            <a:picLocks noChangeAspect="1"/>
          </p:cNvPicPr>
          <p:nvPr/>
        </p:nvPicPr>
        <p:blipFill>
          <a:blip r:embed="rId2" cstate="print"/>
          <a:srcRect t="43700" b="3801"/>
          <a:stretch>
            <a:fillRect/>
          </a:stretch>
        </p:blipFill>
        <p:spPr>
          <a:xfrm>
            <a:off x="1319283" y="1844824"/>
            <a:ext cx="7344816" cy="424847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607315" y="4774572"/>
            <a:ext cx="3744416" cy="86409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024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27912" cy="1367558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sz="1400" b="0" dirty="0"/>
              <a:t>Cocher le type de pièce annexées.</a:t>
            </a:r>
            <a:br>
              <a:rPr lang="fr-CH" sz="1400" b="0" dirty="0"/>
            </a:br>
            <a:br>
              <a:rPr lang="fr-CH" sz="1400" b="0" dirty="0"/>
            </a:br>
            <a:r>
              <a:rPr lang="fr-CH" sz="1400" b="0" dirty="0"/>
              <a:t>Pour les </a:t>
            </a:r>
            <a:r>
              <a:rPr lang="fr-CH" sz="1400" dirty="0"/>
              <a:t>structures en nom propre</a:t>
            </a:r>
            <a:r>
              <a:rPr lang="fr-CH" sz="1400" b="0" dirty="0"/>
              <a:t>, joindre (deux fois/an) une attestation d’affiliation en qualité d’indépendant à une caisse AVS reconnue, datée de moins de 6 mois.</a:t>
            </a:r>
            <a:br>
              <a:rPr lang="fr-CH" sz="1400" b="0" dirty="0"/>
            </a:br>
            <a:br>
              <a:rPr lang="fr-CH" sz="1400" b="0" dirty="0"/>
            </a:br>
            <a:r>
              <a:rPr lang="fr-CH" sz="1400" b="0" dirty="0"/>
              <a:t>Imprimer, dater et signer la facture.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B01C46-1821-4647-B155-108DE95E4267}" type="slidenum">
              <a:rPr lang="fr-CH" smtClean="0"/>
              <a:pPr>
                <a:defRPr/>
              </a:pPr>
              <a:t>6</a:t>
            </a:fld>
            <a:endParaRPr lang="fr-CH"/>
          </a:p>
        </p:txBody>
      </p:sp>
      <p:pic>
        <p:nvPicPr>
          <p:cNvPr id="6" name="Image 5" descr="Image1.png"/>
          <p:cNvPicPr>
            <a:picLocks noChangeAspect="1"/>
          </p:cNvPicPr>
          <p:nvPr/>
        </p:nvPicPr>
        <p:blipFill>
          <a:blip r:embed="rId2" cstate="print"/>
          <a:srcRect t="43700" b="3801"/>
          <a:stretch>
            <a:fillRect/>
          </a:stretch>
        </p:blipFill>
        <p:spPr>
          <a:xfrm>
            <a:off x="1403648" y="2132856"/>
            <a:ext cx="7213158" cy="39662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364088" y="4863799"/>
            <a:ext cx="2952328" cy="79208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1691680" y="5661248"/>
            <a:ext cx="4464496" cy="43783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9424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8888" y="549274"/>
            <a:ext cx="7427912" cy="1439566"/>
          </a:xfrm>
        </p:spPr>
        <p:txBody>
          <a:bodyPr/>
          <a:lstStyle/>
          <a:p>
            <a:pPr>
              <a:spcAft>
                <a:spcPts val="0"/>
              </a:spcAft>
            </a:pPr>
            <a:br>
              <a:rPr lang="fr-CH" sz="1400" b="0" dirty="0"/>
            </a:br>
            <a:br>
              <a:rPr lang="fr-CH" sz="1400" b="0" dirty="0"/>
            </a:br>
            <a:br>
              <a:rPr lang="fr-CH" sz="1400" b="0" dirty="0"/>
            </a:br>
            <a:r>
              <a:rPr lang="fr-CH" sz="1400" b="0" dirty="0"/>
              <a:t>Envoyer </a:t>
            </a:r>
            <a:r>
              <a:rPr lang="fr-CH" sz="1400" b="0" u="sng" dirty="0"/>
              <a:t>la facture originale par courrier </a:t>
            </a:r>
            <a:r>
              <a:rPr lang="fr-CH" sz="1400" b="0" dirty="0"/>
              <a:t>à l’adresse suivante :</a:t>
            </a:r>
            <a:br>
              <a:rPr lang="fr-CH" sz="1400" b="0" dirty="0"/>
            </a:br>
            <a:br>
              <a:rPr lang="fr-CH" sz="1400" b="0" dirty="0"/>
            </a:br>
            <a: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Office du Soutien Pédagogique et de </a:t>
            </a:r>
            <a:b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l’Enseignement Spécialisé (OSPES)</a:t>
            </a:r>
            <a:b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Rue de la Barre 8</a:t>
            </a:r>
            <a:b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1014 Lausanne</a:t>
            </a:r>
            <a:b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CH" sz="1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39666" y="2492896"/>
            <a:ext cx="7417568" cy="3313113"/>
          </a:xfrm>
        </p:spPr>
        <p:txBody>
          <a:bodyPr/>
          <a:lstStyle/>
          <a:p>
            <a:pPr marL="0" indent="0">
              <a:buNone/>
            </a:pPr>
            <a:r>
              <a:rPr lang="fr-CH" sz="1400" dirty="0"/>
              <a:t>Contacts : </a:t>
            </a:r>
            <a:r>
              <a:rPr lang="fr-CH" sz="1400" b="0" dirty="0">
                <a:hlinkClick r:id="rId2"/>
              </a:rPr>
              <a:t>dgeo.aila@vd.ch</a:t>
            </a:r>
            <a:endParaRPr lang="fr-CH" sz="1400" b="0" dirty="0"/>
          </a:p>
          <a:p>
            <a:pPr marL="0" indent="0">
              <a:buNone/>
            </a:pPr>
            <a:endParaRPr lang="fr-CH" sz="1400" b="0" dirty="0"/>
          </a:p>
          <a:p>
            <a:pPr marL="0" indent="0">
              <a:buNone/>
            </a:pPr>
            <a:r>
              <a:rPr lang="fr-CH" sz="1400" dirty="0"/>
              <a:t>021 316 54 06 </a:t>
            </a:r>
            <a:r>
              <a:rPr lang="fr-CH" sz="1400" b="0"/>
              <a:t>: demandes de prestations / décisions </a:t>
            </a:r>
            <a:r>
              <a:rPr lang="fr-CH" sz="1400" b="0" dirty="0"/>
              <a:t>engagement financier / diplômes</a:t>
            </a:r>
            <a:br>
              <a:rPr lang="fr-CH" sz="1400" b="0" dirty="0"/>
            </a:br>
            <a:br>
              <a:rPr lang="fr-CH" sz="1400" b="0" dirty="0"/>
            </a:br>
            <a:r>
              <a:rPr lang="fr-CH" sz="1400" dirty="0"/>
              <a:t>021 316 54 22 </a:t>
            </a:r>
            <a:r>
              <a:rPr lang="fr-CH" sz="1400" b="0"/>
              <a:t>: formulaires </a:t>
            </a:r>
            <a:r>
              <a:rPr lang="fr-CH" sz="1400" b="0" dirty="0"/>
              <a:t>de facturation </a:t>
            </a:r>
            <a:r>
              <a:rPr lang="fr-CH" sz="1400" b="0"/>
              <a:t>/ changements </a:t>
            </a:r>
            <a:r>
              <a:rPr lang="fr-CH" sz="1400" b="0" dirty="0"/>
              <a:t>relation financière / paiements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CDCDD0-687F-4B9D-AF98-2D71C597EEDE}" type="slidenum">
              <a:rPr lang="fr-CH" smtClean="0"/>
              <a:pPr>
                <a:defRPr/>
              </a:pPr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543565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-presentation">
  <a:themeElements>
    <a:clrScheme name="modele-servic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-servic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e-servi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-servic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-servic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-servic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-servic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-servic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-servic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-servic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-servic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-servic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-servic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-servic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382</Words>
  <Application>Microsoft Office PowerPoint</Application>
  <PresentationFormat>Affichage à l'écran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modele-presentation</vt:lpstr>
      <vt:lpstr>Facturation du soutien éducatif</vt:lpstr>
      <vt:lpstr>   Les zones rouges sont réservées à l’usage de l’Etat de Vaud.  La zone violette est complétée uniquement par la DGEO mais contrôlées par l’Institution qui signale toutes erreurs ou modifications par courriel à dgeo.aila@vd.ch (attacher un QR-code ou un entête de relevé bancaire). L’Institution reçoit un nouveau formulaire après correction.  </vt:lpstr>
      <vt:lpstr>Compléter le tableau Excel (double-clic).  Regrouper les enfants par facture (plusieurs pages possibles).             Un mois = une ligne </vt:lpstr>
      <vt:lpstr> Prestations à l’enfant :  - Educatrice diplômée = CFC «Assistant socio-éducatif» ou Bachelor/Master dans le domaine social - Joindre la copie du diplôme uniquement lors de l’envoi de la première facture - Facturation des heures effectives dans la limite de la Décision d’engagement financier - Minutes arrondies au ¼ heure : 15 min = 0.25  /  30 min = 0.50  /  45 min = 0.75 - Les totaux sont automatiques. - En cas de saisie manuscrite : effectuer tous les calculs. </vt:lpstr>
      <vt:lpstr>Compléter la case "Commentaires" lorsqu’un ou plusieurs mois de facturation manquent (absence de l’enfant, fermeture de l’institution pendant les vacances, etc…).</vt:lpstr>
      <vt:lpstr>Cocher le type de pièce annexées.  Pour les structures en nom propre, joindre (deux fois/an) une attestation d’affiliation en qualité d’indépendant à une caisse AVS reconnue, datée de moins de 6 mois.  Imprimer, dater et signer la facture.</vt:lpstr>
      <vt:lpstr>   Envoyer la facture originale par courrier à l’adresse suivante :  Office du Soutien Pédagogique et de  l’Enseignement Spécialisé (OSPES) Rue de la Barre 8 1014 Lausanne  </vt:lpstr>
    </vt:vector>
  </TitlesOfParts>
  <Company>Etat de Vaud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zchfpt</dc:creator>
  <cp:lastModifiedBy>Bourqui Isabelle</cp:lastModifiedBy>
  <cp:revision>27</cp:revision>
  <cp:lastPrinted>2020-02-03T10:44:06Z</cp:lastPrinted>
  <dcterms:created xsi:type="dcterms:W3CDTF">2013-12-16T08:52:19Z</dcterms:created>
  <dcterms:modified xsi:type="dcterms:W3CDTF">2022-08-23T11:41:55Z</dcterms:modified>
</cp:coreProperties>
</file>