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D3A7594-2B27-B4E7-0DC0-CC0CE96A0640}" name="Walter Mathias" initials="WM" userId="S::zofow1@vd.ch::b9b232b1-e70a-4b96-90cc-d58022347ad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2" autoAdjust="0"/>
    <p:restoredTop sz="94660"/>
  </p:normalViewPr>
  <p:slideViewPr>
    <p:cSldViewPr snapToGrid="0">
      <p:cViewPr varScale="1">
        <p:scale>
          <a:sx n="76" d="100"/>
          <a:sy n="76" d="100"/>
        </p:scale>
        <p:origin x="4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F9465A8-8550-7C3E-4DA7-9DA89D49CD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7DE5AF0-44B1-34D1-926E-A264BFB5BCC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DA2DBD-B71F-4846-BF65-3B9C4235BB64}" type="datetimeFigureOut">
              <a:rPr lang="fr-CH" smtClean="0"/>
              <a:t>10.01.2024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1003C6D-3D7F-DD4A-E686-FE172887180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F1C245C-48CF-96E9-2100-45CCC52B635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001FF-2361-48CA-86AC-728F0F31A4D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2306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44ACB2-D44B-4C92-A2C5-BC87EBCA85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FAF73B3-E8B1-48F8-90CB-8FEEFC4A61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F13A30-509B-43B0-84DC-AF3936EB6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0B8B-0301-4047-BD75-3BDFE053920D}" type="datetimeFigureOut">
              <a:rPr lang="fr-CH" smtClean="0"/>
              <a:t>10.01.2024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B7B5E7A-B664-4B0C-A233-BE26B6396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8B38F2-3AD1-41F8-BE0B-E5390C676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E210F-E94F-4374-99B0-115553B17EA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57807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A5C476-5797-4FAA-B635-5B5DBCD51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0CF75D7-3722-474C-B16D-E1B586138C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15866B-223A-47E8-86D4-FF19C1827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0B8B-0301-4047-BD75-3BDFE053920D}" type="datetimeFigureOut">
              <a:rPr lang="fr-CH" smtClean="0"/>
              <a:t>10.01.2024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375D45-29C5-4A15-95AF-732673076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70A5C8-F3E4-49AE-AD4D-E8872945B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E210F-E94F-4374-99B0-115553B17EA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8586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CBFF0DC-09E7-487D-8003-6DD5242BD5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B844C97-DFED-4364-A413-1ED69183C5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7C6DC3-9E70-4E37-A12E-2CFCCC5DE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0B8B-0301-4047-BD75-3BDFE053920D}" type="datetimeFigureOut">
              <a:rPr lang="fr-CH" smtClean="0"/>
              <a:t>10.01.2024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030975-0ECF-41F9-B067-4AFDD9C66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6B14D9-8D9E-4F26-9831-27AF258D5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E210F-E94F-4374-99B0-115553B17EA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54731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39B888-70F4-4C10-BA03-A3F534CE7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6D80E1-4F7E-422D-8D6B-C81365AAC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2E9BE4-2468-4B4E-8C39-3E9AA06C0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0B8B-0301-4047-BD75-3BDFE053920D}" type="datetimeFigureOut">
              <a:rPr lang="fr-CH" smtClean="0"/>
              <a:t>10.01.2024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0807CC-7FC4-418A-A01C-94BCE8EFB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5ABB91-7254-4A29-864F-FF5E4524B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E210F-E94F-4374-99B0-115553B17EA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11908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FBB10C-08FE-43DC-B0C6-8FB8F8074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44A408-3C6D-4872-8D59-D113EC2AD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B26A03-3A9E-4F45-A7B6-F086FE0A9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0B8B-0301-4047-BD75-3BDFE053920D}" type="datetimeFigureOut">
              <a:rPr lang="fr-CH" smtClean="0"/>
              <a:t>10.01.2024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098063-EA6B-4641-8F1A-7C9197522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38B714-2A97-43FE-B3BE-335530FA5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E210F-E94F-4374-99B0-115553B17EA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63729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FECCD1-78C1-4787-A336-1C48F26AD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6C709F-254D-4308-AB81-A37B575290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BB63E91-ADA2-4F1D-9BDA-12ECA1BA14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975E8E6-FE73-4EA7-B7AE-30882FAF5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0B8B-0301-4047-BD75-3BDFE053920D}" type="datetimeFigureOut">
              <a:rPr lang="fr-CH" smtClean="0"/>
              <a:t>10.01.2024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12C76E3-DFC5-446E-B2BA-8846D2CC5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053B290-8702-49CA-B069-0D5239BCD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E210F-E94F-4374-99B0-115553B17EA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1712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99FDE3-0699-423A-88F2-3AD5D024E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32A8F47-32FC-4949-9A27-864E823D1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1DCF137-9939-4D84-826E-6CCA1D77D1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EEDC2F9-65AE-45DA-AC9E-D96A0FCF5E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AACBF37-E45B-4DAD-9BF6-6D98E4025B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F6C7E4C-6D63-460D-8735-3697339CA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0B8B-0301-4047-BD75-3BDFE053920D}" type="datetimeFigureOut">
              <a:rPr lang="fr-CH" smtClean="0"/>
              <a:t>10.01.2024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A469763-E7FE-42C1-9A52-EC75588F7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B428474-195F-460A-B7AB-9BBDF1B65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E210F-E94F-4374-99B0-115553B17EA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52511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77F37A-196B-4C54-8DDB-46D0A5ED8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35B0E11-0FD9-4F8E-8430-26C0D94E1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0B8B-0301-4047-BD75-3BDFE053920D}" type="datetimeFigureOut">
              <a:rPr lang="fr-CH" smtClean="0"/>
              <a:t>10.01.2024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B9D7BC8-DD7A-470B-AB8F-DE298166D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9D080CA-278C-4F9C-9B7B-A8E504F59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E210F-E94F-4374-99B0-115553B17EA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43519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735B3CE-8BC2-4956-99BC-CD321208D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0B8B-0301-4047-BD75-3BDFE053920D}" type="datetimeFigureOut">
              <a:rPr lang="fr-CH" smtClean="0"/>
              <a:t>10.01.2024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B969326-DC77-40AE-898E-C3BB95FC8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AF3A0CF-DC3A-4625-BF81-75030EC40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E210F-E94F-4374-99B0-115553B17EA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72633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F7C9CD-240E-4BB7-B054-777D633B9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7A52AF-51FE-47E6-9117-22A4B60BB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3513EF6-E828-4DA7-BCD8-90F56852EE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87BCA86-7F01-4FE9-A315-65E37A5A4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0B8B-0301-4047-BD75-3BDFE053920D}" type="datetimeFigureOut">
              <a:rPr lang="fr-CH" smtClean="0"/>
              <a:t>10.01.2024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4109E8E-CADF-4178-A9D3-DF5888721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9157570-4C82-4896-A37D-83985962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E210F-E94F-4374-99B0-115553B17EA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27656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204FFF-20A5-4C05-8E44-57E7620D5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EC4BF9D-2652-40A7-A6DB-6A65BB81E1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1555F00-89B7-4F70-B51E-2353504B4B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10F20C8-F14E-4F1D-A823-09212F3AE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0B8B-0301-4047-BD75-3BDFE053920D}" type="datetimeFigureOut">
              <a:rPr lang="fr-CH" smtClean="0"/>
              <a:t>10.01.2024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33DBF4C-ECCF-4004-A43A-04224BBFE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5DEC92A-AE5E-4CB2-8DE0-F6AB1BC3B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E210F-E94F-4374-99B0-115553B17EA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9893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5BE6D5C-9D04-45E5-808B-EB9925E11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AA177DD-A79D-4319-82C3-AC9FBE9AE4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2B5245-C271-4AE9-8E3B-1955E32B59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20B8B-0301-4047-BD75-3BDFE053920D}" type="datetimeFigureOut">
              <a:rPr lang="fr-CH" smtClean="0"/>
              <a:t>10.01.2024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52FB13-180F-4CC9-96E3-D9461092A1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2D63C8-0CF9-4098-91E0-22F2A2CA62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E210F-E94F-4374-99B0-115553B17EA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62297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9">
            <a:extLst>
              <a:ext uri="{FF2B5EF4-FFF2-40B4-BE49-F238E27FC236}">
                <a16:creationId xmlns:a16="http://schemas.microsoft.com/office/drawing/2014/main" id="{BA46227D-84E0-4E03-A8CD-EFF2D6C9E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1209" y="5606767"/>
            <a:ext cx="2872931" cy="307777"/>
          </a:xfrm>
          <a:prstGeom prst="homePlate">
            <a:avLst>
              <a:gd name="adj" fmla="val 33785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fr-CH" altLang="fr-FR" sz="1400" b="1" dirty="0">
                <a:latin typeface="Arial Narrow" panose="020B0606020202030204" pitchFamily="34" charset="0"/>
              </a:rPr>
              <a:t>3. RefGD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2D06A3D4-F4D0-4D45-9A9A-F9E807F744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80321" y="564093"/>
            <a:ext cx="2800184" cy="1883589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 lIns="100074" tIns="50036" rIns="100074" bIns="50036">
            <a:spAutoFit/>
          </a:bodyPr>
          <a:lstStyle>
            <a:lvl1pPr marL="255588" indent="-255588" defTabSz="1001713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01713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01713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01713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01713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176213" indent="-176213" eaLnBrk="1" hangingPunct="1">
              <a:spcBef>
                <a:spcPct val="50000"/>
              </a:spcBef>
              <a:buFontTx/>
              <a:buNone/>
              <a:defRPr/>
            </a:pPr>
            <a:r>
              <a:rPr lang="fr-CH" altLang="fr-FR" sz="1500" b="1" u="sng" dirty="0">
                <a:latin typeface="Suisse Int'l Light" panose="020B0304000000000000" pitchFamily="34" charset="-78"/>
                <a:cs typeface="Suisse Int'l Light" panose="020B0304000000000000" pitchFamily="34" charset="-78"/>
              </a:rPr>
              <a:t>Structure de projet</a:t>
            </a:r>
          </a:p>
          <a:p>
            <a:pPr marL="0" indent="0" eaLnBrk="1" hangingPunct="1">
              <a:spcBef>
                <a:spcPts val="300"/>
              </a:spcBef>
              <a:buFontTx/>
              <a:buNone/>
              <a:defRPr/>
            </a:pPr>
            <a:r>
              <a:rPr lang="fr-CH" altLang="fr-FR" sz="1500" dirty="0">
                <a:latin typeface="Suisse Int'l Light" panose="020B0304000000000000" pitchFamily="34" charset="-78"/>
                <a:cs typeface="Suisse Int'l Light" panose="020B0304000000000000" pitchFamily="34" charset="-78"/>
              </a:rPr>
              <a:t>Mandant :</a:t>
            </a:r>
            <a:endParaRPr lang="fr-CH" altLang="fr-FR" sz="1500" b="0" dirty="0">
              <a:latin typeface="Suisse Int'l Light" panose="020B0304000000000000" pitchFamily="34" charset="-78"/>
              <a:cs typeface="Suisse Int'l Light" panose="020B0304000000000000" pitchFamily="34" charset="-78"/>
            </a:endParaRPr>
          </a:p>
          <a:p>
            <a:pPr marL="0" indent="0" eaLnBrk="1" hangingPunct="1">
              <a:spcBef>
                <a:spcPts val="200"/>
              </a:spcBef>
              <a:buFontTx/>
              <a:buNone/>
              <a:defRPr/>
            </a:pPr>
            <a:r>
              <a:rPr lang="fr-CH" altLang="fr-FR" sz="1500" dirty="0">
                <a:latin typeface="Suisse Int'l Light" panose="020B0304000000000000" pitchFamily="34" charset="-78"/>
                <a:cs typeface="Suisse Int'l Light" panose="020B0304000000000000" pitchFamily="34" charset="-78"/>
              </a:rPr>
              <a:t>COPIL :</a:t>
            </a:r>
          </a:p>
          <a:p>
            <a:pPr marL="0" indent="0" eaLnBrk="1" hangingPunct="1">
              <a:spcBef>
                <a:spcPts val="200"/>
              </a:spcBef>
              <a:buFontTx/>
              <a:buNone/>
              <a:defRPr/>
            </a:pPr>
            <a:endParaRPr lang="fr-CH" altLang="fr-FR" sz="1500" b="0" dirty="0">
              <a:latin typeface="Suisse Int'l Light" panose="020B0304000000000000" pitchFamily="34" charset="-78"/>
              <a:cs typeface="Suisse Int'l Light" panose="020B0304000000000000" pitchFamily="34" charset="-78"/>
            </a:endParaRPr>
          </a:p>
          <a:p>
            <a:pPr marL="0" indent="0" eaLnBrk="1" hangingPunct="1">
              <a:spcBef>
                <a:spcPts val="200"/>
              </a:spcBef>
              <a:buFontTx/>
              <a:buNone/>
              <a:defRPr/>
            </a:pPr>
            <a:endParaRPr lang="fr-CH" altLang="fr-FR" sz="1500" b="0" dirty="0">
              <a:latin typeface="Suisse Int'l Light" panose="020B0304000000000000" pitchFamily="34" charset="-78"/>
              <a:cs typeface="Suisse Int'l Light" panose="020B0304000000000000" pitchFamily="34" charset="-78"/>
            </a:endParaRPr>
          </a:p>
          <a:p>
            <a:pPr marL="0" indent="0" eaLnBrk="1" hangingPunct="1">
              <a:spcBef>
                <a:spcPts val="200"/>
              </a:spcBef>
              <a:buFontTx/>
              <a:buNone/>
              <a:defRPr/>
            </a:pPr>
            <a:r>
              <a:rPr lang="fr-CH" altLang="fr-FR" sz="1500" dirty="0">
                <a:latin typeface="Suisse Int'l Light" panose="020B0304000000000000" pitchFamily="34" charset="-78"/>
                <a:cs typeface="Suisse Int'l Light" panose="020B0304000000000000" pitchFamily="34" charset="-78"/>
              </a:rPr>
              <a:t>Chef de projet:</a:t>
            </a:r>
          </a:p>
          <a:p>
            <a:pPr marL="0" indent="0" eaLnBrk="1" hangingPunct="1">
              <a:spcBef>
                <a:spcPts val="200"/>
              </a:spcBef>
              <a:buFontTx/>
              <a:buNone/>
              <a:defRPr/>
            </a:pPr>
            <a:endParaRPr lang="fr-CH" altLang="fr-FR" sz="1500" b="0" dirty="0">
              <a:latin typeface="Arial Narrow" panose="020B0606020202030204" pitchFamily="34" charset="0"/>
            </a:endParaRP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019190AF-9646-45C2-86C3-D982C77693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0288" y="3981170"/>
            <a:ext cx="2872930" cy="107824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00074" tIns="50036" rIns="100074" bIns="50036">
            <a:spAutoFit/>
          </a:bodyPr>
          <a:lstStyle>
            <a:lvl1pPr marL="255588" indent="-255588" defTabSz="1001713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01713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01713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01713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01713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300"/>
              </a:spcBef>
              <a:buFontTx/>
              <a:buNone/>
            </a:pPr>
            <a:r>
              <a:rPr lang="fr-CH" altLang="fr-FR" sz="1400" dirty="0">
                <a:latin typeface="Suisse Int'l Light" panose="020B0304000000000000" pitchFamily="34" charset="-78"/>
                <a:cs typeface="Suisse Int'l Light" panose="020B0304000000000000" pitchFamily="34" charset="-78"/>
              </a:rPr>
              <a:t>Estimations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fr-CH" altLang="fr-FR" sz="1400" dirty="0">
                <a:latin typeface="Suisse Int'l Light" panose="020B0304000000000000" pitchFamily="34" charset="-78"/>
                <a:cs typeface="Suisse Int'l Light" panose="020B0304000000000000" pitchFamily="34" charset="-78"/>
              </a:rPr>
              <a:t>Durée : 10 mois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fr-CH" altLang="fr-FR" sz="1400" dirty="0">
                <a:latin typeface="Suisse Int'l Light" panose="020B0304000000000000" pitchFamily="34" charset="-78"/>
                <a:cs typeface="Suisse Int'l Light" panose="020B0304000000000000" pitchFamily="34" charset="-78"/>
              </a:rPr>
              <a:t>Charge RH interne: 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fr-CH" altLang="fr-FR" sz="1400" dirty="0">
                <a:latin typeface="Suisse Int'l Light" panose="020B0304000000000000" pitchFamily="34" charset="-78"/>
                <a:cs typeface="Suisse Int'l Light" panose="020B0304000000000000" pitchFamily="34" charset="-78"/>
              </a:rPr>
              <a:t>Coût accompagnement :  . CHF</a:t>
            </a:r>
          </a:p>
        </p:txBody>
      </p:sp>
      <p:grpSp>
        <p:nvGrpSpPr>
          <p:cNvPr id="41" name="Groupe 40">
            <a:extLst>
              <a:ext uri="{FF2B5EF4-FFF2-40B4-BE49-F238E27FC236}">
                <a16:creationId xmlns:a16="http://schemas.microsoft.com/office/drawing/2014/main" id="{90BFE473-4333-4922-93DA-D448869CE319}"/>
              </a:ext>
            </a:extLst>
          </p:cNvPr>
          <p:cNvGrpSpPr/>
          <p:nvPr/>
        </p:nvGrpSpPr>
        <p:grpSpPr>
          <a:xfrm>
            <a:off x="5010288" y="1696391"/>
            <a:ext cx="4097495" cy="2147353"/>
            <a:chOff x="4982029" y="1732895"/>
            <a:chExt cx="4125754" cy="2147353"/>
          </a:xfrm>
          <a:solidFill>
            <a:srgbClr val="F2F2F2"/>
          </a:solidFill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B472EE4E-C13B-48D8-8584-72A3B1F80F1B}"/>
                </a:ext>
              </a:extLst>
            </p:cNvPr>
            <p:cNvSpPr/>
            <p:nvPr/>
          </p:nvSpPr>
          <p:spPr>
            <a:xfrm>
              <a:off x="4982029" y="1732895"/>
              <a:ext cx="4125754" cy="2147353"/>
            </a:xfrm>
            <a:prstGeom prst="rect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1" name="Text Box 10">
              <a:extLst>
                <a:ext uri="{FF2B5EF4-FFF2-40B4-BE49-F238E27FC236}">
                  <a16:creationId xmlns:a16="http://schemas.microsoft.com/office/drawing/2014/main" id="{BE46B3D8-622F-4930-9EB6-760FBE867A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5067" y="1789964"/>
              <a:ext cx="3956623" cy="1587580"/>
            </a:xfrm>
            <a:prstGeom prst="rect">
              <a:avLst/>
            </a:prstGeom>
            <a:grpFill/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square" lIns="91408" tIns="45703" rIns="91408" bIns="45703">
              <a:spAutoFit/>
            </a:bodyPr>
            <a:lstStyle>
              <a:lvl1pPr marL="200025" indent="-200025">
                <a:spcBef>
                  <a:spcPct val="20000"/>
                </a:spcBef>
                <a:buChar char="•"/>
                <a:tabLst>
                  <a:tab pos="190500" algn="l"/>
                </a:tabLst>
                <a:defRPr sz="3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190500" algn="l"/>
                </a:tabLst>
                <a:defRPr sz="31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190500" algn="l"/>
                </a:tabLst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190500" algn="l"/>
                </a:tabLst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190500" algn="l"/>
                </a:tabLst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90500" algn="l"/>
                </a:tabLst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90500" algn="l"/>
                </a:tabLst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90500" algn="l"/>
                </a:tabLst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90500" algn="l"/>
                </a:tabLst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fr-CH" altLang="fr-FR" sz="1500" dirty="0">
                  <a:latin typeface="Suisse Int'l Light" panose="020B0304000000000000" pitchFamily="34" charset="-78"/>
                  <a:cs typeface="Suisse Int'l Light" panose="020B0304000000000000" pitchFamily="34" charset="-78"/>
                </a:rPr>
                <a:t>Livrables attendus : </a:t>
              </a:r>
            </a:p>
            <a:p>
              <a:pPr eaLnBrk="1" hangingPunct="1">
                <a:spcBef>
                  <a:spcPct val="0"/>
                </a:spcBef>
                <a:spcAft>
                  <a:spcPts val="100"/>
                </a:spcAft>
                <a:buClr>
                  <a:srgbClr val="000099"/>
                </a:buClr>
                <a:buSzPct val="60000"/>
                <a:buFont typeface="Wingdings" panose="05000000000000000000" pitchFamily="2" charset="2"/>
                <a:buChar char="§"/>
              </a:pPr>
              <a:r>
                <a:rPr lang="fr-CH" altLang="fr-FR" sz="1300" b="0" dirty="0">
                  <a:latin typeface="Suisse Int'l Light" panose="020B0304000000000000" pitchFamily="34" charset="-78"/>
                  <a:cs typeface="Suisse Int'l Light" panose="020B0304000000000000" pitchFamily="34" charset="-78"/>
                </a:rPr>
                <a:t>Vue d’ensemble des processus</a:t>
              </a:r>
            </a:p>
            <a:p>
              <a:pPr eaLnBrk="1" hangingPunct="1">
                <a:spcBef>
                  <a:spcPct val="0"/>
                </a:spcBef>
                <a:spcAft>
                  <a:spcPts val="100"/>
                </a:spcAft>
                <a:buClr>
                  <a:srgbClr val="000099"/>
                </a:buClr>
                <a:buSzPct val="60000"/>
                <a:buFont typeface="Wingdings" panose="05000000000000000000" pitchFamily="2" charset="2"/>
                <a:buChar char="§"/>
              </a:pPr>
              <a:r>
                <a:rPr lang="fr-CH" altLang="fr-FR" sz="1300" b="0" dirty="0">
                  <a:latin typeface="Suisse Int'l Light" panose="020B0304000000000000" pitchFamily="34" charset="-78"/>
                  <a:cs typeface="Suisse Int'l Light" panose="020B0304000000000000" pitchFamily="34" charset="-78"/>
                </a:rPr>
                <a:t>Plan de classement</a:t>
              </a:r>
            </a:p>
            <a:p>
              <a:pPr eaLnBrk="1" hangingPunct="1">
                <a:spcBef>
                  <a:spcPct val="0"/>
                </a:spcBef>
                <a:spcAft>
                  <a:spcPts val="100"/>
                </a:spcAft>
                <a:buClr>
                  <a:srgbClr val="000099"/>
                </a:buClr>
                <a:buSzPct val="60000"/>
                <a:buFont typeface="Wingdings" panose="05000000000000000000" pitchFamily="2" charset="2"/>
                <a:buChar char="§"/>
              </a:pPr>
              <a:r>
                <a:rPr lang="fr-CH" altLang="fr-FR" sz="1300" b="0" dirty="0">
                  <a:latin typeface="Suisse Int'l Light" panose="020B0304000000000000" pitchFamily="34" charset="-78"/>
                  <a:cs typeface="Suisse Int'l Light" panose="020B0304000000000000" pitchFamily="34" charset="-78"/>
                </a:rPr>
                <a:t>Référentiel de gouvernance documentaire</a:t>
              </a:r>
            </a:p>
            <a:p>
              <a:pPr eaLnBrk="1" hangingPunct="1">
                <a:spcBef>
                  <a:spcPct val="0"/>
                </a:spcBef>
                <a:spcAft>
                  <a:spcPts val="100"/>
                </a:spcAft>
                <a:buClr>
                  <a:srgbClr val="000099"/>
                </a:buClr>
                <a:buSzPct val="60000"/>
                <a:buFont typeface="Wingdings" panose="05000000000000000000" pitchFamily="2" charset="2"/>
                <a:buChar char="§"/>
              </a:pPr>
              <a:r>
                <a:rPr lang="fr-CH" altLang="fr-FR" sz="1300" dirty="0">
                  <a:latin typeface="Suisse Int'l Light" panose="020B0304000000000000" pitchFamily="34" charset="-78"/>
                  <a:cs typeface="Suisse Int'l Light" panose="020B0304000000000000" pitchFamily="34" charset="-78"/>
                </a:rPr>
                <a:t>Référentiel de la gestion des accès</a:t>
              </a:r>
            </a:p>
            <a:p>
              <a:pPr eaLnBrk="1" hangingPunct="1">
                <a:spcBef>
                  <a:spcPct val="0"/>
                </a:spcBef>
                <a:spcAft>
                  <a:spcPts val="100"/>
                </a:spcAft>
                <a:buClr>
                  <a:srgbClr val="000099"/>
                </a:buClr>
                <a:buSzPct val="60000"/>
                <a:buFont typeface="Wingdings" panose="05000000000000000000" pitchFamily="2" charset="2"/>
                <a:buChar char="§"/>
              </a:pPr>
              <a:r>
                <a:rPr lang="fr-CH" altLang="fr-FR" sz="1300" b="0" dirty="0">
                  <a:latin typeface="Suisse Int'l Light" panose="020B0304000000000000" pitchFamily="34" charset="-78"/>
                  <a:cs typeface="Suisse Int'l Light" panose="020B0304000000000000" pitchFamily="34" charset="-78"/>
                </a:rPr>
                <a:t>Plan de mise en œuvre</a:t>
              </a:r>
            </a:p>
            <a:p>
              <a:pPr eaLnBrk="1" hangingPunct="1">
                <a:spcBef>
                  <a:spcPct val="0"/>
                </a:spcBef>
                <a:spcAft>
                  <a:spcPts val="100"/>
                </a:spcAft>
                <a:buClr>
                  <a:srgbClr val="000099"/>
                </a:buClr>
                <a:buSzPct val="60000"/>
                <a:buFont typeface="Wingdings" panose="05000000000000000000" pitchFamily="2" charset="2"/>
                <a:buChar char="n"/>
              </a:pPr>
              <a:endParaRPr lang="fr-CH" altLang="fr-FR" sz="1300" b="0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5BB4CA3E-5A83-46CF-B86F-E71C6D21045F}"/>
              </a:ext>
            </a:extLst>
          </p:cNvPr>
          <p:cNvGrpSpPr/>
          <p:nvPr/>
        </p:nvGrpSpPr>
        <p:grpSpPr>
          <a:xfrm>
            <a:off x="41275" y="573547"/>
            <a:ext cx="9066508" cy="1067885"/>
            <a:chOff x="41275" y="628505"/>
            <a:chExt cx="9000088" cy="1067885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C2C2F2D-F626-4BE9-90B3-FCBDEEF4305B}"/>
                </a:ext>
              </a:extLst>
            </p:cNvPr>
            <p:cNvSpPr/>
            <p:nvPr/>
          </p:nvSpPr>
          <p:spPr>
            <a:xfrm>
              <a:off x="41275" y="628505"/>
              <a:ext cx="9000088" cy="106788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3" name="Rectangle 13">
              <a:extLst>
                <a:ext uri="{FF2B5EF4-FFF2-40B4-BE49-F238E27FC236}">
                  <a16:creationId xmlns:a16="http://schemas.microsoft.com/office/drawing/2014/main" id="{B531C3CB-8BC5-4BBD-AB01-B2F778E7A7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4" y="706437"/>
              <a:ext cx="8892000" cy="824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08" tIns="45703" rIns="91408" bIns="45703">
              <a:spAutoFit/>
            </a:bodyPr>
            <a:lstStyle>
              <a:lvl1pPr>
                <a:spcBef>
                  <a:spcPct val="20000"/>
                </a:spcBef>
                <a:buChar char="•"/>
                <a:defRPr sz="3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1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buClr>
                  <a:schemeClr val="folHlink"/>
                </a:buClr>
                <a:buSzPct val="60000"/>
                <a:buFontTx/>
                <a:buNone/>
              </a:pPr>
              <a:r>
                <a:rPr lang="fr-FR" sz="1400" b="1" dirty="0">
                  <a:effectLst/>
                  <a:latin typeface="Suisse Int'l Light" panose="020B0304000000000000" pitchFamily="34" charset="-78"/>
                  <a:ea typeface="Times New Roman" panose="02020603050405020304" pitchFamily="18" charset="0"/>
                  <a:cs typeface="Suisse Int'l Light" panose="020B0304000000000000" pitchFamily="34" charset="-78"/>
                </a:rPr>
                <a:t>Enjeux et raison d’être : </a:t>
              </a:r>
            </a:p>
            <a:p>
              <a:pPr algn="just" eaLnBrk="1" hangingPunct="1">
                <a:buClr>
                  <a:schemeClr val="folHlink"/>
                </a:buClr>
                <a:buSzPct val="60000"/>
                <a:buFontTx/>
                <a:buNone/>
              </a:pPr>
              <a:r>
                <a:rPr lang="fr-FR" sz="1400" dirty="0">
                  <a:solidFill>
                    <a:schemeClr val="bg1">
                      <a:lumMod val="65000"/>
                    </a:schemeClr>
                  </a:solidFill>
                  <a:effectLst/>
                  <a:latin typeface="Suisse Int'l Light" panose="020B0304000000000000" pitchFamily="34" charset="-78"/>
                  <a:ea typeface="Times New Roman" panose="02020603050405020304" pitchFamily="18" charset="0"/>
                  <a:cs typeface="Suisse Int'l Light" panose="020B0304000000000000" pitchFamily="34" charset="-78"/>
                </a:rPr>
                <a:t>Ce qui doit changer et les raisons du changement</a:t>
              </a:r>
            </a:p>
            <a:p>
              <a:pPr algn="just" eaLnBrk="1" hangingPunct="1">
                <a:buClr>
                  <a:schemeClr val="folHlink"/>
                </a:buClr>
                <a:buSzPct val="60000"/>
                <a:buFontTx/>
                <a:buNone/>
              </a:pPr>
              <a:r>
                <a:rPr lang="fr-FR" altLang="fr-FR" sz="1400" dirty="0">
                  <a:solidFill>
                    <a:schemeClr val="bg1">
                      <a:lumMod val="65000"/>
                    </a:schemeClr>
                  </a:solidFill>
                  <a:latin typeface="Suisse Int'l Light" panose="020B0304000000000000" pitchFamily="34" charset="-78"/>
                  <a:cs typeface="Suisse Int'l Light" panose="020B0304000000000000" pitchFamily="34" charset="-78"/>
                </a:rPr>
                <a:t>Contraintes légales</a:t>
              </a:r>
              <a:r>
                <a:rPr lang="fr-CH" altLang="fr-FR" sz="1400" dirty="0">
                  <a:solidFill>
                    <a:schemeClr val="bg1">
                      <a:lumMod val="65000"/>
                    </a:schemeClr>
                  </a:solidFill>
                  <a:latin typeface="Suisse Int'l Light" panose="020B0304000000000000" pitchFamily="34" charset="-78"/>
                  <a:cs typeface="Suisse Int'l Light" panose="020B0304000000000000" pitchFamily="34" charset="-78"/>
                </a:rPr>
                <a:t>  </a:t>
              </a:r>
            </a:p>
          </p:txBody>
        </p:sp>
      </p:grpSp>
      <p:sp>
        <p:nvSpPr>
          <p:cNvPr id="14" name="AutoShape 19">
            <a:extLst>
              <a:ext uri="{FF2B5EF4-FFF2-40B4-BE49-F238E27FC236}">
                <a16:creationId xmlns:a16="http://schemas.microsoft.com/office/drawing/2014/main" id="{132BFB92-A0EC-462E-A895-269DB66D3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94" y="5606769"/>
            <a:ext cx="1306512" cy="307777"/>
          </a:xfrm>
          <a:prstGeom prst="homePlate">
            <a:avLst>
              <a:gd name="adj" fmla="val 33785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84250">
              <a:spcBef>
                <a:spcPct val="0"/>
              </a:spcBef>
              <a:buNone/>
            </a:pPr>
            <a:r>
              <a:rPr lang="fr-CH" altLang="fr-FR" sz="1400" b="1" dirty="0">
                <a:latin typeface="Arial Narrow" panose="020B0606020202030204" pitchFamily="34" charset="0"/>
              </a:rPr>
              <a:t>1. Initialisation</a:t>
            </a:r>
          </a:p>
        </p:txBody>
      </p:sp>
      <p:sp>
        <p:nvSpPr>
          <p:cNvPr id="19" name="Rectangle 42">
            <a:extLst>
              <a:ext uri="{FF2B5EF4-FFF2-40B4-BE49-F238E27FC236}">
                <a16:creationId xmlns:a16="http://schemas.microsoft.com/office/drawing/2014/main" id="{E0009B17-94FC-465A-BA73-230AA826E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" y="-1733"/>
            <a:ext cx="1193764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001713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01713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01713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01713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01713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CH" altLang="fr-FR" dirty="0">
                <a:solidFill>
                  <a:srgbClr val="009999"/>
                </a:solidFill>
                <a:latin typeface="Suisse Int'l Medium" panose="020B0604000000000000" pitchFamily="34" charset="-78"/>
                <a:cs typeface="Suisse Int'l Medium" panose="020B0604000000000000" pitchFamily="34" charset="-78"/>
              </a:rPr>
              <a:t>Information de lancement	</a:t>
            </a:r>
            <a:r>
              <a:rPr lang="fr-CH" altLang="fr-FR" dirty="0">
                <a:solidFill>
                  <a:srgbClr val="009999"/>
                </a:solidFill>
                <a:latin typeface="Arial Narrow" panose="020B0606020202030204" pitchFamily="34" charset="0"/>
              </a:rPr>
              <a:t>	</a:t>
            </a:r>
            <a:r>
              <a:rPr lang="fr-CH" altLang="fr-FR" sz="1200" b="0" dirty="0">
                <a:latin typeface="Suisse Int'l Light" panose="020B0304000000000000" pitchFamily="34" charset="-78"/>
                <a:cs typeface="Suisse Int'l Light" panose="020B0304000000000000" pitchFamily="34" charset="-78"/>
              </a:rPr>
              <a:t>(version du </a:t>
            </a:r>
            <a:r>
              <a:rPr lang="fr-CH" altLang="fr-FR" sz="1200" b="0" dirty="0" err="1">
                <a:latin typeface="Suisse Int'l Light" panose="020B0304000000000000" pitchFamily="34" charset="-78"/>
                <a:cs typeface="Suisse Int'l Light" panose="020B0304000000000000" pitchFamily="34" charset="-78"/>
              </a:rPr>
              <a:t>xx.xx.xxxx</a:t>
            </a:r>
            <a:r>
              <a:rPr lang="fr-CH" altLang="fr-FR" sz="1200" b="0" dirty="0">
                <a:latin typeface="Suisse Int'l Light" panose="020B0304000000000000" pitchFamily="34" charset="-78"/>
                <a:cs typeface="Suisse Int'l Light" panose="020B0304000000000000" pitchFamily="34" charset="-78"/>
              </a:rPr>
              <a:t>) </a:t>
            </a:r>
            <a:endParaRPr lang="fr-FR" altLang="fr-FR" sz="1600" b="0" dirty="0">
              <a:latin typeface="Suisse Int'l Light" panose="020B0304000000000000" pitchFamily="34" charset="-78"/>
              <a:cs typeface="Suisse Int'l Light" panose="020B0304000000000000" pitchFamily="34" charset="-78"/>
            </a:endParaRPr>
          </a:p>
        </p:txBody>
      </p:sp>
      <p:sp>
        <p:nvSpPr>
          <p:cNvPr id="21" name="Text Box 2">
            <a:extLst>
              <a:ext uri="{FF2B5EF4-FFF2-40B4-BE49-F238E27FC236}">
                <a16:creationId xmlns:a16="http://schemas.microsoft.com/office/drawing/2014/main" id="{67D0A23A-7764-45A7-9CA1-868E9F6C4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80321" y="2497336"/>
            <a:ext cx="2800184" cy="1793820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 lIns="100074" tIns="50036" rIns="100074" bIns="50036">
            <a:spAutoFit/>
          </a:bodyPr>
          <a:lstStyle>
            <a:lvl1pPr marL="255588" indent="-255588" defTabSz="1001713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01713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01713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01713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01713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buFontTx/>
              <a:buNone/>
              <a:defRPr/>
            </a:pPr>
            <a:r>
              <a:rPr lang="fr-CH" altLang="fr-FR" sz="1500" b="1" u="sng" dirty="0">
                <a:latin typeface="Suisse Int'l Light" panose="020B0304000000000000" pitchFamily="34" charset="-78"/>
                <a:cs typeface="Suisse Int'l Light" panose="020B0304000000000000" pitchFamily="34" charset="-78"/>
              </a:rPr>
              <a:t>Equipe de projet </a:t>
            </a:r>
            <a:r>
              <a:rPr lang="fr-CH" altLang="fr-FR" sz="1200" b="0" dirty="0">
                <a:latin typeface="Suisse Int'l Light" panose="020B0304000000000000" pitchFamily="34" charset="-78"/>
                <a:cs typeface="Suisse Int'l Light" panose="020B0304000000000000" pitchFamily="34" charset="-78"/>
              </a:rPr>
              <a:t>(dès l’étape 2) </a:t>
            </a:r>
            <a:r>
              <a:rPr lang="fr-CH" altLang="fr-FR" sz="1200" dirty="0">
                <a:latin typeface="Arial Narrow" panose="020B0606020202030204" pitchFamily="34" charset="0"/>
              </a:rPr>
              <a:t>: </a:t>
            </a:r>
          </a:p>
          <a:p>
            <a:pPr marL="176213" indent="-176213" eaLnBrk="1" hangingPunct="1">
              <a:spcBef>
                <a:spcPts val="100"/>
              </a:spcBef>
              <a:buFont typeface="Wingdings" panose="05000000000000000000" pitchFamily="2" charset="2"/>
              <a:buChar char="§"/>
              <a:defRPr/>
            </a:pPr>
            <a:endParaRPr lang="fr-CH" altLang="fr-FR" sz="1500" b="0" dirty="0">
              <a:latin typeface="Arial Narrow" panose="020B0606020202030204" pitchFamily="34" charset="0"/>
            </a:endParaRPr>
          </a:p>
          <a:p>
            <a:pPr marL="0" indent="0" eaLnBrk="1" hangingPunct="1">
              <a:spcBef>
                <a:spcPts val="100"/>
              </a:spcBef>
              <a:buFontTx/>
              <a:buNone/>
              <a:defRPr/>
            </a:pPr>
            <a:endParaRPr lang="fr-CH" altLang="fr-FR" sz="1500" b="0" dirty="0">
              <a:latin typeface="Arial Narrow" panose="020B0606020202030204" pitchFamily="34" charset="0"/>
            </a:endParaRPr>
          </a:p>
          <a:p>
            <a:pPr marL="0" indent="0" eaLnBrk="1" hangingPunct="1">
              <a:spcBef>
                <a:spcPts val="100"/>
              </a:spcBef>
              <a:buFontTx/>
              <a:buNone/>
              <a:defRPr/>
            </a:pPr>
            <a:endParaRPr lang="fr-CH" altLang="fr-FR" sz="1500" dirty="0">
              <a:latin typeface="Arial Narrow" panose="020B0606020202030204" pitchFamily="34" charset="0"/>
            </a:endParaRPr>
          </a:p>
          <a:p>
            <a:pPr marL="0" indent="0" eaLnBrk="1" hangingPunct="1">
              <a:spcBef>
                <a:spcPts val="100"/>
              </a:spcBef>
              <a:buFontTx/>
              <a:buNone/>
              <a:defRPr/>
            </a:pPr>
            <a:endParaRPr lang="fr-CH" altLang="fr-FR" sz="1500" dirty="0">
              <a:latin typeface="Arial Narrow" panose="020B0606020202030204" pitchFamily="34" charset="0"/>
            </a:endParaRPr>
          </a:p>
          <a:p>
            <a:pPr marL="0" indent="0" eaLnBrk="1" hangingPunct="1">
              <a:spcBef>
                <a:spcPts val="100"/>
              </a:spcBef>
              <a:buFontTx/>
              <a:buNone/>
              <a:defRPr/>
            </a:pPr>
            <a:endParaRPr lang="fr-CH" altLang="fr-FR" sz="1500" b="0" dirty="0">
              <a:latin typeface="Arial Narrow" panose="020B0606020202030204" pitchFamily="34" charset="0"/>
            </a:endParaRPr>
          </a:p>
          <a:p>
            <a:pPr marL="0" indent="0" eaLnBrk="1" hangingPunct="1">
              <a:spcBef>
                <a:spcPts val="100"/>
              </a:spcBef>
              <a:buFontTx/>
              <a:buNone/>
              <a:defRPr/>
            </a:pPr>
            <a:endParaRPr lang="fr-CH" altLang="fr-FR" sz="1500" b="0" dirty="0">
              <a:latin typeface="Arial Narrow" panose="020B0606020202030204" pitchFamily="34" charset="0"/>
            </a:endParaRPr>
          </a:p>
        </p:txBody>
      </p:sp>
      <p:sp>
        <p:nvSpPr>
          <p:cNvPr id="22" name="AutoShape 19">
            <a:extLst>
              <a:ext uri="{FF2B5EF4-FFF2-40B4-BE49-F238E27FC236}">
                <a16:creationId xmlns:a16="http://schemas.microsoft.com/office/drawing/2014/main" id="{2EA42FB5-1147-4B4F-8FD6-14572A185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126" y="5606768"/>
            <a:ext cx="2921763" cy="307777"/>
          </a:xfrm>
          <a:prstGeom prst="homePlate">
            <a:avLst>
              <a:gd name="adj" fmla="val 33785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CH" altLang="fr-FR" sz="1400" b="1" dirty="0">
                <a:latin typeface="Arial Narrow" panose="020B0606020202030204" pitchFamily="34" charset="0"/>
              </a:rPr>
              <a:t>2. Processus</a:t>
            </a:r>
            <a:endParaRPr lang="fr-FR" altLang="fr-FR" sz="1400" b="1" dirty="0">
              <a:latin typeface="Arial Narrow" panose="020B0606020202030204" pitchFamily="34" charset="0"/>
            </a:endParaRPr>
          </a:p>
        </p:txBody>
      </p:sp>
      <p:sp>
        <p:nvSpPr>
          <p:cNvPr id="23" name="AutoShape 19">
            <a:extLst>
              <a:ext uri="{FF2B5EF4-FFF2-40B4-BE49-F238E27FC236}">
                <a16:creationId xmlns:a16="http://schemas.microsoft.com/office/drawing/2014/main" id="{6F4EAF2E-840D-4CD5-8AB0-6C347DA85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7684" y="5606767"/>
            <a:ext cx="2241997" cy="307777"/>
          </a:xfrm>
          <a:prstGeom prst="homePlate">
            <a:avLst>
              <a:gd name="adj" fmla="val 33791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CH" altLang="fr-FR" sz="1400" b="1" dirty="0">
                <a:latin typeface="Arial Narrow" panose="020B0606020202030204" pitchFamily="34" charset="0"/>
              </a:rPr>
              <a:t>4. Gestion des accès</a:t>
            </a:r>
          </a:p>
        </p:txBody>
      </p:sp>
      <p:sp>
        <p:nvSpPr>
          <p:cNvPr id="28" name="Text Box 30">
            <a:extLst>
              <a:ext uri="{FF2B5EF4-FFF2-40B4-BE49-F238E27FC236}">
                <a16:creationId xmlns:a16="http://schemas.microsoft.com/office/drawing/2014/main" id="{BA2F0A85-BED1-4A9D-8E2E-D73A7FDCC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6635" y="5975607"/>
            <a:ext cx="719962" cy="308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118" tIns="50059" rIns="100118" bIns="50059">
            <a:spAutoFit/>
          </a:bodyPr>
          <a:lstStyle>
            <a:lvl1pPr defTabSz="1001713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01713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01713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01713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01713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fr-CH" altLang="fr-FR" sz="1350" dirty="0">
                <a:latin typeface="Arial Narrow" panose="020B0606020202030204" pitchFamily="34" charset="0"/>
              </a:rPr>
              <a:t>08-2024</a:t>
            </a:r>
            <a:endParaRPr lang="fr-FR" altLang="fr-FR" sz="1350" dirty="0">
              <a:latin typeface="Arial Narrow" panose="020B0606020202030204" pitchFamily="34" charset="0"/>
            </a:endParaRPr>
          </a:p>
        </p:txBody>
      </p:sp>
      <p:sp>
        <p:nvSpPr>
          <p:cNvPr id="29" name="Text Box 2">
            <a:extLst>
              <a:ext uri="{FF2B5EF4-FFF2-40B4-BE49-F238E27FC236}">
                <a16:creationId xmlns:a16="http://schemas.microsoft.com/office/drawing/2014/main" id="{9B10DE9F-739A-4EBD-B94B-87B2543AB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80321" y="4346841"/>
            <a:ext cx="2800184" cy="1075675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 lIns="100074" tIns="50036" rIns="100074" bIns="50036">
            <a:spAutoFit/>
          </a:bodyPr>
          <a:lstStyle>
            <a:lvl1pPr marL="255588" indent="-255588" defTabSz="1001713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01713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01713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01713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01713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buFontTx/>
              <a:buNone/>
              <a:defRPr/>
            </a:pPr>
            <a:r>
              <a:rPr lang="fr-CH" altLang="fr-FR" sz="1500" dirty="0">
                <a:latin typeface="Suisse Int'l Light" panose="020B0304000000000000" pitchFamily="34" charset="-78"/>
                <a:cs typeface="Suisse Int'l Light" panose="020B0304000000000000" pitchFamily="34" charset="-78"/>
              </a:rPr>
              <a:t>Accompagnement (</a:t>
            </a:r>
            <a:r>
              <a:rPr lang="fr-CH" altLang="fr-FR" sz="1500">
                <a:latin typeface="Suisse Int'l Light" panose="020B0304000000000000" pitchFamily="34" charset="-78"/>
                <a:cs typeface="Suisse Int'l Light" panose="020B0304000000000000" pitchFamily="34" charset="-78"/>
              </a:rPr>
              <a:t>à remplir ACV) </a:t>
            </a:r>
            <a:endParaRPr lang="fr-CH" altLang="fr-FR" sz="1500" dirty="0">
              <a:latin typeface="Suisse Int'l Light" panose="020B0304000000000000" pitchFamily="34" charset="-78"/>
              <a:cs typeface="Suisse Int'l Light" panose="020B0304000000000000" pitchFamily="34" charset="-78"/>
            </a:endParaRPr>
          </a:p>
          <a:p>
            <a:pPr marL="176213" indent="-176213" eaLnBrk="1" hangingPunct="1">
              <a:spcBef>
                <a:spcPts val="200"/>
              </a:spcBef>
              <a:buFont typeface="Wingdings" panose="05000000000000000000" pitchFamily="2" charset="2"/>
              <a:buChar char="§"/>
              <a:defRPr/>
            </a:pPr>
            <a:r>
              <a:rPr lang="fr-CH" altLang="fr-FR" sz="1500" b="0" dirty="0" err="1">
                <a:latin typeface="Suisse Int'l Light" panose="020B0304000000000000" pitchFamily="34" charset="-78"/>
                <a:cs typeface="Suisse Int'l Light" panose="020B0304000000000000" pitchFamily="34" charset="-78"/>
              </a:rPr>
              <a:t>Xxxxx</a:t>
            </a:r>
            <a:r>
              <a:rPr lang="fr-CH" altLang="fr-FR" sz="1500" b="0" dirty="0">
                <a:latin typeface="Suisse Int'l Light" panose="020B0304000000000000" pitchFamily="34" charset="-78"/>
                <a:cs typeface="Suisse Int'l Light" panose="020B0304000000000000" pitchFamily="34" charset="-78"/>
              </a:rPr>
              <a:t> ACV</a:t>
            </a:r>
          </a:p>
          <a:p>
            <a:pPr marL="176213" indent="-176213" eaLnBrk="1" hangingPunct="1">
              <a:spcBef>
                <a:spcPts val="200"/>
              </a:spcBef>
              <a:buFont typeface="Wingdings" panose="05000000000000000000" pitchFamily="2" charset="2"/>
              <a:buChar char="§"/>
              <a:defRPr/>
            </a:pPr>
            <a:endParaRPr lang="fr-CH" altLang="fr-FR" sz="1500" b="0" dirty="0">
              <a:latin typeface="Arial Narrow" panose="020B0606020202030204" pitchFamily="34" charset="0"/>
            </a:endParaRPr>
          </a:p>
        </p:txBody>
      </p:sp>
      <p:sp>
        <p:nvSpPr>
          <p:cNvPr id="59" name="Text Box 33">
            <a:extLst>
              <a:ext uri="{FF2B5EF4-FFF2-40B4-BE49-F238E27FC236}">
                <a16:creationId xmlns:a16="http://schemas.microsoft.com/office/drawing/2014/main" id="{B19A3787-49EE-4FCE-8667-85499C05D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6806" y="5949010"/>
            <a:ext cx="713550" cy="308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118" tIns="50059" rIns="100118" bIns="50059">
            <a:spAutoFit/>
          </a:bodyPr>
          <a:lstStyle>
            <a:lvl1pPr defTabSz="1001713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01713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01713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01713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01713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fr-CH" altLang="fr-FR" sz="1350" dirty="0">
                <a:latin typeface="Arial Narrow" panose="020B0606020202030204" pitchFamily="34" charset="0"/>
              </a:rPr>
              <a:t>02.2024</a:t>
            </a:r>
            <a:endParaRPr lang="fr-FR" altLang="fr-FR" sz="1350" dirty="0">
              <a:latin typeface="Arial Narrow" panose="020B0606020202030204" pitchFamily="34" charset="0"/>
            </a:endParaRPr>
          </a:p>
        </p:txBody>
      </p:sp>
      <p:sp>
        <p:nvSpPr>
          <p:cNvPr id="60" name="Text Box 30">
            <a:extLst>
              <a:ext uri="{FF2B5EF4-FFF2-40B4-BE49-F238E27FC236}">
                <a16:creationId xmlns:a16="http://schemas.microsoft.com/office/drawing/2014/main" id="{5980355D-9703-4453-83D4-CFBFC4D83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1683" y="5952926"/>
            <a:ext cx="719962" cy="308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118" tIns="50059" rIns="100118" bIns="50059">
            <a:spAutoFit/>
          </a:bodyPr>
          <a:lstStyle>
            <a:lvl1pPr defTabSz="1001713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01713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01713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01713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01713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fr-CH" altLang="fr-FR" sz="1350" dirty="0">
                <a:latin typeface="Arial Narrow" panose="020B0606020202030204" pitchFamily="34" charset="0"/>
              </a:rPr>
              <a:t>04-2024</a:t>
            </a:r>
          </a:p>
        </p:txBody>
      </p:sp>
      <p:sp>
        <p:nvSpPr>
          <p:cNvPr id="61" name="Text Box 33">
            <a:extLst>
              <a:ext uri="{FF2B5EF4-FFF2-40B4-BE49-F238E27FC236}">
                <a16:creationId xmlns:a16="http://schemas.microsoft.com/office/drawing/2014/main" id="{EBC041A4-BF48-44D2-820B-80880DD62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68" y="5911407"/>
            <a:ext cx="713550" cy="308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118" tIns="50059" rIns="100118" bIns="50059">
            <a:spAutoFit/>
          </a:bodyPr>
          <a:lstStyle>
            <a:lvl1pPr defTabSz="1001713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01713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01713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01713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01713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fr-CH" altLang="fr-FR" sz="1350" dirty="0">
                <a:latin typeface="Arial Narrow" panose="020B0606020202030204" pitchFamily="34" charset="0"/>
              </a:rPr>
              <a:t>01.2024</a:t>
            </a:r>
            <a:endParaRPr lang="fr-FR" altLang="fr-FR" sz="1350" dirty="0">
              <a:latin typeface="Arial Narrow" panose="020B0606020202030204" pitchFamily="34" charset="0"/>
            </a:endParaRPr>
          </a:p>
        </p:txBody>
      </p:sp>
      <p:sp>
        <p:nvSpPr>
          <p:cNvPr id="33" name="AutoShape 19">
            <a:extLst>
              <a:ext uri="{FF2B5EF4-FFF2-40B4-BE49-F238E27FC236}">
                <a16:creationId xmlns:a16="http://schemas.microsoft.com/office/drawing/2014/main" id="{67E97E26-E0BD-4A67-9B88-BDD71247A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30777" y="5606766"/>
            <a:ext cx="2449728" cy="307777"/>
          </a:xfrm>
          <a:prstGeom prst="homePlate">
            <a:avLst>
              <a:gd name="adj" fmla="val 33791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CH" altLang="fr-FR" sz="1400" b="1" dirty="0">
                <a:latin typeface="Arial Narrow" panose="020B0606020202030204" pitchFamily="34" charset="0"/>
              </a:rPr>
              <a:t>5. Bilan et Mise en œuvre</a:t>
            </a:r>
          </a:p>
        </p:txBody>
      </p:sp>
      <p:sp>
        <p:nvSpPr>
          <p:cNvPr id="36" name="Text Box 30">
            <a:extLst>
              <a:ext uri="{FF2B5EF4-FFF2-40B4-BE49-F238E27FC236}">
                <a16:creationId xmlns:a16="http://schemas.microsoft.com/office/drawing/2014/main" id="{BC3AAF06-E496-4CE0-97D2-A3A2E73F8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4140" y="5975608"/>
            <a:ext cx="719962" cy="308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118" tIns="50059" rIns="100118" bIns="50059">
            <a:spAutoFit/>
          </a:bodyPr>
          <a:lstStyle>
            <a:lvl1pPr defTabSz="1001713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01713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01713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01713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01713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fr-CH" altLang="fr-FR" sz="1350" dirty="0">
                <a:latin typeface="Arial Narrow" panose="020B0606020202030204" pitchFamily="34" charset="0"/>
              </a:rPr>
              <a:t>06-2024</a:t>
            </a:r>
          </a:p>
        </p:txBody>
      </p:sp>
      <p:sp>
        <p:nvSpPr>
          <p:cNvPr id="37" name="Text Box 30">
            <a:extLst>
              <a:ext uri="{FF2B5EF4-FFF2-40B4-BE49-F238E27FC236}">
                <a16:creationId xmlns:a16="http://schemas.microsoft.com/office/drawing/2014/main" id="{A8D94747-ED71-461D-ACE8-56E56DE7E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03873" y="5949009"/>
            <a:ext cx="719962" cy="308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118" tIns="50059" rIns="100118" bIns="50059">
            <a:spAutoFit/>
          </a:bodyPr>
          <a:lstStyle>
            <a:lvl1pPr defTabSz="1001713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01713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01713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01713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01713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fr-CH" altLang="fr-FR" sz="1350" dirty="0">
                <a:latin typeface="Arial Narrow" panose="020B0606020202030204" pitchFamily="34" charset="0"/>
              </a:rPr>
              <a:t>10-2024</a:t>
            </a:r>
            <a:endParaRPr lang="fr-FR" altLang="fr-FR" sz="1350" dirty="0">
              <a:latin typeface="Arial Narrow" panose="020B0606020202030204" pitchFamily="34" charset="0"/>
            </a:endParaRPr>
          </a:p>
        </p:txBody>
      </p: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E2139DF1-8722-480F-ABA2-1510C4531CAC}"/>
              </a:ext>
            </a:extLst>
          </p:cNvPr>
          <p:cNvGrpSpPr/>
          <p:nvPr/>
        </p:nvGrpSpPr>
        <p:grpSpPr>
          <a:xfrm>
            <a:off x="26988" y="1696391"/>
            <a:ext cx="4903787" cy="3859678"/>
            <a:chOff x="26988" y="1696391"/>
            <a:chExt cx="4903787" cy="3897960"/>
          </a:xfrm>
        </p:grpSpPr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2192C51A-724C-4B20-8DA6-AA08E2A44A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63" y="1696391"/>
              <a:ext cx="4879975" cy="38979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lIns="91408" tIns="45703" rIns="91408" bIns="45703" anchor="ctr"/>
            <a:lstStyle>
              <a:lvl1pPr>
                <a:spcBef>
                  <a:spcPct val="20000"/>
                </a:spcBef>
                <a:buChar char="•"/>
                <a:defRPr sz="3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1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buClr>
                  <a:schemeClr val="hlink"/>
                </a:buClr>
                <a:buFont typeface="Wingdings" panose="05000000000000000000" pitchFamily="2" charset="2"/>
                <a:buNone/>
              </a:pPr>
              <a:endParaRPr lang="fr-CH" altLang="fr-FR" sz="1500" b="0">
                <a:latin typeface="Arial Narrow" panose="020B0606020202030204" pitchFamily="34" charset="0"/>
              </a:endParaRPr>
            </a:p>
          </p:txBody>
        </p:sp>
        <p:sp>
          <p:nvSpPr>
            <p:cNvPr id="7" name="Text Box 5">
              <a:extLst>
                <a:ext uri="{FF2B5EF4-FFF2-40B4-BE49-F238E27FC236}">
                  <a16:creationId xmlns:a16="http://schemas.microsoft.com/office/drawing/2014/main" id="{24EB9AE4-745B-46F9-AE06-706DA1C68A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88" y="3612981"/>
              <a:ext cx="4895850" cy="781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08" tIns="45703" rIns="91408" bIns="45703">
              <a:spAutoFit/>
            </a:bodyPr>
            <a:lstStyle>
              <a:lvl1pPr marL="292100" indent="-292100">
                <a:spcBef>
                  <a:spcPct val="20000"/>
                </a:spcBef>
                <a:buChar char="•"/>
                <a:tabLst>
                  <a:tab pos="292100" algn="l"/>
                </a:tabLst>
                <a:defRPr sz="35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292100" algn="l"/>
                </a:tabLst>
                <a:defRPr sz="31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292100" algn="l"/>
                </a:tabLst>
                <a:defRPr sz="2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292100" algn="l"/>
                </a:tabLs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292100" algn="l"/>
                </a:tabLs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indent="0" eaLnBrk="1" hangingPunct="1">
                <a:lnSpc>
                  <a:spcPct val="90000"/>
                </a:lnSpc>
                <a:buClr>
                  <a:srgbClr val="000099"/>
                </a:buClr>
                <a:buSzPct val="60000"/>
                <a:buNone/>
                <a:tabLst>
                  <a:tab pos="190500" algn="l"/>
                </a:tabLst>
                <a:defRPr/>
              </a:pPr>
              <a:r>
                <a:rPr lang="fr-CH" altLang="fr-FR" sz="1500" b="1" dirty="0">
                  <a:latin typeface="Suisse Int'l Light" panose="020B0304000000000000" pitchFamily="34" charset="-78"/>
                  <a:cs typeface="Suisse Int'l Light" panose="020B0304000000000000" pitchFamily="34" charset="-78"/>
                </a:rPr>
                <a:t>Périmètre :</a:t>
              </a:r>
            </a:p>
            <a:p>
              <a:pPr marL="0" indent="0" eaLnBrk="1" hangingPunct="1">
                <a:lnSpc>
                  <a:spcPct val="90000"/>
                </a:lnSpc>
                <a:buClr>
                  <a:srgbClr val="000099"/>
                </a:buClr>
                <a:buSzPct val="60000"/>
                <a:buNone/>
                <a:tabLst>
                  <a:tab pos="190500" algn="l"/>
                </a:tabLst>
                <a:defRPr/>
              </a:pPr>
              <a:r>
                <a:rPr lang="fr-FR" sz="1400" i="1" dirty="0">
                  <a:solidFill>
                    <a:schemeClr val="bg1">
                      <a:lumMod val="65000"/>
                    </a:schemeClr>
                  </a:solidFill>
                  <a:latin typeface="Suisse Int'l Light" panose="020B0304000000000000" pitchFamily="34" charset="-78"/>
                  <a:cs typeface="Suisse Int'l Light" panose="020B0304000000000000" pitchFamily="34" charset="-78"/>
                </a:rPr>
                <a:t>Missions, activités, acteurs concernés</a:t>
              </a:r>
              <a:endParaRPr lang="fr-CH" altLang="fr-FR" sz="1400" i="1" dirty="0">
                <a:solidFill>
                  <a:schemeClr val="bg1">
                    <a:lumMod val="65000"/>
                  </a:schemeClr>
                </a:solidFill>
                <a:latin typeface="Suisse Int'l Light" panose="020B0304000000000000" pitchFamily="34" charset="-78"/>
                <a:cs typeface="Suisse Int'l Light" panose="020B0304000000000000" pitchFamily="34" charset="-78"/>
              </a:endParaRPr>
            </a:p>
            <a:p>
              <a:pPr marL="200025" indent="-200025" eaLnBrk="1" hangingPunct="1">
                <a:lnSpc>
                  <a:spcPct val="90000"/>
                </a:lnSpc>
                <a:buClr>
                  <a:srgbClr val="000099"/>
                </a:buClr>
                <a:buSzPct val="60000"/>
                <a:buFont typeface="Wingdings" pitchFamily="2" charset="2"/>
                <a:buChar char="n"/>
                <a:tabLst>
                  <a:tab pos="190500" algn="l"/>
                </a:tabLst>
                <a:defRPr/>
              </a:pPr>
              <a:endParaRPr lang="fr-CH" altLang="fr-FR" sz="1400" b="0" dirty="0">
                <a:latin typeface="Arial Narrow" panose="020B0606020202030204" pitchFamily="34" charset="0"/>
              </a:endParaRPr>
            </a:p>
          </p:txBody>
        </p:sp>
        <p:sp>
          <p:nvSpPr>
            <p:cNvPr id="20" name="Rectangle 13">
              <a:extLst>
                <a:ext uri="{FF2B5EF4-FFF2-40B4-BE49-F238E27FC236}">
                  <a16:creationId xmlns:a16="http://schemas.microsoft.com/office/drawing/2014/main" id="{1C12389C-CA10-478B-B742-54005C3308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75" y="1727059"/>
              <a:ext cx="4846638" cy="5439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08" tIns="45703" rIns="91408" bIns="45703">
              <a:spAutoFit/>
            </a:bodyPr>
            <a:lstStyle>
              <a:lvl1pPr>
                <a:spcBef>
                  <a:spcPct val="20000"/>
                </a:spcBef>
                <a:buChar char="•"/>
                <a:defRPr sz="3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1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fr-CH" altLang="fr-FR" sz="1500" b="1" dirty="0">
                  <a:latin typeface="Suisse Int'l Light" panose="020B0304000000000000" pitchFamily="34" charset="-78"/>
                  <a:cs typeface="Suisse Int'l Light" panose="020B0304000000000000" pitchFamily="34" charset="-78"/>
                </a:rPr>
                <a:t>Objectif du projet : </a:t>
              </a:r>
            </a:p>
            <a:p>
              <a:pPr eaLnBrk="1" hangingPunct="1">
                <a:spcBef>
                  <a:spcPct val="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fr-FR" altLang="fr-FR" sz="1400" i="1" dirty="0">
                  <a:solidFill>
                    <a:schemeClr val="bg1">
                      <a:lumMod val="65000"/>
                    </a:schemeClr>
                  </a:solidFill>
                  <a:latin typeface="Suisse Int'l Light" panose="020B0304000000000000" pitchFamily="34" charset="-78"/>
                  <a:cs typeface="Suisse Int'l Light" panose="020B0304000000000000" pitchFamily="34" charset="-78"/>
                </a:rPr>
                <a:t>Les résultats attendus du projet</a:t>
              </a:r>
              <a:endParaRPr lang="fr-CH" altLang="fr-FR" sz="1400" i="1" dirty="0">
                <a:solidFill>
                  <a:schemeClr val="bg1">
                    <a:lumMod val="65000"/>
                  </a:schemeClr>
                </a:solidFill>
                <a:latin typeface="Suisse Int'l Light" panose="020B0304000000000000" pitchFamily="34" charset="-78"/>
                <a:cs typeface="Suisse Int'l Light" panose="020B0304000000000000" pitchFamily="34" charset="-78"/>
              </a:endParaRPr>
            </a:p>
          </p:txBody>
        </p:sp>
        <p:sp>
          <p:nvSpPr>
            <p:cNvPr id="40" name="Text Box 5">
              <a:extLst>
                <a:ext uri="{FF2B5EF4-FFF2-40B4-BE49-F238E27FC236}">
                  <a16:creationId xmlns:a16="http://schemas.microsoft.com/office/drawing/2014/main" id="{155F6577-4431-48EA-BF4C-875AD30206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25" y="4687568"/>
              <a:ext cx="4895850" cy="790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08" tIns="45703" rIns="91408" bIns="45703">
              <a:spAutoFit/>
            </a:bodyPr>
            <a:lstStyle>
              <a:lvl1pPr marL="292100" indent="-292100">
                <a:spcBef>
                  <a:spcPct val="20000"/>
                </a:spcBef>
                <a:buChar char="•"/>
                <a:tabLst>
                  <a:tab pos="292100" algn="l"/>
                </a:tabLst>
                <a:defRPr sz="35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292100" algn="l"/>
                </a:tabLst>
                <a:defRPr sz="31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292100" algn="l"/>
                </a:tabLst>
                <a:defRPr sz="2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292100" algn="l"/>
                </a:tabLs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292100" algn="l"/>
                </a:tabLs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92100" algn="l"/>
                </a:tabLs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indent="0" eaLnBrk="1" hangingPunct="1">
                <a:lnSpc>
                  <a:spcPct val="90000"/>
                </a:lnSpc>
                <a:buClr>
                  <a:srgbClr val="000099"/>
                </a:buClr>
                <a:buSzPct val="60000"/>
                <a:buNone/>
                <a:tabLst>
                  <a:tab pos="190500" algn="l"/>
                </a:tabLst>
                <a:defRPr/>
              </a:pPr>
              <a:r>
                <a:rPr lang="fr-CH" altLang="fr-FR" sz="1500" b="1" dirty="0">
                  <a:latin typeface="Suisse Int'l Light" panose="020B0304000000000000" pitchFamily="34" charset="-78"/>
                  <a:cs typeface="Suisse Int'l Light" panose="020B0304000000000000" pitchFamily="34" charset="-78"/>
                </a:rPr>
                <a:t>Effets et impacts à moyen et long terme :</a:t>
              </a:r>
            </a:p>
            <a:p>
              <a:pPr marL="0" indent="0" eaLnBrk="1" hangingPunct="1">
                <a:lnSpc>
                  <a:spcPct val="90000"/>
                </a:lnSpc>
                <a:buClr>
                  <a:srgbClr val="000099"/>
                </a:buClr>
                <a:buSzPct val="60000"/>
                <a:buNone/>
                <a:tabLst>
                  <a:tab pos="190500" algn="l"/>
                </a:tabLst>
                <a:defRPr/>
              </a:pPr>
              <a:r>
                <a:rPr lang="fr-CH" altLang="fr-FR" sz="1400" i="1" dirty="0">
                  <a:solidFill>
                    <a:schemeClr val="bg1">
                      <a:lumMod val="65000"/>
                    </a:schemeClr>
                  </a:solidFill>
                  <a:latin typeface="Suisse Int'l Light" panose="020B0304000000000000" pitchFamily="34" charset="-78"/>
                  <a:cs typeface="Suisse Int'l Light" panose="020B0304000000000000" pitchFamily="34" charset="-78"/>
                </a:rPr>
                <a:t>Projets liés et évolutions induites</a:t>
              </a:r>
            </a:p>
            <a:p>
              <a:pPr marL="0" indent="0" eaLnBrk="1" hangingPunct="1">
                <a:lnSpc>
                  <a:spcPct val="90000"/>
                </a:lnSpc>
                <a:buClr>
                  <a:srgbClr val="000099"/>
                </a:buClr>
                <a:buSzPct val="60000"/>
                <a:buNone/>
                <a:tabLst>
                  <a:tab pos="190500" algn="l"/>
                </a:tabLst>
                <a:defRPr/>
              </a:pPr>
              <a:endParaRPr lang="fr-CH" altLang="fr-FR" sz="1400" b="0" dirty="0">
                <a:latin typeface="Arial Narrow" panose="020B0606020202030204" pitchFamily="34" charset="0"/>
              </a:endParaRPr>
            </a:p>
          </p:txBody>
        </p:sp>
      </p:grpSp>
      <p:pic>
        <p:nvPicPr>
          <p:cNvPr id="3" name="Image 2">
            <a:extLst>
              <a:ext uri="{FF2B5EF4-FFF2-40B4-BE49-F238E27FC236}">
                <a16:creationId xmlns:a16="http://schemas.microsoft.com/office/drawing/2014/main" id="{2909BB9A-784A-8E0D-B68F-1912B57B21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139542"/>
            <a:ext cx="1227909" cy="72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8359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155</Words>
  <Application>Microsoft Office PowerPoint</Application>
  <PresentationFormat>Grand écran</PresentationFormat>
  <Paragraphs>44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Suisse Int'l Light</vt:lpstr>
      <vt:lpstr>Suisse Int'l Medium</vt:lpstr>
      <vt:lpstr>Wingdings</vt:lpstr>
      <vt:lpstr>Thème Office</vt:lpstr>
      <vt:lpstr>Présentation PowerPoint</vt:lpstr>
    </vt:vector>
  </TitlesOfParts>
  <Company>Etat de Vaud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Ligonnet Valérie</dc:creator>
  <cp:lastModifiedBy>Seger Jessica</cp:lastModifiedBy>
  <cp:revision>8</cp:revision>
  <dcterms:created xsi:type="dcterms:W3CDTF">2023-06-01T14:29:36Z</dcterms:created>
  <dcterms:modified xsi:type="dcterms:W3CDTF">2024-01-10T12:53:03Z</dcterms:modified>
</cp:coreProperties>
</file>