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797675" cy="9926638"/>
  <p:defaultTextStyle>
    <a:defPPr>
      <a:defRPr lang="fr-C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defTabSz="955731">
              <a:defRPr sz="130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94" y="0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r" defTabSz="955731">
              <a:defRPr sz="130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30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defTabSz="955731">
              <a:defRPr sz="1300" dirty="0" smtClean="0"/>
            </a:lvl1pPr>
          </a:lstStyle>
          <a:p>
            <a:pPr>
              <a:defRPr/>
            </a:pPr>
            <a:r>
              <a:rPr lang="fr-CH"/>
              <a:t>Etat de Vaud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4" y="942930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r" defTabSz="955731">
              <a:defRPr sz="1300"/>
            </a:lvl1pPr>
          </a:lstStyle>
          <a:p>
            <a:pPr>
              <a:defRPr/>
            </a:pPr>
            <a:fld id="{8E9883FD-40DD-4C9F-B77C-9D27B0862EDE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32685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defTabSz="955731">
              <a:defRPr sz="130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94" y="0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r" defTabSz="955731">
              <a:defRPr sz="130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4" y="4714653"/>
            <a:ext cx="5438748" cy="4466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noProof="0"/>
              <a:t>Cliquez pour modifier les styles du texte du masque</a:t>
            </a:r>
          </a:p>
          <a:p>
            <a:pPr lvl="1"/>
            <a:r>
              <a:rPr lang="fr-CH" noProof="0"/>
              <a:t>Deuxième niveau</a:t>
            </a:r>
          </a:p>
          <a:p>
            <a:pPr lvl="2"/>
            <a:r>
              <a:rPr lang="fr-CH" noProof="0"/>
              <a:t>Troisième niveau</a:t>
            </a:r>
          </a:p>
          <a:p>
            <a:pPr lvl="3"/>
            <a:r>
              <a:rPr lang="fr-CH" noProof="0"/>
              <a:t>Quatrième niveau</a:t>
            </a:r>
          </a:p>
          <a:p>
            <a:pPr lvl="4"/>
            <a:r>
              <a:rPr lang="fr-CH" noProof="0"/>
              <a:t>Cinquième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0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defTabSz="955731">
              <a:defRPr sz="1300"/>
            </a:lvl1pPr>
          </a:lstStyle>
          <a:p>
            <a:pPr>
              <a:defRPr/>
            </a:pPr>
            <a:r>
              <a:rPr lang="fr-CH"/>
              <a:t>Département, Service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94" y="942930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r" defTabSz="955731">
              <a:defRPr sz="1300"/>
            </a:lvl1pPr>
          </a:lstStyle>
          <a:p>
            <a:pPr>
              <a:defRPr/>
            </a:pPr>
            <a:fld id="{2A4781F1-C671-4630-8491-9417F09B4F57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388731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 descr="vd_logo_pantone-363c_rv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476250"/>
            <a:ext cx="687387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8888" y="2997200"/>
            <a:ext cx="7194550" cy="603250"/>
          </a:xfrm>
        </p:spPr>
        <p:txBody>
          <a:bodyPr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3573463"/>
            <a:ext cx="7194550" cy="576262"/>
          </a:xfrm>
        </p:spPr>
        <p:txBody>
          <a:bodyPr/>
          <a:lstStyle>
            <a:lvl1pPr marL="0" indent="0" algn="r">
              <a:buFontTx/>
              <a:buNone/>
              <a:defRPr sz="1800" b="0"/>
            </a:lvl1pPr>
          </a:lstStyle>
          <a:p>
            <a:r>
              <a:rPr lang="fr-FR"/>
              <a:t>Cliquez pour modifier le style des sous-titres du masque</a:t>
            </a:r>
            <a:endParaRPr lang="fr-CH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524625"/>
            <a:ext cx="2133600" cy="196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95368-3E37-4EAC-AB2E-B258122472B8}" type="datetime4">
              <a:rPr lang="fr-FR" smtClean="0"/>
              <a:t>23 août 2022</a:t>
            </a:fld>
            <a:r>
              <a:rPr lang="fr-CH"/>
              <a:t>Département, Service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524625"/>
            <a:ext cx="2133600" cy="196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ED574-BB7F-4878-A805-52920E9ACC0C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68287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5688B-53E8-4A3F-B863-226833121250}" type="datetime4">
              <a:rPr lang="fr-FR" smtClean="0"/>
              <a:t>23 août 2022</a:t>
            </a:fld>
            <a:endParaRPr lang="fr-CH" dirty="0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EAF1E-F2D1-4C1A-8FB5-11E3DBC675BB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DFJC - SEASF               Facturation soutien éducatif</a:t>
            </a:r>
          </a:p>
        </p:txBody>
      </p:sp>
    </p:spTree>
    <p:extLst>
      <p:ext uri="{BB962C8B-B14F-4D97-AF65-F5344CB8AC3E}">
        <p14:creationId xmlns:p14="http://schemas.microsoft.com/office/powerpoint/2010/main" val="358806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31013" y="549275"/>
            <a:ext cx="1855787" cy="4824413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258888" y="549275"/>
            <a:ext cx="5419725" cy="482441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FD1B5-8421-421C-858B-4175212A30DA}" type="datetime4">
              <a:rPr lang="fr-FR" smtClean="0"/>
              <a:t>23 août 2022</a:t>
            </a:fld>
            <a:endParaRPr lang="fr-CH" dirty="0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FEAC2-CD6F-498C-A6AE-AF1DA38C1233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DFJC - SEASF               Facturation soutien éducatif</a:t>
            </a:r>
          </a:p>
        </p:txBody>
      </p:sp>
    </p:spTree>
    <p:extLst>
      <p:ext uri="{BB962C8B-B14F-4D97-AF65-F5344CB8AC3E}">
        <p14:creationId xmlns:p14="http://schemas.microsoft.com/office/powerpoint/2010/main" val="1152656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B3F3A-4231-4F10-8711-2585D0F65854}" type="datetime4">
              <a:rPr lang="fr-FR" smtClean="0"/>
              <a:t>23 août 2022</a:t>
            </a:fld>
            <a:endParaRPr lang="fr-CH" dirty="0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01C46-1821-4647-B155-108DE95E4267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DFJC - SEASF               Facturation soutien éducatif</a:t>
            </a:r>
          </a:p>
        </p:txBody>
      </p:sp>
    </p:spTree>
    <p:extLst>
      <p:ext uri="{BB962C8B-B14F-4D97-AF65-F5344CB8AC3E}">
        <p14:creationId xmlns:p14="http://schemas.microsoft.com/office/powerpoint/2010/main" val="1300373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0385C-FC19-4BA0-80B1-3CBA7B2EF7DE}" type="datetime4">
              <a:rPr lang="fr-FR" smtClean="0"/>
              <a:t>23 août 2022</a:t>
            </a:fld>
            <a:endParaRPr lang="fr-CH" dirty="0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061B3-04BD-442A-9FF0-1D5E11906442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DFJC - SEASF               Facturation soutien éducatif</a:t>
            </a:r>
          </a:p>
        </p:txBody>
      </p:sp>
    </p:spTree>
    <p:extLst>
      <p:ext uri="{BB962C8B-B14F-4D97-AF65-F5344CB8AC3E}">
        <p14:creationId xmlns:p14="http://schemas.microsoft.com/office/powerpoint/2010/main" val="312124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58888" y="2060575"/>
            <a:ext cx="3636962" cy="331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8250" y="2060575"/>
            <a:ext cx="3638550" cy="331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EC0C1-CF54-41ED-88CF-5CB8ABF59EF5}" type="datetime4">
              <a:rPr lang="fr-FR" smtClean="0"/>
              <a:t>23 août 2022</a:t>
            </a:fld>
            <a:endParaRPr lang="fr-CH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DCDD0-687F-4B9D-AF98-2D71C597EEDE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DFJC - SEASF               Facturation soutien éducatif</a:t>
            </a:r>
          </a:p>
        </p:txBody>
      </p:sp>
    </p:spTree>
    <p:extLst>
      <p:ext uri="{BB962C8B-B14F-4D97-AF65-F5344CB8AC3E}">
        <p14:creationId xmlns:p14="http://schemas.microsoft.com/office/powerpoint/2010/main" val="3252222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65BBA-A1FC-439D-B18B-CBA2DE65E0DB}" type="datetime4">
              <a:rPr lang="fr-FR" smtClean="0"/>
              <a:t>23 août 2022</a:t>
            </a:fld>
            <a:endParaRPr lang="fr-CH" dirty="0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FC6AA-4A03-41B4-A02C-934A17818BE1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DFJC - SEASF               Facturation soutien éducatif</a:t>
            </a:r>
          </a:p>
        </p:txBody>
      </p:sp>
    </p:spTree>
    <p:extLst>
      <p:ext uri="{BB962C8B-B14F-4D97-AF65-F5344CB8AC3E}">
        <p14:creationId xmlns:p14="http://schemas.microsoft.com/office/powerpoint/2010/main" val="2356988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AB6ED-C9EC-40A2-85C7-78D20A543722}" type="datetime4">
              <a:rPr lang="fr-FR" smtClean="0"/>
              <a:t>23 août 2022</a:t>
            </a:fld>
            <a:endParaRPr lang="fr-CH" dirty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179E7-CA22-40B7-ABD0-A73BEE12923F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DFJC - SEASF               Facturation soutien éducatif</a:t>
            </a:r>
          </a:p>
        </p:txBody>
      </p:sp>
    </p:spTree>
    <p:extLst>
      <p:ext uri="{BB962C8B-B14F-4D97-AF65-F5344CB8AC3E}">
        <p14:creationId xmlns:p14="http://schemas.microsoft.com/office/powerpoint/2010/main" val="3010721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60562-3795-4559-A790-30AE89F0BFED}" type="datetime4">
              <a:rPr lang="fr-FR" smtClean="0"/>
              <a:t>23 août 2022</a:t>
            </a:fld>
            <a:endParaRPr lang="fr-CH" dirty="0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8370D-1245-4C4E-8463-E0E33D0A43C2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DFJC - SEASF               Facturation soutien éducatif</a:t>
            </a:r>
          </a:p>
        </p:txBody>
      </p:sp>
    </p:spTree>
    <p:extLst>
      <p:ext uri="{BB962C8B-B14F-4D97-AF65-F5344CB8AC3E}">
        <p14:creationId xmlns:p14="http://schemas.microsoft.com/office/powerpoint/2010/main" val="3492446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5FE28-F3CB-41FD-BFEB-81A026DA7ACE}" type="datetime4">
              <a:rPr lang="fr-FR" smtClean="0"/>
              <a:t>23 août 2022</a:t>
            </a:fld>
            <a:endParaRPr lang="fr-CH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859B5-427D-4CB6-9F2D-7BADF236D557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DFJC - SEASF               Facturation soutien éducatif</a:t>
            </a:r>
          </a:p>
        </p:txBody>
      </p:sp>
    </p:spTree>
    <p:extLst>
      <p:ext uri="{BB962C8B-B14F-4D97-AF65-F5344CB8AC3E}">
        <p14:creationId xmlns:p14="http://schemas.microsoft.com/office/powerpoint/2010/main" val="103312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fr-CH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F5A04-8CF5-41D6-8546-751D9C08AB64}" type="datetime4">
              <a:rPr lang="fr-FR" smtClean="0"/>
              <a:t>23 août 2022</a:t>
            </a:fld>
            <a:endParaRPr lang="fr-CH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A937F-9671-48B5-9829-7EAD5FF598E1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DFJC - SEASF               Facturation soutien éducatif</a:t>
            </a:r>
          </a:p>
        </p:txBody>
      </p:sp>
    </p:spTree>
    <p:extLst>
      <p:ext uri="{BB962C8B-B14F-4D97-AF65-F5344CB8AC3E}">
        <p14:creationId xmlns:p14="http://schemas.microsoft.com/office/powerpoint/2010/main" val="1638124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/>
            </a:gs>
            <a:gs pos="17000">
              <a:schemeClr val="accent5"/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549275"/>
            <a:ext cx="7427912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2060575"/>
            <a:ext cx="7427912" cy="331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/>
              <a:t>Cliquez pour modifier les styles du texte du masque</a:t>
            </a:r>
          </a:p>
          <a:p>
            <a:pPr lvl="1"/>
            <a:r>
              <a:rPr lang="fr-CH" altLang="fr-FR"/>
              <a:t>Deuxième niveau</a:t>
            </a:r>
          </a:p>
          <a:p>
            <a:pPr lvl="2"/>
            <a:r>
              <a:rPr lang="fr-CH" altLang="fr-FR"/>
              <a:t>Troisième niveau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92950" y="6524625"/>
            <a:ext cx="1295400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pPr>
              <a:defRPr/>
            </a:pPr>
            <a:fld id="{0EEC623D-6D2F-4A5D-94BF-DDBED21D0E86}" type="datetime4">
              <a:rPr lang="fr-FR" smtClean="0"/>
              <a:t>23 août 2022</a:t>
            </a:fld>
            <a:endParaRPr lang="fr-CH" dirty="0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43888" y="6524625"/>
            <a:ext cx="442912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fld id="{D5C71B18-BFAE-4F64-90C4-C6A61A232506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524625"/>
            <a:ext cx="51847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pPr>
              <a:defRPr/>
            </a:pPr>
            <a:r>
              <a:rPr lang="fr-CH"/>
              <a:t>DFJC - SEASF               Facturation soutien éducatif</a:t>
            </a:r>
          </a:p>
        </p:txBody>
      </p:sp>
      <p:pic>
        <p:nvPicPr>
          <p:cNvPr id="1031" name="Picture 21" descr="vd_logo_pantone-363c_rv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476250"/>
            <a:ext cx="687387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lnSpc>
          <a:spcPct val="140000"/>
        </a:lnSpc>
        <a:spcBef>
          <a:spcPct val="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120000"/>
        </a:lnSpc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2pPr>
      <a:lvl3pPr marL="1143000" indent="-228600" algn="l" rtl="0" fontAlgn="base">
        <a:lnSpc>
          <a:spcPct val="120000"/>
        </a:lnSpc>
        <a:spcBef>
          <a:spcPct val="0"/>
        </a:spcBef>
        <a:spcAft>
          <a:spcPct val="0"/>
        </a:spcAft>
        <a:buChar char="•"/>
        <a:defRPr sz="1200">
          <a:solidFill>
            <a:schemeClr val="bg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dgeo.aila@vd.ch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geo.aila@vd.ch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fr-CH" altLang="fr-FR" dirty="0"/>
              <a:t>Facturation du soutien éducatif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fr-CH" altLang="fr-FR" dirty="0"/>
              <a:t>Aide-mémoire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258888" y="5021004"/>
            <a:ext cx="4392612" cy="1463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CH" altLang="fr-FR" sz="1400" dirty="0"/>
              <a:t>Direction générale de l’enseignement</a:t>
            </a:r>
            <a:br>
              <a:rPr lang="fr-CH" altLang="fr-FR" sz="1400" dirty="0"/>
            </a:br>
            <a:r>
              <a:rPr lang="fr-CH" altLang="fr-FR" sz="1400" dirty="0"/>
              <a:t>obligatoire et de la pédagogie spécialisée (DGEO)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CH" sz="12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Office du Soutien Pédagogique et de l’Enseignement Spécialisé (OSPES)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CH" altLang="fr-FR" sz="1200" dirty="0">
                <a:solidFill>
                  <a:schemeClr val="bg2"/>
                </a:solidFill>
              </a:rPr>
              <a:t>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E9B163-2E42-476E-B41D-6E6D473AAE4B}" type="slidenum">
              <a:rPr lang="fr-CH" altLang="fr-FR" smtClean="0"/>
              <a:pPr eaLnBrk="1" hangingPunct="1"/>
              <a:t>2</a:t>
            </a:fld>
            <a:endParaRPr lang="fr-CH" altLang="fr-FR"/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title"/>
          </p:nvPr>
        </p:nvSpPr>
        <p:spPr>
          <a:xfrm>
            <a:off x="1258888" y="216652"/>
            <a:ext cx="7427912" cy="1512168"/>
          </a:xfrm>
        </p:spPr>
        <p:txBody>
          <a:bodyPr/>
          <a:lstStyle/>
          <a:p>
            <a:br>
              <a:rPr lang="fr-CH" sz="1400" b="0" dirty="0"/>
            </a:br>
            <a:br>
              <a:rPr lang="fr-CH" sz="1400" b="0" dirty="0"/>
            </a:br>
            <a:br>
              <a:rPr lang="fr-CH" sz="1400" b="0" dirty="0"/>
            </a:br>
            <a:r>
              <a:rPr lang="fr-CH" sz="1200" dirty="0">
                <a:solidFill>
                  <a:srgbClr val="FF0000"/>
                </a:solidFill>
              </a:rPr>
              <a:t>Les zones rouges </a:t>
            </a:r>
            <a:r>
              <a:rPr lang="fr-CH" sz="1200" b="0" dirty="0"/>
              <a:t>sont réservées à l’usage de l’Etat de Vaud.</a:t>
            </a:r>
            <a:br>
              <a:rPr lang="fr-CH" sz="1200" b="0" dirty="0"/>
            </a:br>
            <a:br>
              <a:rPr lang="fr-CH" sz="1200" b="0" dirty="0"/>
            </a:br>
            <a:r>
              <a:rPr lang="fr-CH" sz="1200" dirty="0">
                <a:solidFill>
                  <a:srgbClr val="7030A0"/>
                </a:solidFill>
              </a:rPr>
              <a:t>La zone violette </a:t>
            </a:r>
            <a:r>
              <a:rPr lang="fr-CH" sz="1200" b="0" dirty="0"/>
              <a:t>est complétée </a:t>
            </a:r>
            <a:r>
              <a:rPr lang="fr-CH" sz="1200" dirty="0"/>
              <a:t>uniquement</a:t>
            </a:r>
            <a:r>
              <a:rPr lang="fr-CH" sz="1200" b="0" dirty="0"/>
              <a:t> par la DGEO mais contrôlées par l’Institution qui signale toutes erreurs ou modifications par courriel à </a:t>
            </a:r>
            <a:r>
              <a:rPr lang="fr-CH" sz="1200" b="0" dirty="0">
                <a:hlinkClick r:id="rId2"/>
              </a:rPr>
              <a:t>dgeo.aila@vd.ch</a:t>
            </a:r>
            <a:r>
              <a:rPr lang="fr-CH" sz="1200" b="0" dirty="0"/>
              <a:t> (attacher un QR-code ou un entête de relevé bancaire). L’Institution reçoit un nouveau formulaire après correction.</a:t>
            </a:r>
            <a:br>
              <a:rPr lang="fr-CH" sz="1400" b="0" dirty="0"/>
            </a:br>
            <a:br>
              <a:rPr lang="fr-CH" sz="1400" dirty="0"/>
            </a:br>
            <a:endParaRPr lang="fr-FR" altLang="fr-FR" sz="1400" dirty="0"/>
          </a:p>
        </p:txBody>
      </p:sp>
      <p:sp>
        <p:nvSpPr>
          <p:cNvPr id="5126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fr-FR" altLang="fr-FR" sz="1800" dirty="0"/>
          </a:p>
        </p:txBody>
      </p:sp>
      <p:sp>
        <p:nvSpPr>
          <p:cNvPr id="5127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fr-FR" altLang="fr-FR" sz="1800" dirty="0"/>
          </a:p>
        </p:txBody>
      </p:sp>
      <p:sp>
        <p:nvSpPr>
          <p:cNvPr id="2" name="Rectangle 1"/>
          <p:cNvSpPr/>
          <p:nvPr/>
        </p:nvSpPr>
        <p:spPr>
          <a:xfrm>
            <a:off x="1644386" y="3093674"/>
            <a:ext cx="1823628" cy="6480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13"/>
          <p:cNvSpPr/>
          <p:nvPr/>
        </p:nvSpPr>
        <p:spPr>
          <a:xfrm>
            <a:off x="1619672" y="3929827"/>
            <a:ext cx="3456384" cy="20882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5200628" y="3915190"/>
            <a:ext cx="3096344" cy="2088232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C970EF2-F253-4900-8599-0CFBC585FD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8888" y="2009224"/>
            <a:ext cx="7345560" cy="415608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A49A0F2-8C2F-43B3-9DCE-23A4CF3B77E4}"/>
              </a:ext>
            </a:extLst>
          </p:cNvPr>
          <p:cNvSpPr/>
          <p:nvPr/>
        </p:nvSpPr>
        <p:spPr>
          <a:xfrm>
            <a:off x="5085224" y="3861048"/>
            <a:ext cx="3447216" cy="223224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C46231A-26F5-402A-8B21-188A56905833}"/>
              </a:ext>
            </a:extLst>
          </p:cNvPr>
          <p:cNvSpPr/>
          <p:nvPr/>
        </p:nvSpPr>
        <p:spPr>
          <a:xfrm>
            <a:off x="1331640" y="2928173"/>
            <a:ext cx="2016224" cy="6698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24D1F0-7330-4C32-BDC2-80555405D765}"/>
              </a:ext>
            </a:extLst>
          </p:cNvPr>
          <p:cNvSpPr/>
          <p:nvPr/>
        </p:nvSpPr>
        <p:spPr>
          <a:xfrm>
            <a:off x="1319529" y="3868736"/>
            <a:ext cx="3705054" cy="22245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8888" y="476672"/>
            <a:ext cx="7705600" cy="1152128"/>
          </a:xfrm>
        </p:spPr>
        <p:txBody>
          <a:bodyPr/>
          <a:lstStyle/>
          <a:p>
            <a:pPr indent="-457200">
              <a:spcAft>
                <a:spcPts val="600"/>
              </a:spcAft>
            </a:pPr>
            <a:r>
              <a:rPr lang="fr-CH" sz="1400" b="0" dirty="0"/>
              <a:t>Compléter le tableau Excel (double-clic).</a:t>
            </a:r>
            <a:br>
              <a:rPr lang="fr-CH" sz="1400" b="0" dirty="0"/>
            </a:br>
            <a:br>
              <a:rPr lang="fr-CH" sz="1400" b="0" spc="-300" dirty="0"/>
            </a:br>
            <a:r>
              <a:rPr lang="fr-CH" sz="1400" b="0" dirty="0"/>
              <a:t>Regrouper les enfants par facture (plusieurs pages possibles). </a:t>
            </a:r>
            <a:br>
              <a:rPr lang="fr-CH" sz="1400" b="0" dirty="0"/>
            </a:br>
            <a:r>
              <a:rPr lang="fr-CH" sz="1400" b="0" dirty="0"/>
              <a:t>           Un mois = une ligne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DB01C46-1821-4647-B155-108DE95E4267}" type="slidenum">
              <a:rPr lang="fr-CH" smtClean="0"/>
              <a:pPr>
                <a:defRPr/>
              </a:pPr>
              <a:t>3</a:t>
            </a:fld>
            <a:endParaRPr lang="fr-CH"/>
          </a:p>
        </p:txBody>
      </p:sp>
      <p:pic>
        <p:nvPicPr>
          <p:cNvPr id="6" name="Espace réservé pour une image  5" descr="Accueil Pour Enfants En Milieu Scolaire (APEMS) de Coteau Fleuri.doc [Mode de compatibilité] - Microsoft Word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640" y="1772817"/>
            <a:ext cx="7056784" cy="4320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cxnSp>
        <p:nvCxnSpPr>
          <p:cNvPr id="8" name="Connecteur droit avec flèche 7"/>
          <p:cNvCxnSpPr/>
          <p:nvPr/>
        </p:nvCxnSpPr>
        <p:spPr>
          <a:xfrm>
            <a:off x="971600" y="2492896"/>
            <a:ext cx="54555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971600" y="3140968"/>
            <a:ext cx="57606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>
            <a:off x="5652120" y="2492896"/>
            <a:ext cx="720080" cy="1330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H="1">
            <a:off x="5652120" y="2708920"/>
            <a:ext cx="720080" cy="1330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H="1">
            <a:off x="5652120" y="2924944"/>
            <a:ext cx="720080" cy="1330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583667" y="1988840"/>
            <a:ext cx="4008801" cy="2232248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cxnSp>
        <p:nvCxnSpPr>
          <p:cNvPr id="20" name="Connecteur droit avec flèche 19"/>
          <p:cNvCxnSpPr/>
          <p:nvPr/>
        </p:nvCxnSpPr>
        <p:spPr>
          <a:xfrm>
            <a:off x="1403648" y="1388062"/>
            <a:ext cx="36004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8673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776864" cy="1728192"/>
          </a:xfrm>
        </p:spPr>
        <p:txBody>
          <a:bodyPr/>
          <a:lstStyle/>
          <a:p>
            <a:br>
              <a:rPr lang="fr-CH" sz="1400" b="0" dirty="0"/>
            </a:br>
            <a:r>
              <a:rPr lang="fr-CH" sz="1400" b="0" u="sng" dirty="0"/>
              <a:t>Prestations à l’enfant </a:t>
            </a:r>
            <a:r>
              <a:rPr lang="fr-CH" sz="1400" b="0" dirty="0"/>
              <a:t>:</a:t>
            </a:r>
            <a:br>
              <a:rPr lang="fr-CH" sz="800" b="0" dirty="0"/>
            </a:br>
            <a:br>
              <a:rPr lang="fr-CH" sz="800" b="0" dirty="0"/>
            </a:br>
            <a:r>
              <a:rPr lang="fr-CH" sz="1200" b="0" dirty="0">
                <a:latin typeface="+mn-lt"/>
              </a:rPr>
              <a:t>- Educatrice diplômée </a:t>
            </a:r>
            <a:r>
              <a:rPr lang="fr-CH" sz="1050" b="0" dirty="0">
                <a:latin typeface="+mn-lt"/>
              </a:rPr>
              <a:t>= CFC «Assistant socio-éducatif» ou </a:t>
            </a:r>
            <a:r>
              <a:rPr lang="fr-CH" sz="1050" b="0" dirty="0" err="1">
                <a:latin typeface="+mn-lt"/>
              </a:rPr>
              <a:t>Bachelor</a:t>
            </a:r>
            <a:r>
              <a:rPr lang="fr-CH" sz="1050" b="0" dirty="0">
                <a:latin typeface="+mn-lt"/>
              </a:rPr>
              <a:t>/Master dans le domaine social</a:t>
            </a:r>
            <a:br>
              <a:rPr lang="fr-CH" sz="1050" b="0" dirty="0">
                <a:latin typeface="+mn-lt"/>
              </a:rPr>
            </a:br>
            <a:r>
              <a:rPr lang="fr-CH" sz="1050" b="0" dirty="0">
                <a:latin typeface="+mn-lt"/>
              </a:rPr>
              <a:t>- </a:t>
            </a:r>
            <a:r>
              <a:rPr lang="fr-CH" sz="1200" b="0" dirty="0">
                <a:latin typeface="+mn-lt"/>
              </a:rPr>
              <a:t>Joindre la copie du diplôme </a:t>
            </a:r>
            <a:r>
              <a:rPr lang="fr-CH" sz="1200" dirty="0">
                <a:latin typeface="+mn-lt"/>
              </a:rPr>
              <a:t>uniquement lors de l’envoi de la première facture</a:t>
            </a:r>
            <a:br>
              <a:rPr lang="fr-CH" sz="1050" b="0" dirty="0">
                <a:latin typeface="+mn-lt"/>
              </a:rPr>
            </a:br>
            <a:r>
              <a:rPr lang="fr-CH" sz="1200" b="0" dirty="0">
                <a:latin typeface="+mn-lt"/>
              </a:rPr>
              <a:t>- Facturation </a:t>
            </a:r>
            <a:r>
              <a:rPr lang="fr-CH" sz="1200" dirty="0">
                <a:latin typeface="+mn-lt"/>
              </a:rPr>
              <a:t>des heures effectives dans la limite de la Décision d’engagement financier</a:t>
            </a:r>
            <a:br>
              <a:rPr lang="fr-CH" sz="1200" b="0" dirty="0">
                <a:latin typeface="+mn-lt"/>
              </a:rPr>
            </a:br>
            <a:r>
              <a:rPr lang="fr-CH" sz="1200" b="0" dirty="0">
                <a:latin typeface="+mn-lt"/>
              </a:rPr>
              <a:t>- </a:t>
            </a:r>
            <a:r>
              <a:rPr lang="fr-CH" sz="1200" dirty="0">
                <a:latin typeface="+mn-lt"/>
              </a:rPr>
              <a:t>Minutes arrondies au ¼ heure </a:t>
            </a:r>
            <a:r>
              <a:rPr lang="fr-CH" sz="1200" b="0" dirty="0">
                <a:latin typeface="+mn-lt"/>
              </a:rPr>
              <a:t>: 15 min = 0.25  /  30 min = 0.50  /  45 min = 0.75</a:t>
            </a:r>
            <a:br>
              <a:rPr lang="fr-CH" sz="1200" b="0" dirty="0">
                <a:latin typeface="+mn-lt"/>
              </a:rPr>
            </a:br>
            <a:r>
              <a:rPr lang="fr-CH" sz="1200" b="0" dirty="0">
                <a:latin typeface="+mn-lt"/>
              </a:rPr>
              <a:t>- Les totaux sont automatiques.</a:t>
            </a:r>
            <a:br>
              <a:rPr lang="fr-CH" sz="1200" b="0" dirty="0">
                <a:latin typeface="+mn-lt"/>
              </a:rPr>
            </a:br>
            <a:r>
              <a:rPr lang="fr-CH" sz="1200" b="0" dirty="0">
                <a:latin typeface="+mn-lt"/>
              </a:rPr>
              <a:t>-</a:t>
            </a:r>
            <a:r>
              <a:rPr lang="fr-CH" sz="1200" dirty="0">
                <a:latin typeface="+mn-lt"/>
              </a:rPr>
              <a:t> </a:t>
            </a:r>
            <a:r>
              <a:rPr lang="fr-CH" sz="1200" b="0" dirty="0">
                <a:latin typeface="+mn-lt"/>
              </a:rPr>
              <a:t>En cas de saisie manuscrite : effectuer tous les calculs.</a:t>
            </a:r>
            <a:br>
              <a:rPr lang="fr-CH" sz="1200" b="0" dirty="0">
                <a:latin typeface="+mn-lt"/>
              </a:rPr>
            </a:br>
            <a:endParaRPr lang="fr-CH" sz="1200" b="0" dirty="0">
              <a:latin typeface="+mn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DB01C46-1821-4647-B155-108DE95E4267}" type="slidenum">
              <a:rPr lang="fr-CH" smtClean="0"/>
              <a:pPr>
                <a:defRPr/>
              </a:pPr>
              <a:t>4</a:t>
            </a:fld>
            <a:endParaRPr lang="fr-CH"/>
          </a:p>
        </p:txBody>
      </p:sp>
      <p:pic>
        <p:nvPicPr>
          <p:cNvPr id="6" name="Espace réservé du contenu 5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1640" y="2113683"/>
            <a:ext cx="7128792" cy="4104456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5652120" y="2113682"/>
            <a:ext cx="2664296" cy="2467446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59276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-457200"/>
            <a:r>
              <a:rPr lang="fr-CH" sz="1400" b="0" dirty="0"/>
              <a:t>Compléter la case "Commentaires" lorsqu’un ou plusieurs mois de facturation manquent (</a:t>
            </a:r>
            <a:r>
              <a:rPr lang="fr-CH" sz="1200" b="0" dirty="0"/>
              <a:t>absence de l’enfant, fermeture de l’institution pendant les vacances, etc…</a:t>
            </a:r>
            <a:r>
              <a:rPr lang="fr-CH" sz="1400" b="0" dirty="0"/>
              <a:t>).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58888" y="2060575"/>
            <a:ext cx="7345560" cy="3313113"/>
          </a:xfrm>
        </p:spPr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DB01C46-1821-4647-B155-108DE95E4267}" type="slidenum">
              <a:rPr lang="fr-CH" smtClean="0"/>
              <a:pPr>
                <a:defRPr/>
              </a:pPr>
              <a:t>5</a:t>
            </a:fld>
            <a:endParaRPr lang="fr-CH"/>
          </a:p>
        </p:txBody>
      </p:sp>
      <p:pic>
        <p:nvPicPr>
          <p:cNvPr id="6" name="Image 5" descr="Image1.png"/>
          <p:cNvPicPr>
            <a:picLocks noChangeAspect="1"/>
          </p:cNvPicPr>
          <p:nvPr/>
        </p:nvPicPr>
        <p:blipFill>
          <a:blip r:embed="rId2" cstate="print"/>
          <a:srcRect t="43700" b="3801"/>
          <a:stretch>
            <a:fillRect/>
          </a:stretch>
        </p:blipFill>
        <p:spPr>
          <a:xfrm>
            <a:off x="1319283" y="1844824"/>
            <a:ext cx="7344816" cy="4248472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1607315" y="4774572"/>
            <a:ext cx="3744416" cy="864096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80247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7427912" cy="1367558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H" sz="1400" b="0" dirty="0"/>
              <a:t>Cocher le type de pièce annexées.</a:t>
            </a:r>
            <a:br>
              <a:rPr lang="fr-CH" sz="1400" b="0" dirty="0"/>
            </a:br>
            <a:br>
              <a:rPr lang="fr-CH" sz="1400" b="0" dirty="0"/>
            </a:br>
            <a:r>
              <a:rPr lang="fr-CH" sz="1400" b="0" dirty="0"/>
              <a:t>Pour les </a:t>
            </a:r>
            <a:r>
              <a:rPr lang="fr-CH" sz="1400" dirty="0"/>
              <a:t>structures en nom propre</a:t>
            </a:r>
            <a:r>
              <a:rPr lang="fr-CH" sz="1400" b="0" dirty="0"/>
              <a:t>, joindre (deux fois/an) une attestation d’affiliation en qualité d’indépendant à une caisse AVS reconnue, datée de moins de 6 mois.</a:t>
            </a:r>
            <a:br>
              <a:rPr lang="fr-CH" sz="1400" b="0" dirty="0"/>
            </a:br>
            <a:br>
              <a:rPr lang="fr-CH" sz="1400" b="0" dirty="0"/>
            </a:br>
            <a:r>
              <a:rPr lang="fr-CH" sz="1400" b="0" dirty="0"/>
              <a:t>Imprimer, dater et signer la facture.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DB01C46-1821-4647-B155-108DE95E4267}" type="slidenum">
              <a:rPr lang="fr-CH" smtClean="0"/>
              <a:pPr>
                <a:defRPr/>
              </a:pPr>
              <a:t>6</a:t>
            </a:fld>
            <a:endParaRPr lang="fr-CH"/>
          </a:p>
        </p:txBody>
      </p:sp>
      <p:pic>
        <p:nvPicPr>
          <p:cNvPr id="6" name="Image 5" descr="Image1.png"/>
          <p:cNvPicPr>
            <a:picLocks noChangeAspect="1"/>
          </p:cNvPicPr>
          <p:nvPr/>
        </p:nvPicPr>
        <p:blipFill>
          <a:blip r:embed="rId2" cstate="print"/>
          <a:srcRect t="43700" b="3801"/>
          <a:stretch>
            <a:fillRect/>
          </a:stretch>
        </p:blipFill>
        <p:spPr>
          <a:xfrm>
            <a:off x="1403648" y="2132856"/>
            <a:ext cx="7213158" cy="3966225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5364088" y="4863799"/>
            <a:ext cx="2952328" cy="792088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7"/>
          <p:cNvSpPr/>
          <p:nvPr/>
        </p:nvSpPr>
        <p:spPr>
          <a:xfrm>
            <a:off x="1691680" y="5661248"/>
            <a:ext cx="4464496" cy="437833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94241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8888" y="549274"/>
            <a:ext cx="7427912" cy="1439566"/>
          </a:xfrm>
        </p:spPr>
        <p:txBody>
          <a:bodyPr/>
          <a:lstStyle/>
          <a:p>
            <a:pPr>
              <a:spcAft>
                <a:spcPts val="0"/>
              </a:spcAft>
            </a:pPr>
            <a:br>
              <a:rPr lang="fr-CH" sz="1400" b="0" dirty="0"/>
            </a:br>
            <a:br>
              <a:rPr lang="fr-CH" sz="1400" b="0" dirty="0"/>
            </a:br>
            <a:br>
              <a:rPr lang="fr-CH" sz="1400" b="0" dirty="0"/>
            </a:br>
            <a:r>
              <a:rPr lang="fr-CH" sz="1400" b="0" dirty="0"/>
              <a:t>Envoyer </a:t>
            </a:r>
            <a:r>
              <a:rPr lang="fr-CH" sz="1400" b="0" u="sng" dirty="0"/>
              <a:t>la facture originale par courrier </a:t>
            </a:r>
            <a:r>
              <a:rPr lang="fr-CH" sz="1400" b="0" dirty="0"/>
              <a:t>à l’adresse suivante :</a:t>
            </a:r>
            <a:br>
              <a:rPr lang="fr-CH" sz="1400" b="0" dirty="0"/>
            </a:br>
            <a:br>
              <a:rPr lang="fr-CH" sz="1400" b="0" dirty="0"/>
            </a:br>
            <a:r>
              <a:rPr lang="fr-CH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Office du Soutien Pédagogique et de </a:t>
            </a:r>
            <a:br>
              <a:rPr lang="fr-CH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H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l’Enseignement Spécialisé (OSPES)</a:t>
            </a:r>
            <a:br>
              <a:rPr lang="fr-CH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H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Rue de la Barre 8</a:t>
            </a:r>
            <a:br>
              <a:rPr lang="fr-CH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H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1014 Lausanne</a:t>
            </a:r>
            <a:br>
              <a:rPr lang="fr-CH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CH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fr-CH" sz="1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39666" y="2492896"/>
            <a:ext cx="7417568" cy="3313113"/>
          </a:xfrm>
        </p:spPr>
        <p:txBody>
          <a:bodyPr/>
          <a:lstStyle/>
          <a:p>
            <a:pPr marL="0" indent="0">
              <a:buNone/>
            </a:pPr>
            <a:r>
              <a:rPr lang="fr-CH" sz="1400" dirty="0"/>
              <a:t>Contacts : </a:t>
            </a:r>
            <a:r>
              <a:rPr lang="fr-CH" sz="1400" b="0" dirty="0">
                <a:hlinkClick r:id="rId2"/>
              </a:rPr>
              <a:t>dgeo.aila@vd.ch</a:t>
            </a:r>
            <a:endParaRPr lang="fr-CH" sz="1400" b="0" dirty="0"/>
          </a:p>
          <a:p>
            <a:pPr marL="0" indent="0">
              <a:buNone/>
            </a:pPr>
            <a:endParaRPr lang="fr-CH" sz="1400" b="0" dirty="0"/>
          </a:p>
          <a:p>
            <a:pPr marL="0" indent="0">
              <a:buNone/>
            </a:pPr>
            <a:r>
              <a:rPr lang="fr-CH" sz="1400" dirty="0"/>
              <a:t>021 316 54 06 </a:t>
            </a:r>
            <a:r>
              <a:rPr lang="fr-CH" sz="1400" b="0"/>
              <a:t>: demandes de prestations / décisions </a:t>
            </a:r>
            <a:r>
              <a:rPr lang="fr-CH" sz="1400" b="0" dirty="0"/>
              <a:t>engagement financier / diplômes</a:t>
            </a:r>
            <a:br>
              <a:rPr lang="fr-CH" sz="1400" b="0" dirty="0"/>
            </a:br>
            <a:br>
              <a:rPr lang="fr-CH" sz="1400" b="0" dirty="0"/>
            </a:br>
            <a:r>
              <a:rPr lang="fr-CH" sz="1400" dirty="0"/>
              <a:t>021 316 54 22 </a:t>
            </a:r>
            <a:r>
              <a:rPr lang="fr-CH" sz="1400" b="0"/>
              <a:t>: formulaires </a:t>
            </a:r>
            <a:r>
              <a:rPr lang="fr-CH" sz="1400" b="0" dirty="0"/>
              <a:t>de facturation </a:t>
            </a:r>
            <a:r>
              <a:rPr lang="fr-CH" sz="1400" b="0"/>
              <a:t>/ changements </a:t>
            </a:r>
            <a:r>
              <a:rPr lang="fr-CH" sz="1400" b="0" dirty="0"/>
              <a:t>relation financière / paiements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CDCDD0-687F-4B9D-AF98-2D71C597EEDE}" type="slidenum">
              <a:rPr lang="fr-CH" smtClean="0"/>
              <a:pPr>
                <a:defRPr/>
              </a:pPr>
              <a:t>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15435658"/>
      </p:ext>
    </p:extLst>
  </p:cSld>
  <p:clrMapOvr>
    <a:masterClrMapping/>
  </p:clrMapOvr>
</p:sld>
</file>

<file path=ppt/theme/theme1.xml><?xml version="1.0" encoding="utf-8"?>
<a:theme xmlns:a="http://schemas.openxmlformats.org/drawingml/2006/main" name="modele-presentation">
  <a:themeElements>
    <a:clrScheme name="modele-servic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ele-servic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ele-servic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-servic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-servic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-servic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-servic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-servic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-servic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-servic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-servic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-servic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-servic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-servic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</TotalTime>
  <Words>382</Words>
  <Application>Microsoft Office PowerPoint</Application>
  <PresentationFormat>Affichage à l'écran (4:3)</PresentationFormat>
  <Paragraphs>20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Arial</vt:lpstr>
      <vt:lpstr>Calibri</vt:lpstr>
      <vt:lpstr>modele-presentation</vt:lpstr>
      <vt:lpstr>Facturation du soutien éducatif</vt:lpstr>
      <vt:lpstr>   Les zones rouges sont réservées à l’usage de l’Etat de Vaud.  La zone violette est complétée uniquement par la DGEO mais contrôlées par l’Institution qui signale toutes erreurs ou modifications par courriel à dgeo.aila@vd.ch (attacher un QR-code ou un entête de relevé bancaire). L’Institution reçoit un nouveau formulaire après correction.  </vt:lpstr>
      <vt:lpstr>Compléter le tableau Excel (double-clic).  Regrouper les enfants par facture (plusieurs pages possibles).             Un mois = une ligne </vt:lpstr>
      <vt:lpstr> Prestations à l’enfant :  - Educatrice diplômée = CFC «Assistant socio-éducatif» ou Bachelor/Master dans le domaine social - Joindre la copie du diplôme uniquement lors de l’envoi de la première facture - Facturation des heures effectives dans la limite de la Décision d’engagement financier - Minutes arrondies au ¼ heure : 15 min = 0.25  /  30 min = 0.50  /  45 min = 0.75 - Les totaux sont automatiques. - En cas de saisie manuscrite : effectuer tous les calculs. </vt:lpstr>
      <vt:lpstr>Compléter la case "Commentaires" lorsqu’un ou plusieurs mois de facturation manquent (absence de l’enfant, fermeture de l’institution pendant les vacances, etc…).</vt:lpstr>
      <vt:lpstr>Cocher le type de pièce annexées.  Pour les structures en nom propre, joindre (deux fois/an) une attestation d’affiliation en qualité d’indépendant à une caisse AVS reconnue, datée de moins de 6 mois.  Imprimer, dater et signer la facture.</vt:lpstr>
      <vt:lpstr>   Envoyer la facture originale par courrier à l’adresse suivante :  Office du Soutien Pédagogique et de  l’Enseignement Spécialisé (OSPES) Rue de la Barre 8 1014 Lausanne  </vt:lpstr>
    </vt:vector>
  </TitlesOfParts>
  <Company>Etat de Vaud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zchfpt</dc:creator>
  <cp:lastModifiedBy>Bourqui Isabelle</cp:lastModifiedBy>
  <cp:revision>27</cp:revision>
  <cp:lastPrinted>2020-02-03T10:44:06Z</cp:lastPrinted>
  <dcterms:created xsi:type="dcterms:W3CDTF">2013-12-16T08:52:19Z</dcterms:created>
  <dcterms:modified xsi:type="dcterms:W3CDTF">2022-08-23T11:41:55Z</dcterms:modified>
</cp:coreProperties>
</file>