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4" r:id="rId2"/>
  </p:sldMasterIdLst>
  <p:notesMasterIdLst>
    <p:notesMasterId r:id="rId16"/>
  </p:notesMasterIdLst>
  <p:handoutMasterIdLst>
    <p:handoutMasterId r:id="rId17"/>
  </p:handoutMasterIdLst>
  <p:sldIdLst>
    <p:sldId id="266" r:id="rId3"/>
    <p:sldId id="267" r:id="rId4"/>
    <p:sldId id="277" r:id="rId5"/>
    <p:sldId id="280" r:id="rId6"/>
    <p:sldId id="258" r:id="rId7"/>
    <p:sldId id="259" r:id="rId8"/>
    <p:sldId id="262" r:id="rId9"/>
    <p:sldId id="269" r:id="rId10"/>
    <p:sldId id="271" r:id="rId11"/>
    <p:sldId id="272" r:id="rId12"/>
    <p:sldId id="274" r:id="rId13"/>
    <p:sldId id="279" r:id="rId14"/>
    <p:sldId id="281" r:id="rId15"/>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00" autoAdjust="0"/>
  </p:normalViewPr>
  <p:slideViewPr>
    <p:cSldViewPr>
      <p:cViewPr varScale="1">
        <p:scale>
          <a:sx n="85" d="100"/>
          <a:sy n="85" d="100"/>
        </p:scale>
        <p:origin x="-228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752"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8DF438D-D221-4115-B62B-8203FD278D53}" type="datetimeFigureOut">
              <a:rPr lang="fr-CH" smtClean="0"/>
              <a:t>06.12.2018</a:t>
            </a:fld>
            <a:endParaRPr lang="fr-CH"/>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DDA5824F-93E0-491F-B815-05F72E28D537}" type="slidenum">
              <a:rPr lang="fr-CH" smtClean="0"/>
              <a:t>‹N°›</a:t>
            </a:fld>
            <a:endParaRPr lang="fr-CH"/>
          </a:p>
        </p:txBody>
      </p:sp>
    </p:spTree>
    <p:extLst>
      <p:ext uri="{BB962C8B-B14F-4D97-AF65-F5344CB8AC3E}">
        <p14:creationId xmlns:p14="http://schemas.microsoft.com/office/powerpoint/2010/main" val="1858361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2339447-A769-4DF0-A550-DB1B6558A1F0}" type="datetimeFigureOut">
              <a:rPr lang="fr-CH" smtClean="0"/>
              <a:t>06.12.2018</a:t>
            </a:fld>
            <a:endParaRPr lang="fr-CH"/>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55C5D14-31AF-46E9-A7A2-3225314C5569}" type="slidenum">
              <a:rPr lang="fr-CH" smtClean="0"/>
              <a:t>‹N°›</a:t>
            </a:fld>
            <a:endParaRPr lang="fr-CH"/>
          </a:p>
        </p:txBody>
      </p:sp>
    </p:spTree>
    <p:extLst>
      <p:ext uri="{BB962C8B-B14F-4D97-AF65-F5344CB8AC3E}">
        <p14:creationId xmlns:p14="http://schemas.microsoft.com/office/powerpoint/2010/main" val="3880394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defRPr/>
            </a:pPr>
            <a:endParaRPr lang="fr-CH"/>
          </a:p>
        </p:txBody>
      </p:sp>
      <p:sp>
        <p:nvSpPr>
          <p:cNvPr id="4" name="Espace réservé du numéro de diapositive 3"/>
          <p:cNvSpPr>
            <a:spLocks noGrp="1"/>
          </p:cNvSpPr>
          <p:nvPr>
            <p:ph type="sldNum" sz="quarter" idx="5"/>
          </p:nvPr>
        </p:nvSpPr>
        <p:spPr/>
        <p:txBody>
          <a:bodyPr/>
          <a:lstStyle/>
          <a:p>
            <a:pPr>
              <a:defRPr/>
            </a:pPr>
            <a:fld id="{DA234499-AC25-484C-967F-C1F25C496EFC}" type="slidenum">
              <a:rPr lang="fr-CH" altLang="fr-FR">
                <a:solidFill>
                  <a:prstClr val="black"/>
                </a:solidFill>
              </a:rPr>
              <a:pPr>
                <a:defRPr/>
              </a:pPr>
              <a:t>1</a:t>
            </a:fld>
            <a:endParaRPr lang="fr-CH" altLang="fr-FR">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smtClean="0"/>
              <a:t>Pour s’assurer que processus</a:t>
            </a:r>
            <a:r>
              <a:rPr lang="fr-CH" baseline="0" dirty="0" smtClean="0"/>
              <a:t> de </a:t>
            </a:r>
            <a:r>
              <a:rPr lang="fr-CH" dirty="0" smtClean="0"/>
              <a:t>recrutement</a:t>
            </a:r>
            <a:r>
              <a:rPr lang="fr-CH" baseline="0" dirty="0" smtClean="0"/>
              <a:t> est non discriminatoire, il convient de respecter trois principes (brochure</a:t>
            </a:r>
            <a:r>
              <a:rPr lang="fr-CH" dirty="0" smtClean="0"/>
              <a:t> recruter, BEC/UNIL)</a:t>
            </a:r>
            <a:endParaRPr lang="fr-CH" baseline="0" dirty="0" smtClean="0"/>
          </a:p>
          <a:p>
            <a:pPr marL="171450" indent="-171450">
              <a:buFontTx/>
              <a:buChar char="-"/>
            </a:pPr>
            <a:r>
              <a:rPr lang="fr-CH" baseline="0" dirty="0" smtClean="0"/>
              <a:t>Définir et questionner</a:t>
            </a:r>
            <a:r>
              <a:rPr lang="fr-CH" dirty="0" smtClean="0"/>
              <a:t> les critères d’évaluation des dossiers</a:t>
            </a:r>
          </a:p>
          <a:p>
            <a:pPr marL="628650" lvl="1" indent="-171450">
              <a:buFontTx/>
              <a:buChar char="-"/>
            </a:pPr>
            <a:r>
              <a:rPr lang="fr-CH" dirty="0" smtClean="0"/>
              <a:t>Poser les mêmes questions à propos de chaque dossier</a:t>
            </a:r>
          </a:p>
          <a:p>
            <a:pPr marL="628650" lvl="1" indent="-171450">
              <a:buFontTx/>
              <a:buChar char="-"/>
            </a:pPr>
            <a:r>
              <a:rPr lang="fr-CH" dirty="0" smtClean="0"/>
              <a:t>Vérifier qu’aucun critère préétabli ne soit préjudiciable à un groupe de pers.</a:t>
            </a:r>
          </a:p>
          <a:p>
            <a:pPr marL="628650" lvl="1" indent="-171450">
              <a:buFontTx/>
              <a:buChar char="-"/>
            </a:pPr>
            <a:r>
              <a:rPr lang="fr-CH" dirty="0" smtClean="0"/>
              <a:t>Éviter le recours à des critères informels pour favoriser/défavoriser une candidature</a:t>
            </a:r>
          </a:p>
          <a:p>
            <a:pPr lvl="1"/>
            <a:endParaRPr lang="fr-CH" dirty="0" smtClean="0"/>
          </a:p>
          <a:p>
            <a:pPr marL="171450" indent="-171450">
              <a:buFontTx/>
              <a:buChar char="-"/>
            </a:pPr>
            <a:r>
              <a:rPr lang="fr-CH" dirty="0" smtClean="0"/>
              <a:t>Surveiller le cours des discussions</a:t>
            </a:r>
          </a:p>
          <a:p>
            <a:pPr marL="628650" lvl="1" indent="-171450">
              <a:buFontTx/>
              <a:buChar char="-"/>
            </a:pPr>
            <a:r>
              <a:rPr lang="fr-CH" dirty="0" smtClean="0"/>
              <a:t>Attirer l’attention de vos collègues sur d’éventuels biais dans l’appréciation des candidatures ou sur des stéréotypes de genre qui pourraient pénaliser, sans fondement, une candidature spécifique</a:t>
            </a:r>
          </a:p>
          <a:p>
            <a:pPr lvl="1"/>
            <a:endParaRPr lang="fr-CH" dirty="0" smtClean="0"/>
          </a:p>
          <a:p>
            <a:pPr marL="171450" indent="-171450">
              <a:buFontTx/>
              <a:buChar char="-"/>
            </a:pPr>
            <a:r>
              <a:rPr lang="fr-CH" dirty="0" smtClean="0"/>
              <a:t>Prendre du temps pour la décision</a:t>
            </a:r>
          </a:p>
          <a:p>
            <a:pPr marL="628650" lvl="1" indent="-171450">
              <a:buFontTx/>
              <a:buChar char="-"/>
            </a:pPr>
            <a:r>
              <a:rPr lang="fr-CH" dirty="0" smtClean="0"/>
              <a:t>Prendre le temps de bien étudier les dossiers</a:t>
            </a:r>
          </a:p>
          <a:p>
            <a:pPr marL="628650" lvl="1" indent="-171450">
              <a:buFontTx/>
              <a:buChar char="-"/>
            </a:pPr>
            <a:r>
              <a:rPr lang="fr-CH" dirty="0" smtClean="0"/>
              <a:t>Consacrer autant d’attention et de temps aux dossiers de candidature féminins et masculins</a:t>
            </a:r>
          </a:p>
          <a:p>
            <a:pPr marL="628650" lvl="1" indent="-171450">
              <a:buFontTx/>
              <a:buChar char="-"/>
            </a:pPr>
            <a:r>
              <a:rPr lang="fr-CH" dirty="0" smtClean="0"/>
              <a:t>Prendre du recul : ralentir le processus permet de passer des stéréotypes inconscients à la réflexion rationnelle</a:t>
            </a:r>
          </a:p>
          <a:p>
            <a:pPr marL="628650" lvl="1" indent="-171450">
              <a:buFontTx/>
              <a:buChar char="-"/>
            </a:pPr>
            <a:endParaRPr lang="fr-CH" dirty="0"/>
          </a:p>
        </p:txBody>
      </p:sp>
      <p:sp>
        <p:nvSpPr>
          <p:cNvPr id="4" name="Espace réservé du numéro de diapositive 3"/>
          <p:cNvSpPr>
            <a:spLocks noGrp="1"/>
          </p:cNvSpPr>
          <p:nvPr>
            <p:ph type="sldNum" sz="quarter" idx="10"/>
          </p:nvPr>
        </p:nvSpPr>
        <p:spPr/>
        <p:txBody>
          <a:bodyPr/>
          <a:lstStyle/>
          <a:p>
            <a:fld id="{355C5D14-31AF-46E9-A7A2-3225314C5569}" type="slidenum">
              <a:rPr lang="fr-CH" smtClean="0"/>
              <a:t>10</a:t>
            </a:fld>
            <a:endParaRPr lang="fr-CH"/>
          </a:p>
        </p:txBody>
      </p:sp>
    </p:spTree>
    <p:extLst>
      <p:ext uri="{BB962C8B-B14F-4D97-AF65-F5344CB8AC3E}">
        <p14:creationId xmlns:p14="http://schemas.microsoft.com/office/powerpoint/2010/main" val="2797253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374501" y="4603279"/>
            <a:ext cx="6120680" cy="5000694"/>
          </a:xfrm>
        </p:spPr>
        <p:txBody>
          <a:bodyPr/>
          <a:lstStyle/>
          <a:p>
            <a:r>
              <a:rPr lang="fr-CH" sz="1100" dirty="0" smtClean="0"/>
              <a:t>S’agissant des actions et comportements favorisant la progression de carrière du personnel, il s’agit de s’assurer que les femmes puissent acquérir des compétences nouvelles . </a:t>
            </a:r>
          </a:p>
          <a:p>
            <a:endParaRPr lang="fr-CH" sz="1100" dirty="0" smtClean="0"/>
          </a:p>
          <a:p>
            <a:r>
              <a:rPr lang="fr-CH" sz="1100" dirty="0" smtClean="0"/>
              <a:t>On l’a vu auparavant, selon l’étude réalisée auprès des cadres de l’ACV, mentionnée auparavant, les femmes suivent une voie de carrière caractérisée par l’expertise alors que les hommes tendent à suivre une voie managériale, ouvrant sur des possibilités d’avancement professionnel. </a:t>
            </a:r>
          </a:p>
          <a:p>
            <a:endParaRPr lang="fr-CH" sz="1100" dirty="0" smtClean="0"/>
          </a:p>
          <a:p>
            <a:r>
              <a:rPr lang="fr-CH" sz="1100" dirty="0" smtClean="0"/>
              <a:t>D’autres études montrent que les femmes peuvent s’autolimiter par rapport à leur évolution professionnelle. Par ailleurs, le contexte professionnel et social véhicule des images associées aux différentes fonctions et métiers, une femme est plus spontanément associée à un poste de cadre intermédiaire dans un domaine administratif, un homme à un poste de cadre supérieur. </a:t>
            </a:r>
          </a:p>
          <a:p>
            <a:endParaRPr lang="fr-CH" sz="1100" dirty="0" smtClean="0"/>
          </a:p>
          <a:p>
            <a:pPr marL="171450" indent="-171450">
              <a:buFont typeface="Arial" panose="020B0604020202020204" pitchFamily="34" charset="0"/>
              <a:buChar char="•"/>
            </a:pPr>
            <a:r>
              <a:rPr lang="fr-CH" sz="1100" dirty="0" smtClean="0"/>
              <a:t>Il convient d’être conscient de ses propres stéréotypes à l’égard de l’évolution professionnelle. </a:t>
            </a:r>
          </a:p>
          <a:p>
            <a:pPr marL="171450" indent="-171450">
              <a:buFont typeface="Arial" panose="020B0604020202020204" pitchFamily="34" charset="0"/>
              <a:buChar char="•"/>
            </a:pPr>
            <a:r>
              <a:rPr lang="fr-CH" sz="1100" dirty="0" smtClean="0"/>
              <a:t>Il s’agit de ne pas conseiller ou induire implicitement des pistes d’évolution professionnelle sur la base de stéréotypes au détriment des souhaits et compétences réelles de ses collaboratrices ou collaborateurs. </a:t>
            </a:r>
          </a:p>
          <a:p>
            <a:pPr marL="171450" indent="-171450">
              <a:buFont typeface="Arial" panose="020B0604020202020204" pitchFamily="34" charset="0"/>
              <a:buChar char="•"/>
            </a:pPr>
            <a:r>
              <a:rPr lang="fr-CH" sz="1100" dirty="0" smtClean="0"/>
              <a:t>Proposer  au </a:t>
            </a:r>
            <a:r>
              <a:rPr lang="fr-CH" sz="1100" dirty="0"/>
              <a:t>personnel sous vos ordres des pistes d’évolution professionnelle  </a:t>
            </a:r>
            <a:r>
              <a:rPr lang="fr-CH" sz="1100" dirty="0" smtClean="0"/>
              <a:t>implique d’être </a:t>
            </a:r>
            <a:r>
              <a:rPr lang="fr-CH" sz="1100" dirty="0"/>
              <a:t>à l’écoute et </a:t>
            </a:r>
            <a:r>
              <a:rPr lang="fr-CH" sz="1100" dirty="0" smtClean="0"/>
              <a:t>de tenir </a:t>
            </a:r>
            <a:r>
              <a:rPr lang="fr-CH" sz="1100" dirty="0"/>
              <a:t>compte des souhaits d’évolution professionnelle tant des femmes que des hommes lors des discussions informelles et des entretiens avec la hiérarchie et les ressources humaines; </a:t>
            </a:r>
          </a:p>
          <a:p>
            <a:pPr marL="171450" indent="-171450">
              <a:buFont typeface="Arial" panose="020B0604020202020204" pitchFamily="34" charset="0"/>
              <a:buChar char="•"/>
            </a:pPr>
            <a:r>
              <a:rPr lang="fr-CH" sz="1100" dirty="0" smtClean="0"/>
              <a:t>Plus </a:t>
            </a:r>
            <a:r>
              <a:rPr lang="fr-CH" sz="1100" dirty="0"/>
              <a:t>largement avoir des plans d’évolution professionnelle attractifs et incitatifs pour les femmes</a:t>
            </a:r>
          </a:p>
          <a:p>
            <a:endParaRPr lang="fr-CH" sz="1100" dirty="0" smtClean="0"/>
          </a:p>
          <a:p>
            <a:r>
              <a:rPr lang="fr-CH" sz="1100" dirty="0" smtClean="0"/>
              <a:t>Comment identifier le potentiel de vos collaboratrices ? Par ex. en leur proposant des </a:t>
            </a:r>
            <a:r>
              <a:rPr lang="fr-CH" sz="1100" dirty="0"/>
              <a:t>remplacements sur des postes à responsabilité limités dans le temps (congé maternité, ou autre) afin qu’elles puissent prendre conscience de leurs compétences et aptitudes à occuper un tel poste</a:t>
            </a:r>
          </a:p>
          <a:p>
            <a:endParaRPr lang="fr-CH" sz="1100" dirty="0" smtClean="0"/>
          </a:p>
          <a:p>
            <a:r>
              <a:rPr lang="fr-CH" sz="1100" dirty="0" smtClean="0"/>
              <a:t>Garantir un accès équitable aux femmes et aux hommes aux formations et cours de perfectionnement professionnel</a:t>
            </a:r>
            <a:endParaRPr lang="fr-CH" sz="1100" dirty="0"/>
          </a:p>
        </p:txBody>
      </p:sp>
      <p:sp>
        <p:nvSpPr>
          <p:cNvPr id="4" name="Espace réservé du numéro de diapositive 3"/>
          <p:cNvSpPr>
            <a:spLocks noGrp="1"/>
          </p:cNvSpPr>
          <p:nvPr>
            <p:ph type="sldNum" sz="quarter" idx="10"/>
          </p:nvPr>
        </p:nvSpPr>
        <p:spPr/>
        <p:txBody>
          <a:bodyPr/>
          <a:lstStyle/>
          <a:p>
            <a:fld id="{355C5D14-31AF-46E9-A7A2-3225314C5569}" type="slidenum">
              <a:rPr lang="fr-CH" smtClean="0"/>
              <a:t>11</a:t>
            </a:fld>
            <a:endParaRPr lang="fr-CH"/>
          </a:p>
        </p:txBody>
      </p:sp>
    </p:spTree>
    <p:extLst>
      <p:ext uri="{BB962C8B-B14F-4D97-AF65-F5344CB8AC3E}">
        <p14:creationId xmlns:p14="http://schemas.microsoft.com/office/powerpoint/2010/main" val="4092974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302493" y="4675287"/>
            <a:ext cx="6120680" cy="4752528"/>
          </a:xfrm>
        </p:spPr>
        <p:txBody>
          <a:bodyPr/>
          <a:lstStyle/>
          <a:p>
            <a:r>
              <a:rPr lang="fr-CH" dirty="0" smtClean="0"/>
              <a:t>Comme évoqué auparavant, l’art. 4 </a:t>
            </a:r>
            <a:r>
              <a:rPr lang="fr-CH" dirty="0" err="1" smtClean="0"/>
              <a:t>LEg</a:t>
            </a:r>
            <a:r>
              <a:rPr lang="fr-CH" dirty="0" smtClean="0"/>
              <a:t> interdit expressément le harcèlement sexuel </a:t>
            </a:r>
          </a:p>
          <a:p>
            <a:pPr lvl="1"/>
            <a:r>
              <a:rPr lang="fr-CH" dirty="0" smtClean="0"/>
              <a:t>«</a:t>
            </a:r>
            <a:r>
              <a:rPr lang="fr-CH" dirty="0"/>
              <a:t>Par comportement discriminatoire, on entend tout comportement importun de caractère sexuel ou tout autre comportement fondé sur l'appartenance sexuelle, qui porte atteinte à la dignité de la personne sur son lieu de travail, en particulier le fait de proférer des menaces, de promettre des avantages, d'imposer des contraintes ou d'exercer des pressions de toute nature sur une personne en vue d'obtenir d'elle des faveurs de nature sexuelle</a:t>
            </a:r>
            <a:r>
              <a:rPr lang="fr-CH" dirty="0" smtClean="0"/>
              <a:t>.»</a:t>
            </a:r>
          </a:p>
          <a:p>
            <a:endParaRPr lang="fr-CH" dirty="0" smtClean="0"/>
          </a:p>
          <a:p>
            <a:r>
              <a:rPr lang="fr-CH" dirty="0" smtClean="0"/>
              <a:t>Dans l’évaluation de toute situation de harcèlement c’est le ressenti de la personne victime qui prime et non l’intention de la personne </a:t>
            </a:r>
            <a:r>
              <a:rPr lang="fr-CH" smtClean="0"/>
              <a:t>«auteure».</a:t>
            </a:r>
          </a:p>
          <a:p>
            <a:endParaRPr lang="fr-CH" smtClean="0"/>
          </a:p>
          <a:p>
            <a:r>
              <a:rPr lang="fr-CH" dirty="0" smtClean="0"/>
              <a:t>La loi sur le travail, la loi sur le personnel de l’Etat de Vaud composent le cadre légal. L’art. 5. al 3 de la </a:t>
            </a:r>
            <a:r>
              <a:rPr lang="fr-CH" dirty="0" err="1" smtClean="0"/>
              <a:t>LPers</a:t>
            </a:r>
            <a:r>
              <a:rPr lang="fr-CH" dirty="0" smtClean="0"/>
              <a:t> reprend l’art. 328 du CO (code des obligations) qui réfère à l’obligation de l’employeur de protéger la personnalité du travailleur-</a:t>
            </a:r>
            <a:r>
              <a:rPr lang="fr-CH" dirty="0" err="1" smtClean="0"/>
              <a:t>euse</a:t>
            </a:r>
            <a:r>
              <a:rPr lang="fr-CH" dirty="0" smtClean="0"/>
              <a:t> et interdit le HS.</a:t>
            </a:r>
            <a:endParaRPr lang="fr-CH" dirty="0"/>
          </a:p>
          <a:p>
            <a:endParaRPr lang="fr-CH" dirty="0" smtClean="0"/>
          </a:p>
          <a:p>
            <a:r>
              <a:rPr lang="fr-CH" dirty="0" smtClean="0"/>
              <a:t>A votre disposition pour vous accompagner dans ces démarches, vous avez le </a:t>
            </a:r>
            <a:r>
              <a:rPr lang="fr-CH" b="1" dirty="0"/>
              <a:t>groupe</a:t>
            </a:r>
            <a:r>
              <a:rPr lang="fr-CH" dirty="0"/>
              <a:t> </a:t>
            </a:r>
            <a:r>
              <a:rPr lang="fr-CH" b="1" dirty="0"/>
              <a:t>Impact</a:t>
            </a:r>
            <a:r>
              <a:rPr lang="fr-CH" dirty="0"/>
              <a:t>, entité indépendante, rattachée administrativement à la Chancellerie d’</a:t>
            </a:r>
            <a:r>
              <a:rPr lang="fr-CH" dirty="0" err="1"/>
              <a:t>Etat</a:t>
            </a:r>
            <a:r>
              <a:rPr lang="fr-CH" dirty="0"/>
              <a:t> et fonctionnellement à la présidence du Conseil </a:t>
            </a:r>
            <a:r>
              <a:rPr lang="fr-CH" dirty="0" smtClean="0"/>
              <a:t>d’</a:t>
            </a:r>
            <a:r>
              <a:rPr lang="fr-CH" dirty="0" err="1" smtClean="0"/>
              <a:t>Etat</a:t>
            </a:r>
            <a:endParaRPr lang="fr-CH" dirty="0"/>
          </a:p>
          <a:p>
            <a:r>
              <a:rPr lang="fr-CH" dirty="0" smtClean="0"/>
              <a:t>Le groupe impact est chargé </a:t>
            </a:r>
            <a:r>
              <a:rPr lang="fr-CH" dirty="0"/>
              <a:t>de la gestion des conflits et du traitement des situations de harcèlement psychologique (</a:t>
            </a:r>
            <a:r>
              <a:rPr lang="fr-CH" dirty="0" err="1"/>
              <a:t>mobbing</a:t>
            </a:r>
            <a:r>
              <a:rPr lang="fr-CH" dirty="0"/>
              <a:t>) et sexuel au travail et répond à l’obligation légale faite à tout employeur de protéger la santé et la personnalité des travailleurs.</a:t>
            </a:r>
          </a:p>
          <a:p>
            <a:r>
              <a:rPr lang="fr-CH" dirty="0" smtClean="0"/>
              <a:t>Le </a:t>
            </a:r>
            <a:r>
              <a:rPr lang="fr-CH" dirty="0"/>
              <a:t>groupe Impact reçoit confidentiellement et rapidement les collaborateurs et collaboratrices de l’Administration cantonale vaudoise et de certaines institutions ou établissements affiliés. </a:t>
            </a:r>
            <a:endParaRPr lang="fr-CH" dirty="0" smtClean="0"/>
          </a:p>
          <a:p>
            <a:r>
              <a:rPr lang="fr-CH" dirty="0" smtClean="0"/>
              <a:t>Le </a:t>
            </a:r>
            <a:r>
              <a:rPr lang="fr-CH" dirty="0"/>
              <a:t>BEFH se tient également à votre disposition pour vous conseiller et orienter dans ce type de situation. </a:t>
            </a:r>
          </a:p>
          <a:p>
            <a:endParaRPr lang="fr-CH" dirty="0" smtClean="0"/>
          </a:p>
        </p:txBody>
      </p:sp>
      <p:sp>
        <p:nvSpPr>
          <p:cNvPr id="4" name="Espace réservé du numéro de diapositive 3"/>
          <p:cNvSpPr>
            <a:spLocks noGrp="1"/>
          </p:cNvSpPr>
          <p:nvPr>
            <p:ph type="sldNum" sz="quarter" idx="10"/>
          </p:nvPr>
        </p:nvSpPr>
        <p:spPr/>
        <p:txBody>
          <a:bodyPr/>
          <a:lstStyle/>
          <a:p>
            <a:fld id="{355C5D14-31AF-46E9-A7A2-3225314C5569}" type="slidenum">
              <a:rPr lang="fr-CH" smtClean="0"/>
              <a:t>12</a:t>
            </a:fld>
            <a:endParaRPr lang="fr-CH"/>
          </a:p>
        </p:txBody>
      </p:sp>
    </p:spTree>
    <p:extLst>
      <p:ext uri="{BB962C8B-B14F-4D97-AF65-F5344CB8AC3E}">
        <p14:creationId xmlns:p14="http://schemas.microsoft.com/office/powerpoint/2010/main" val="809983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a:p>
        </p:txBody>
      </p:sp>
      <p:sp>
        <p:nvSpPr>
          <p:cNvPr id="4" name="Espace réservé du numéro de diapositive 3"/>
          <p:cNvSpPr>
            <a:spLocks noGrp="1"/>
          </p:cNvSpPr>
          <p:nvPr>
            <p:ph type="sldNum" sz="quarter" idx="10"/>
          </p:nvPr>
        </p:nvSpPr>
        <p:spPr/>
        <p:txBody>
          <a:bodyPr/>
          <a:lstStyle/>
          <a:p>
            <a:fld id="{355C5D14-31AF-46E9-A7A2-3225314C5569}" type="slidenum">
              <a:rPr lang="fr-CH" smtClean="0"/>
              <a:t>2</a:t>
            </a:fld>
            <a:endParaRPr lang="fr-CH"/>
          </a:p>
        </p:txBody>
      </p:sp>
    </p:spTree>
    <p:extLst>
      <p:ext uri="{BB962C8B-B14F-4D97-AF65-F5344CB8AC3E}">
        <p14:creationId xmlns:p14="http://schemas.microsoft.com/office/powerpoint/2010/main" val="2312062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62533" y="4675287"/>
            <a:ext cx="5438140" cy="4466987"/>
          </a:xfrm>
        </p:spPr>
        <p:txBody>
          <a:bodyPr/>
          <a:lstStyle/>
          <a:p>
            <a:r>
              <a:rPr lang="fr-CH" sz="1200" b="1" i="0" u="none" strike="noStrike" kern="1200" baseline="0" dirty="0" smtClean="0">
                <a:solidFill>
                  <a:schemeClr val="tx1"/>
                </a:solidFill>
                <a:latin typeface="+mn-lt"/>
                <a:ea typeface="+mn-ea"/>
                <a:cs typeface="+mn-cs"/>
              </a:rPr>
              <a:t>EFFECTIFS</a:t>
            </a:r>
            <a:r>
              <a:rPr lang="fr-CH" sz="1200" b="0" i="0" u="none" strike="noStrike" kern="1200" dirty="0" smtClean="0">
                <a:solidFill>
                  <a:schemeClr val="tx1"/>
                </a:solidFill>
                <a:latin typeface="+mn-lt"/>
                <a:ea typeface="+mn-ea"/>
                <a:cs typeface="+mn-cs"/>
              </a:rPr>
              <a:t> : </a:t>
            </a:r>
          </a:p>
          <a:p>
            <a:r>
              <a:rPr lang="fr-FR" altLang="fr-FR" sz="1200" dirty="0" smtClean="0">
                <a:solidFill>
                  <a:srgbClr val="000000"/>
                </a:solidFill>
              </a:rPr>
              <a:t>L’</a:t>
            </a:r>
            <a:r>
              <a:rPr lang="fr-FR" altLang="fr-FR" sz="1200" dirty="0" err="1" smtClean="0">
                <a:solidFill>
                  <a:srgbClr val="000000"/>
                </a:solidFill>
              </a:rPr>
              <a:t>Etat</a:t>
            </a:r>
            <a:r>
              <a:rPr lang="fr-FR" altLang="fr-FR" sz="1200" dirty="0" smtClean="0">
                <a:solidFill>
                  <a:srgbClr val="000000"/>
                </a:solidFill>
              </a:rPr>
              <a:t> de Vaud est le plus grand employeur du canton </a:t>
            </a:r>
            <a:r>
              <a:rPr lang="fr-CH" sz="1200" b="0" i="0" u="none" strike="noStrike" kern="1200" baseline="0" dirty="0" smtClean="0">
                <a:solidFill>
                  <a:schemeClr val="tx1"/>
                </a:solidFill>
                <a:latin typeface="+mn-lt"/>
                <a:ea typeface="+mn-ea"/>
                <a:cs typeface="+mn-cs"/>
              </a:rPr>
              <a:t>Au 31 décembre 2017, </a:t>
            </a:r>
            <a:r>
              <a:rPr lang="fr-FR" altLang="fr-FR" sz="1200" dirty="0" smtClean="0">
                <a:solidFill>
                  <a:srgbClr val="000000"/>
                </a:solidFill>
              </a:rPr>
              <a:t>avec plus de 34’000 </a:t>
            </a:r>
            <a:r>
              <a:rPr lang="fr-CH" sz="1200" b="0" i="0" u="none" strike="noStrike" kern="1200" baseline="0" dirty="0" smtClean="0">
                <a:solidFill>
                  <a:schemeClr val="tx1"/>
                </a:solidFill>
                <a:latin typeface="+mn-lt"/>
                <a:ea typeface="+mn-ea"/>
                <a:cs typeface="+mn-cs"/>
              </a:rPr>
              <a:t>personnes </a:t>
            </a:r>
            <a:r>
              <a:rPr lang="fr-FR" altLang="fr-FR" sz="1200" dirty="0" smtClean="0">
                <a:solidFill>
                  <a:srgbClr val="000000"/>
                </a:solidFill>
              </a:rPr>
              <a:t>(</a:t>
            </a:r>
            <a:r>
              <a:rPr lang="fr-CH" sz="1200" b="0" i="0" u="none" strike="noStrike" kern="1200" baseline="0" dirty="0" smtClean="0">
                <a:solidFill>
                  <a:schemeClr val="tx1"/>
                </a:solidFill>
                <a:latin typeface="+mn-lt"/>
                <a:ea typeface="+mn-ea"/>
                <a:cs typeface="+mn-cs"/>
              </a:rPr>
              <a:t>34 739) qui sont employées dans la fonction publique cantonale. </a:t>
            </a:r>
          </a:p>
          <a:p>
            <a:endParaRPr lang="fr-CH" sz="1200" b="0" i="0" u="none" strike="noStrike" kern="1200" baseline="0" dirty="0" smtClean="0">
              <a:solidFill>
                <a:schemeClr val="tx1"/>
              </a:solidFill>
              <a:latin typeface="+mn-lt"/>
              <a:ea typeface="+mn-ea"/>
              <a:cs typeface="+mn-cs"/>
            </a:endParaRPr>
          </a:p>
          <a:p>
            <a:r>
              <a:rPr lang="fr-CH" sz="1200" b="1" i="0" u="none" strike="noStrike" kern="1200" baseline="0" dirty="0" smtClean="0">
                <a:solidFill>
                  <a:schemeClr val="tx1"/>
                </a:solidFill>
                <a:latin typeface="+mn-lt"/>
                <a:ea typeface="+mn-ea"/>
                <a:cs typeface="+mn-cs"/>
              </a:rPr>
              <a:t>PART DE FEMMES/HOMMES</a:t>
            </a:r>
            <a:r>
              <a:rPr lang="fr-CH" sz="1200" b="0" i="0" u="none" strike="noStrike" kern="1200" baseline="0" dirty="0" smtClean="0">
                <a:solidFill>
                  <a:schemeClr val="tx1"/>
                </a:solidFill>
                <a:latin typeface="+mn-lt"/>
                <a:ea typeface="+mn-ea"/>
                <a:cs typeface="+mn-cs"/>
              </a:rPr>
              <a:t>: Les femmes sont majoritaires (64 %) en raison principalement du poids des branches </a:t>
            </a:r>
            <a:r>
              <a:rPr lang="fr-CH" sz="1200" b="0" i="1" u="none" strike="noStrike" kern="1200" baseline="0" dirty="0" smtClean="0">
                <a:solidFill>
                  <a:schemeClr val="tx1"/>
                </a:solidFill>
                <a:latin typeface="+mn-lt"/>
                <a:ea typeface="+mn-ea"/>
                <a:cs typeface="+mn-cs"/>
              </a:rPr>
              <a:t>Enseignement </a:t>
            </a:r>
            <a:r>
              <a:rPr lang="fr-CH" sz="1200" b="0" i="0" u="none" strike="noStrike" kern="1200" baseline="0" dirty="0" smtClean="0">
                <a:solidFill>
                  <a:schemeClr val="tx1"/>
                </a:solidFill>
                <a:latin typeface="+mn-lt"/>
                <a:ea typeface="+mn-ea"/>
                <a:cs typeface="+mn-cs"/>
              </a:rPr>
              <a:t>et </a:t>
            </a:r>
            <a:r>
              <a:rPr lang="fr-CH" sz="1200" b="0" i="1" u="none" strike="noStrike" kern="1200" baseline="0" dirty="0" smtClean="0">
                <a:solidFill>
                  <a:schemeClr val="tx1"/>
                </a:solidFill>
                <a:latin typeface="+mn-lt"/>
                <a:ea typeface="+mn-ea"/>
                <a:cs typeface="+mn-cs"/>
              </a:rPr>
              <a:t>Santé </a:t>
            </a:r>
            <a:r>
              <a:rPr lang="fr-CH" sz="1200" b="0" i="0" u="none" strike="noStrike" kern="1200" baseline="0" dirty="0" smtClean="0">
                <a:solidFill>
                  <a:schemeClr val="tx1"/>
                </a:solidFill>
                <a:latin typeface="+mn-lt"/>
                <a:ea typeface="+mn-ea"/>
                <a:cs typeface="+mn-cs"/>
              </a:rPr>
              <a:t>largement féminisées. </a:t>
            </a:r>
          </a:p>
          <a:p>
            <a:endParaRPr lang="fr-CH" sz="1200" b="0" i="0" u="none" strike="noStrike" kern="1200" baseline="0" dirty="0" smtClean="0">
              <a:solidFill>
                <a:schemeClr val="tx1"/>
              </a:solidFill>
              <a:latin typeface="+mn-lt"/>
              <a:ea typeface="+mn-ea"/>
              <a:cs typeface="+mn-cs"/>
            </a:endParaRPr>
          </a:p>
          <a:p>
            <a:r>
              <a:rPr lang="fr-CH" b="1" dirty="0"/>
              <a:t>TAUX D’OCCUPATION </a:t>
            </a:r>
            <a:r>
              <a:rPr lang="fr-CH" dirty="0" smtClean="0"/>
              <a:t>Comme on peut le voir sur le graphique, le taux d’occupation varie selon le sexe : les femmes travaillent majoritairement à temps partiel, les hommes à plein temps. Le </a:t>
            </a:r>
            <a:r>
              <a:rPr lang="fr-CH" sz="1200" b="0" i="0" u="none" strike="noStrike" kern="1200" baseline="0" dirty="0" smtClean="0">
                <a:solidFill>
                  <a:schemeClr val="tx1"/>
                </a:solidFill>
                <a:latin typeface="+mn-lt"/>
                <a:ea typeface="+mn-ea"/>
                <a:cs typeface="+mn-cs"/>
              </a:rPr>
              <a:t>taux d'occupation moyen des</a:t>
            </a:r>
            <a:r>
              <a:rPr lang="fr-CH" sz="1200" b="0" i="0" u="none" strike="noStrike" kern="1200" dirty="0" smtClean="0">
                <a:solidFill>
                  <a:schemeClr val="tx1"/>
                </a:solidFill>
                <a:latin typeface="+mn-lt"/>
                <a:ea typeface="+mn-ea"/>
                <a:cs typeface="+mn-cs"/>
              </a:rPr>
              <a:t> femmes </a:t>
            </a:r>
            <a:r>
              <a:rPr lang="fr-CH" sz="1200" b="0" i="0" u="none" strike="noStrike" kern="1200" baseline="0" dirty="0" smtClean="0">
                <a:solidFill>
                  <a:schemeClr val="tx1"/>
                </a:solidFill>
                <a:latin typeface="+mn-lt"/>
                <a:ea typeface="+mn-ea"/>
                <a:cs typeface="+mn-cs"/>
              </a:rPr>
              <a:t>atteint 78 %, celui des hommes, 93 %.</a:t>
            </a:r>
          </a:p>
          <a:p>
            <a:r>
              <a:rPr lang="fr-CH" dirty="0" smtClean="0"/>
              <a:t>En 2016, 58% des femmes ont un taux d’occupation inférieur à 90%, seuls 20% des hommes travaillent à temps partiel.</a:t>
            </a:r>
            <a:endParaRPr lang="fr-CH" sz="1200" b="0" i="0" u="none" strike="noStrike" kern="1200" baseline="0" dirty="0" smtClean="0">
              <a:solidFill>
                <a:schemeClr val="tx1"/>
              </a:solidFill>
              <a:latin typeface="+mn-lt"/>
              <a:ea typeface="+mn-ea"/>
              <a:cs typeface="+mn-cs"/>
            </a:endParaRPr>
          </a:p>
          <a:p>
            <a:endParaRPr lang="fr-CH" dirty="0"/>
          </a:p>
          <a:p>
            <a:r>
              <a:rPr lang="fr-CH" dirty="0" smtClean="0"/>
              <a:t>Part de femmes à mettre en lien avec enseignement et santé, qui composent l’essentiel du personnel ACV (annuaire 2016), les métiers de l’enseignement représentent la principale catégorie avec 37% EPT, les soins (15% EPT) et le secteur administratif (13% EPT).</a:t>
            </a:r>
          </a:p>
          <a:p>
            <a:endParaRPr lang="fr-CH" dirty="0" smtClean="0"/>
          </a:p>
          <a:p>
            <a:r>
              <a:rPr lang="fr-CH" sz="1200" b="0" i="0" u="none" strike="noStrike" kern="1200" baseline="0" dirty="0" smtClean="0">
                <a:solidFill>
                  <a:schemeClr val="tx1"/>
                </a:solidFill>
                <a:latin typeface="+mn-lt"/>
                <a:ea typeface="+mn-ea"/>
                <a:cs typeface="+mn-cs"/>
              </a:rPr>
              <a:t>Dans</a:t>
            </a:r>
            <a:r>
              <a:rPr lang="fr-CH" sz="1200" b="0" i="0" u="none" strike="noStrike" kern="1200" dirty="0" smtClean="0">
                <a:solidFill>
                  <a:schemeClr val="tx1"/>
                </a:solidFill>
                <a:latin typeface="+mn-lt"/>
                <a:ea typeface="+mn-ea"/>
                <a:cs typeface="+mn-cs"/>
              </a:rPr>
              <a:t> enseignement, proportion importante de personnes occupées à temps partiel. </a:t>
            </a:r>
            <a:r>
              <a:rPr lang="fr-CH" dirty="0" smtClean="0"/>
              <a:t>Temps partiel concerne aussi hommes. </a:t>
            </a:r>
          </a:p>
          <a:p>
            <a:endParaRPr lang="fr-CH" sz="1200" b="0" i="0" u="none" strike="noStrike" kern="1200" baseline="0" dirty="0" smtClean="0">
              <a:solidFill>
                <a:schemeClr val="tx1"/>
              </a:solidFill>
              <a:latin typeface="+mn-lt"/>
              <a:ea typeface="+mn-ea"/>
              <a:cs typeface="+mn-cs"/>
            </a:endParaRPr>
          </a:p>
          <a:p>
            <a:endParaRPr lang="fr-CH" dirty="0"/>
          </a:p>
        </p:txBody>
      </p:sp>
      <p:sp>
        <p:nvSpPr>
          <p:cNvPr id="4" name="Espace réservé du numéro de diapositive 3"/>
          <p:cNvSpPr>
            <a:spLocks noGrp="1"/>
          </p:cNvSpPr>
          <p:nvPr>
            <p:ph type="sldNum" sz="quarter" idx="10"/>
          </p:nvPr>
        </p:nvSpPr>
        <p:spPr/>
        <p:txBody>
          <a:bodyPr/>
          <a:lstStyle/>
          <a:p>
            <a:fld id="{355C5D14-31AF-46E9-A7A2-3225314C5569}" type="slidenum">
              <a:rPr lang="fr-CH" smtClean="0"/>
              <a:t>3</a:t>
            </a:fld>
            <a:endParaRPr lang="fr-CH"/>
          </a:p>
        </p:txBody>
      </p:sp>
    </p:spTree>
    <p:extLst>
      <p:ext uri="{BB962C8B-B14F-4D97-AF65-F5344CB8AC3E}">
        <p14:creationId xmlns:p14="http://schemas.microsoft.com/office/powerpoint/2010/main" val="1726475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302493" y="4675287"/>
            <a:ext cx="6048672" cy="5040560"/>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b="1" dirty="0" smtClean="0"/>
              <a:t>CADRES</a:t>
            </a:r>
            <a:r>
              <a:rPr lang="fr-CH" dirty="0" smtClean="0"/>
              <a:t> : Si les femmes représentent la majorité du personnel, elles accèdent moins souvent aux échelons supérieurs de la hiérarchie de l’ACV. </a:t>
            </a:r>
          </a:p>
          <a:p>
            <a:pPr marL="0" marR="0" indent="0" algn="l" defTabSz="914400" rtl="0" eaLnBrk="1" fontAlgn="auto" latinLnBrk="0" hangingPunct="1">
              <a:lnSpc>
                <a:spcPct val="100000"/>
              </a:lnSpc>
              <a:spcBef>
                <a:spcPts val="0"/>
              </a:spcBef>
              <a:spcAft>
                <a:spcPts val="0"/>
              </a:spcAft>
              <a:buClrTx/>
              <a:buSzTx/>
              <a:buFontTx/>
              <a:buNone/>
              <a:tabLst/>
              <a:defRPr/>
            </a:pPr>
            <a:r>
              <a:rPr lang="fr-CH" dirty="0" smtClean="0"/>
              <a:t>Elles sont surreprésentées dans les classes 1 à 10 (72 % des EPT), constituées notamment par les emplois dans les soins, dans l'éducation de la petite enfance ou encore dans l'administration générale ; juste majoritaires dans les classes 11 à 13 (51 % des EPT), représentées entre autres par les </a:t>
            </a:r>
            <a:r>
              <a:rPr lang="fr-CH" dirty="0" err="1" smtClean="0"/>
              <a:t>enseignant·e·s</a:t>
            </a:r>
            <a:r>
              <a:rPr lang="fr-CH" dirty="0" smtClean="0"/>
              <a:t> du post-obligatoire et seulement 32 % dans les classes 14 à 18, qui sont souvent associées à des postes à responsabilité hiérarchique.</a:t>
            </a:r>
          </a:p>
          <a:p>
            <a:pPr marL="0" marR="0" indent="0" algn="l" defTabSz="914400" rtl="0" eaLnBrk="1" fontAlgn="auto" latinLnBrk="0" hangingPunct="1">
              <a:lnSpc>
                <a:spcPct val="100000"/>
              </a:lnSpc>
              <a:spcBef>
                <a:spcPts val="0"/>
              </a:spcBef>
              <a:spcAft>
                <a:spcPts val="0"/>
              </a:spcAft>
              <a:buClrTx/>
              <a:buSzTx/>
              <a:buFontTx/>
              <a:buNone/>
              <a:tabLst/>
              <a:defRPr/>
            </a:pPr>
            <a:r>
              <a:rPr lang="fr-CH" dirty="0" smtClean="0"/>
              <a:t>Enseignement obligatoire : 9-11</a:t>
            </a:r>
          </a:p>
          <a:p>
            <a:pPr marL="0" marR="0" indent="0" algn="l" defTabSz="914400" rtl="0" eaLnBrk="1" fontAlgn="auto" latinLnBrk="0" hangingPunct="1">
              <a:lnSpc>
                <a:spcPct val="100000"/>
              </a:lnSpc>
              <a:spcBef>
                <a:spcPts val="0"/>
              </a:spcBef>
              <a:spcAft>
                <a:spcPts val="0"/>
              </a:spcAft>
              <a:buClrTx/>
              <a:buSzTx/>
              <a:buFontTx/>
              <a:buNone/>
              <a:tabLst/>
              <a:defRPr/>
            </a:pPr>
            <a:r>
              <a:rPr lang="fr-CH" dirty="0" smtClean="0"/>
              <a:t>Enseignement professionnel: 10-12</a:t>
            </a:r>
          </a:p>
          <a:p>
            <a:pPr marL="0" marR="0" indent="0" algn="l" defTabSz="914400" rtl="0" eaLnBrk="1" fontAlgn="auto" latinLnBrk="0" hangingPunct="1">
              <a:lnSpc>
                <a:spcPct val="100000"/>
              </a:lnSpc>
              <a:spcBef>
                <a:spcPts val="0"/>
              </a:spcBef>
              <a:spcAft>
                <a:spcPts val="0"/>
              </a:spcAft>
              <a:buClrTx/>
              <a:buSzTx/>
              <a:buFontTx/>
              <a:buNone/>
              <a:tabLst/>
              <a:defRPr/>
            </a:pPr>
            <a:r>
              <a:rPr lang="fr-CH" dirty="0" smtClean="0"/>
              <a:t>Enseignement </a:t>
            </a:r>
            <a:r>
              <a:rPr lang="fr-CH" dirty="0" err="1" smtClean="0"/>
              <a:t>postobligatoire</a:t>
            </a:r>
            <a:r>
              <a:rPr lang="fr-CH" dirty="0" smtClean="0"/>
              <a:t> : 11-12</a:t>
            </a:r>
          </a:p>
          <a:p>
            <a:pPr marL="0" marR="0" indent="0" algn="l" defTabSz="914400" rtl="0" eaLnBrk="1" fontAlgn="auto" latinLnBrk="0" hangingPunct="1">
              <a:lnSpc>
                <a:spcPct val="100000"/>
              </a:lnSpc>
              <a:spcBef>
                <a:spcPts val="0"/>
              </a:spcBef>
              <a:spcAft>
                <a:spcPts val="0"/>
              </a:spcAft>
              <a:buClrTx/>
              <a:buSzTx/>
              <a:buFontTx/>
              <a:buNone/>
              <a:tabLst/>
              <a:defRPr/>
            </a:pPr>
            <a:r>
              <a:rPr lang="fr-CH" dirty="0" smtClean="0"/>
              <a:t>Bibliothèque :gestion fonds 7-9; constitution de fonds : 9-11</a:t>
            </a:r>
            <a:endParaRPr lang="fr-CH" dirty="0"/>
          </a:p>
          <a:p>
            <a:pPr marL="0" marR="0" indent="0" algn="l" defTabSz="914400" rtl="0" eaLnBrk="1" fontAlgn="auto" latinLnBrk="0" hangingPunct="1">
              <a:lnSpc>
                <a:spcPct val="100000"/>
              </a:lnSpc>
              <a:spcBef>
                <a:spcPts val="0"/>
              </a:spcBef>
              <a:spcAft>
                <a:spcPts val="0"/>
              </a:spcAft>
              <a:buClrTx/>
              <a:buSzTx/>
              <a:buFontTx/>
              <a:buNone/>
              <a:tabLst/>
              <a:defRPr/>
            </a:pPr>
            <a:r>
              <a:rPr lang="fr-CH" dirty="0" smtClean="0"/>
              <a:t>__________________________________________________________________________</a:t>
            </a:r>
          </a:p>
          <a:p>
            <a:pPr marL="0" marR="0" indent="0" algn="l" defTabSz="914400" rtl="0" eaLnBrk="1" fontAlgn="auto" latinLnBrk="0" hangingPunct="1">
              <a:lnSpc>
                <a:spcPct val="100000"/>
              </a:lnSpc>
              <a:spcBef>
                <a:spcPts val="0"/>
              </a:spcBef>
              <a:spcAft>
                <a:spcPts val="0"/>
              </a:spcAft>
              <a:buClrTx/>
              <a:buSzTx/>
              <a:buFontTx/>
              <a:buNone/>
              <a:tabLst/>
              <a:defRPr/>
            </a:pPr>
            <a:r>
              <a:rPr lang="fr-CH" dirty="0" err="1" smtClean="0"/>
              <a:t>Etude</a:t>
            </a:r>
            <a:r>
              <a:rPr lang="fr-CH" dirty="0" smtClean="0"/>
              <a:t> auprès des cadres ACV (l’égalité parmi les cadres de l’ACV- 2012 Prof. F. </a:t>
            </a:r>
            <a:r>
              <a:rPr lang="fr-CH" dirty="0" err="1" smtClean="0"/>
              <a:t>Fassa</a:t>
            </a:r>
            <a:r>
              <a:rPr lang="fr-CH" dirty="0" smtClean="0"/>
              <a:t> et </a:t>
            </a:r>
            <a:r>
              <a:rPr lang="fr-CH" dirty="0" err="1" smtClean="0"/>
              <a:t>co</a:t>
            </a:r>
            <a:endParaRPr lang="fr-CH" dirty="0" smtClean="0"/>
          </a:p>
          <a:p>
            <a:pPr>
              <a:spcBef>
                <a:spcPct val="20000"/>
              </a:spcBef>
              <a:buClr>
                <a:srgbClr val="2EBE68"/>
              </a:buClr>
              <a:buFont typeface="Webdings" pitchFamily="18" charset="2"/>
              <a:buChar char="4"/>
            </a:pPr>
            <a:r>
              <a:rPr lang="fr-CH" altLang="fr-FR" dirty="0"/>
              <a:t>Enquête auprès de 1050 cadres (femmes et hommes)</a:t>
            </a:r>
          </a:p>
          <a:p>
            <a:pPr indent="-171450">
              <a:spcBef>
                <a:spcPct val="20000"/>
              </a:spcBef>
              <a:buClr>
                <a:srgbClr val="2EBE68"/>
              </a:buClr>
              <a:buFont typeface="Webdings" pitchFamily="18" charset="2"/>
              <a:buChar char="4"/>
            </a:pPr>
            <a:r>
              <a:rPr lang="fr-CH" altLang="fr-FR" dirty="0"/>
              <a:t>Les femmes occupent une position hiérarchique inférieure à celle des hommes en dépit d’une formation initiale supérieure</a:t>
            </a:r>
          </a:p>
          <a:p>
            <a:pPr>
              <a:spcBef>
                <a:spcPct val="20000"/>
              </a:spcBef>
              <a:buClr>
                <a:srgbClr val="2EBE68"/>
              </a:buClr>
              <a:buFont typeface="Webdings" pitchFamily="18" charset="2"/>
              <a:buChar char="4"/>
            </a:pPr>
            <a:r>
              <a:rPr lang="fr-CH" altLang="fr-FR" dirty="0" smtClean="0"/>
              <a:t>Les </a:t>
            </a:r>
            <a:r>
              <a:rPr lang="fr-CH" altLang="fr-FR" dirty="0"/>
              <a:t>femmes travaillent dans de plus petits services que les hommes, ce qui limite les possibilités de promotion</a:t>
            </a:r>
          </a:p>
          <a:p>
            <a:pPr>
              <a:spcBef>
                <a:spcPct val="20000"/>
              </a:spcBef>
              <a:buClr>
                <a:srgbClr val="2EBE68"/>
              </a:buClr>
              <a:buFont typeface="Webdings" pitchFamily="18" charset="2"/>
              <a:buChar char="4"/>
            </a:pPr>
            <a:r>
              <a:rPr lang="fr-FR" altLang="fr-FR" dirty="0" smtClean="0"/>
              <a:t>Les </a:t>
            </a:r>
            <a:r>
              <a:rPr lang="fr-FR" altLang="fr-FR" dirty="0"/>
              <a:t>femmes obtiennent des responsabilités d’encadrement plus tardivement que les hommes et, le plus souvent, d’équipes plus petites.</a:t>
            </a:r>
            <a:endParaRPr lang="fr-CH" altLang="fr-FR" dirty="0"/>
          </a:p>
          <a:p>
            <a:pPr>
              <a:spcBef>
                <a:spcPct val="20000"/>
              </a:spcBef>
              <a:buClr>
                <a:srgbClr val="2EBE68"/>
              </a:buClr>
              <a:buFont typeface="Webdings" pitchFamily="18" charset="2"/>
              <a:buChar char="4"/>
            </a:pPr>
            <a:endParaRPr lang="fr-CH" altLang="fr-FR" sz="700" dirty="0"/>
          </a:p>
          <a:p>
            <a:pPr>
              <a:spcBef>
                <a:spcPct val="20000"/>
              </a:spcBef>
              <a:buClr>
                <a:srgbClr val="2EBE68"/>
              </a:buClr>
              <a:buFont typeface="Webdings" pitchFamily="18" charset="2"/>
              <a:buChar char="4"/>
            </a:pPr>
            <a:r>
              <a:rPr lang="fr-CH" altLang="fr-FR" dirty="0"/>
              <a:t>Existence d’une double filière professionnelle chez les cadres:</a:t>
            </a:r>
          </a:p>
          <a:p>
            <a:pPr marL="0" lvl="2">
              <a:spcBef>
                <a:spcPct val="20000"/>
              </a:spcBef>
              <a:buClr>
                <a:srgbClr val="2EBE68"/>
              </a:buClr>
              <a:buFont typeface="Wingdings" pitchFamily="2" charset="2"/>
              <a:buChar char="§"/>
            </a:pPr>
            <a:r>
              <a:rPr lang="fr-CH" altLang="fr-FR" b="1" dirty="0"/>
              <a:t>Management: masculine</a:t>
            </a:r>
          </a:p>
          <a:p>
            <a:pPr marL="0" lvl="2">
              <a:spcBef>
                <a:spcPct val="20000"/>
              </a:spcBef>
              <a:buClr>
                <a:srgbClr val="2EBE68"/>
              </a:buClr>
              <a:buFont typeface="Wingdings" pitchFamily="2" charset="2"/>
              <a:buChar char="§"/>
            </a:pPr>
            <a:r>
              <a:rPr lang="fr-CH" altLang="fr-FR" b="1" dirty="0"/>
              <a:t>Expertise : féminine </a:t>
            </a:r>
          </a:p>
          <a:p>
            <a:pPr marL="0" lvl="1">
              <a:spcBef>
                <a:spcPct val="20000"/>
              </a:spcBef>
              <a:buClr>
                <a:srgbClr val="2EBE68"/>
              </a:buClr>
              <a:buFont typeface="Wingdings" pitchFamily="2" charset="2"/>
              <a:buChar char="è"/>
            </a:pPr>
            <a:r>
              <a:rPr lang="fr-CH" altLang="fr-FR" dirty="0" smtClean="0"/>
              <a:t>Les </a:t>
            </a:r>
            <a:r>
              <a:rPr lang="fr-CH" altLang="fr-FR" dirty="0"/>
              <a:t>perspectives de développement de carrière sont divergentes</a:t>
            </a:r>
          </a:p>
          <a:p>
            <a:pPr marL="0" marR="0" indent="0" algn="l" defTabSz="914400" rtl="0" eaLnBrk="1" fontAlgn="auto" latinLnBrk="0" hangingPunct="1">
              <a:lnSpc>
                <a:spcPct val="100000"/>
              </a:lnSpc>
              <a:spcBef>
                <a:spcPts val="0"/>
              </a:spcBef>
              <a:spcAft>
                <a:spcPts val="0"/>
              </a:spcAft>
              <a:buClrTx/>
              <a:buSzTx/>
              <a:buFontTx/>
              <a:buNone/>
              <a:tabLst/>
              <a:defRPr/>
            </a:pPr>
            <a:endParaRPr lang="fr-CH"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CH" dirty="0" smtClean="0"/>
          </a:p>
          <a:p>
            <a:endParaRPr lang="fr-CH" dirty="0"/>
          </a:p>
        </p:txBody>
      </p:sp>
      <p:sp>
        <p:nvSpPr>
          <p:cNvPr id="4" name="Espace réservé du numéro de diapositive 3"/>
          <p:cNvSpPr>
            <a:spLocks noGrp="1"/>
          </p:cNvSpPr>
          <p:nvPr>
            <p:ph type="sldNum" sz="quarter" idx="10"/>
          </p:nvPr>
        </p:nvSpPr>
        <p:spPr/>
        <p:txBody>
          <a:bodyPr/>
          <a:lstStyle/>
          <a:p>
            <a:fld id="{355C5D14-31AF-46E9-A7A2-3225314C5569}" type="slidenum">
              <a:rPr lang="fr-CH" smtClean="0"/>
              <a:t>4</a:t>
            </a:fld>
            <a:endParaRPr lang="fr-CH"/>
          </a:p>
        </p:txBody>
      </p:sp>
    </p:spTree>
    <p:extLst>
      <p:ext uri="{BB962C8B-B14F-4D97-AF65-F5344CB8AC3E}">
        <p14:creationId xmlns:p14="http://schemas.microsoft.com/office/powerpoint/2010/main" val="3044115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Rot="1" noChangeAspect="1" noChangeArrowheads="1" noTextEdit="1"/>
          </p:cNvSpPr>
          <p:nvPr>
            <p:ph type="sldImg"/>
          </p:nvPr>
        </p:nvSpPr>
        <p:spPr>
          <a:ln/>
          <a:extLst>
            <a:ext uri="{FAA26D3D-D897-4be2-8F04-BA451C77F1D7}"/>
          </a:extLst>
        </p:spPr>
      </p:sp>
      <p:sp>
        <p:nvSpPr>
          <p:cNvPr id="52227" name="Rectangle 3"/>
          <p:cNvSpPr>
            <a:spLocks noGrp="1" noChangeArrowheads="1"/>
          </p:cNvSpPr>
          <p:nvPr>
            <p:ph type="body" idx="1"/>
          </p:nvPr>
        </p:nvSpPr>
        <p:spPr>
          <a:noFill/>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a:lstStyle/>
          <a:p>
            <a:pPr eaLnBrk="1" hangingPunct="1"/>
            <a:endParaRPr lang="fr-CH" altLang="fr-FR" dirty="0" smtClean="0">
              <a:ea typeface="ＭＳ Ｐゴシック" charset="-128"/>
            </a:endParaRPr>
          </a:p>
          <a:p>
            <a:pPr eaLnBrk="1" hangingPunct="1"/>
            <a:r>
              <a:rPr lang="fr-CH" altLang="fr-FR" dirty="0" smtClean="0">
                <a:ea typeface="ＭＳ Ｐゴシック" charset="-128"/>
              </a:rPr>
              <a:t>Loi sur l’égalité découle</a:t>
            </a:r>
            <a:r>
              <a:rPr lang="fr-CH" altLang="fr-FR" baseline="0" dirty="0" smtClean="0">
                <a:ea typeface="ＭＳ Ｐゴシック" charset="-128"/>
              </a:rPr>
              <a:t> (directement ) d’</a:t>
            </a:r>
            <a:r>
              <a:rPr lang="fr-CH" altLang="fr-FR" dirty="0" smtClean="0">
                <a:ea typeface="ＭＳ Ｐゴシック" charset="-128"/>
              </a:rPr>
              <a:t>une grande mobilisation d’un demi million de personnes en Suisse le 14 juin 1991 qui ont fait grève pour montrer que l’égalité n’avançait pas.</a:t>
            </a:r>
          </a:p>
          <a:p>
            <a:pPr eaLnBrk="1" hangingPunct="1"/>
            <a:r>
              <a:rPr lang="fr-CH" altLang="fr-FR" dirty="0" smtClean="0">
                <a:ea typeface="ＭＳ Ｐゴシック" charset="-128"/>
              </a:rPr>
              <a:t>S’applique à toutes les entreprises y c administrations publiques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Rot="1" noChangeAspect="1" noChangeArrowheads="1" noTextEdit="1"/>
          </p:cNvSpPr>
          <p:nvPr>
            <p:ph type="sldImg"/>
          </p:nvPr>
        </p:nvSpPr>
        <p:spPr>
          <a:ln/>
          <a:extLst>
            <a:ext uri="{FAA26D3D-D897-4be2-8F04-BA451C77F1D7}"/>
          </a:extLst>
        </p:spPr>
      </p:sp>
      <p:sp>
        <p:nvSpPr>
          <p:cNvPr id="559107" name="Rectangle 3"/>
          <p:cNvSpPr>
            <a:spLocks noGrp="1" noChangeArrowheads="1"/>
          </p:cNvSpPr>
          <p:nvPr>
            <p:ph type="body" idx="1"/>
          </p:nvPr>
        </p:nvSpPr>
        <p:spPr>
          <a:xfrm>
            <a:off x="302493" y="4715153"/>
            <a:ext cx="6048671" cy="4856678"/>
          </a:xfrm>
        </p:spPr>
        <p:txBody>
          <a:bodyPr/>
          <a:lstStyle/>
          <a:p>
            <a:pPr eaLnBrk="1" hangingPunct="1">
              <a:defRPr/>
            </a:pPr>
            <a:r>
              <a:rPr lang="fr-CH" altLang="fr-FR" sz="1100" dirty="0" smtClean="0">
                <a:latin typeface="Arial" pitchFamily="34" charset="0"/>
                <a:ea typeface="ＭＳ Ｐゴシック" pitchFamily="34" charset="-128"/>
              </a:rPr>
              <a:t>Adoptée</a:t>
            </a:r>
            <a:r>
              <a:rPr lang="fr-CH" altLang="fr-FR" sz="1100" baseline="0" dirty="0" smtClean="0">
                <a:latin typeface="Arial" pitchFamily="34" charset="0"/>
                <a:ea typeface="ＭＳ Ｐゴシック" pitchFamily="34" charset="-128"/>
              </a:rPr>
              <a:t> le 24 mars 1995, elle est entrée en vigueur le 1</a:t>
            </a:r>
            <a:r>
              <a:rPr lang="fr-CH" altLang="fr-FR" sz="1100" baseline="30000" dirty="0" smtClean="0">
                <a:latin typeface="Arial" pitchFamily="34" charset="0"/>
                <a:ea typeface="ＭＳ Ｐゴシック" pitchFamily="34" charset="-128"/>
              </a:rPr>
              <a:t>er</a:t>
            </a:r>
            <a:r>
              <a:rPr lang="fr-CH" altLang="fr-FR" sz="1100" baseline="0" dirty="0" smtClean="0">
                <a:latin typeface="Arial" pitchFamily="34" charset="0"/>
                <a:ea typeface="ＭＳ Ｐゴシック" pitchFamily="34" charset="-128"/>
              </a:rPr>
              <a:t> juillet 1996.</a:t>
            </a:r>
          </a:p>
          <a:p>
            <a:pPr eaLnBrk="1" hangingPunct="1">
              <a:defRPr/>
            </a:pPr>
            <a:endParaRPr lang="fr-CH" altLang="fr-FR" sz="1100" dirty="0">
              <a:latin typeface="Arial" pitchFamily="34" charset="0"/>
              <a:ea typeface="ＭＳ Ｐゴシック" pitchFamily="34" charset="-128"/>
            </a:endParaRPr>
          </a:p>
          <a:p>
            <a:pPr>
              <a:defRPr/>
            </a:pPr>
            <a:r>
              <a:rPr lang="fr-CH" altLang="fr-FR" sz="1100" dirty="0" smtClean="0">
                <a:latin typeface="Arial" pitchFamily="34" charset="0"/>
                <a:ea typeface="ＭＳ Ｐゴシック" pitchFamily="34" charset="-128"/>
              </a:rPr>
              <a:t>Toutes les travailleuses et tous les travailleurs du premier au dernier échelon de la hiérarchie sont </a:t>
            </a:r>
            <a:r>
              <a:rPr lang="fr-CH" altLang="fr-FR" sz="1100" dirty="0" err="1" smtClean="0">
                <a:latin typeface="Arial" pitchFamily="34" charset="0"/>
                <a:ea typeface="ＭＳ Ｐゴシック" pitchFamily="34" charset="-128"/>
              </a:rPr>
              <a:t>protégé·e</a:t>
            </a:r>
            <a:r>
              <a:rPr lang="fr-CH" altLang="fr-FR" sz="1100" dirty="0" smtClean="0">
                <a:latin typeface="Arial" pitchFamily="34" charset="0"/>
                <a:ea typeface="ＭＳ Ｐゴシック" pitchFamily="34" charset="-128"/>
              </a:rPr>
              <a:t>·-s par la </a:t>
            </a:r>
            <a:r>
              <a:rPr lang="fr-CH" altLang="fr-FR" sz="1100" dirty="0" err="1" smtClean="0">
                <a:latin typeface="Arial" pitchFamily="34" charset="0"/>
                <a:ea typeface="ＭＳ Ｐゴシック" pitchFamily="34" charset="-128"/>
              </a:rPr>
              <a:t>LEg</a:t>
            </a:r>
            <a:r>
              <a:rPr lang="fr-CH" altLang="fr-FR" sz="1100" dirty="0" smtClean="0">
                <a:latin typeface="Arial" pitchFamily="34" charset="0"/>
                <a:ea typeface="ＭＳ Ｐゴシック" pitchFamily="34" charset="-128"/>
              </a:rPr>
              <a:t>, quel que soit l’employeur ou le type d’entreprise. Il n’y a aucune exception. ATTENTION :</a:t>
            </a:r>
            <a:r>
              <a:rPr lang="fr-CH" altLang="fr-FR" sz="1100" baseline="0" dirty="0" smtClean="0">
                <a:latin typeface="Arial" pitchFamily="34" charset="0"/>
                <a:ea typeface="ＭＳ Ｐゴシック" pitchFamily="34" charset="-128"/>
              </a:rPr>
              <a:t> comme </a:t>
            </a:r>
            <a:r>
              <a:rPr lang="fr-CH" altLang="fr-FR" sz="1100" dirty="0" err="1">
                <a:latin typeface="Arial" pitchFamily="34" charset="0"/>
                <a:ea typeface="ＭＳ Ｐゴシック" pitchFamily="34" charset="-128"/>
              </a:rPr>
              <a:t>LEg</a:t>
            </a:r>
            <a:r>
              <a:rPr lang="fr-CH" altLang="fr-FR" sz="1100" dirty="0">
                <a:latin typeface="Arial" pitchFamily="34" charset="0"/>
                <a:ea typeface="ＭＳ Ｐゴシック" pitchFamily="34" charset="-128"/>
              </a:rPr>
              <a:t> </a:t>
            </a:r>
            <a:r>
              <a:rPr lang="fr-CH" altLang="fr-FR" sz="1100" baseline="0" dirty="0" smtClean="0">
                <a:latin typeface="Arial" pitchFamily="34" charset="0"/>
                <a:ea typeface="ＭＳ Ｐゴシック" pitchFamily="34" charset="-128"/>
              </a:rPr>
              <a:t>implique rapport de travail, sont exclues les personnes suivantes : </a:t>
            </a:r>
            <a:r>
              <a:rPr lang="fr-CH" altLang="fr-FR" sz="1100" baseline="0" dirty="0" err="1" smtClean="0">
                <a:latin typeface="Arial" pitchFamily="34" charset="0"/>
                <a:ea typeface="ＭＳ Ｐゴシック" pitchFamily="34" charset="-128"/>
              </a:rPr>
              <a:t>étudiant·e·s</a:t>
            </a:r>
            <a:r>
              <a:rPr lang="fr-CH" altLang="fr-FR" sz="1100" baseline="0" dirty="0" smtClean="0">
                <a:latin typeface="Arial" pitchFamily="34" charset="0"/>
                <a:ea typeface="ＭＳ Ｐゴシック" pitchFamily="34" charset="-128"/>
              </a:rPr>
              <a:t> et </a:t>
            </a:r>
            <a:r>
              <a:rPr lang="fr-CH" altLang="fr-FR" sz="1100" baseline="0" dirty="0" err="1" smtClean="0">
                <a:latin typeface="Arial" pitchFamily="34" charset="0"/>
                <a:ea typeface="ＭＳ Ｐゴシック" pitchFamily="34" charset="-128"/>
              </a:rPr>
              <a:t>indépendant·e·s</a:t>
            </a:r>
            <a:r>
              <a:rPr lang="fr-CH" altLang="fr-FR" sz="1100" baseline="0" dirty="0" smtClean="0">
                <a:latin typeface="Arial" pitchFamily="34" charset="0"/>
                <a:ea typeface="ＭＳ Ｐゴシック" pitchFamily="34" charset="-128"/>
              </a:rPr>
              <a:t> (étude d’avocats: collaboratrice couverte par </a:t>
            </a:r>
            <a:r>
              <a:rPr lang="fr-CH" altLang="fr-FR" sz="1100" baseline="0" dirty="0" err="1" smtClean="0">
                <a:latin typeface="Arial" pitchFamily="34" charset="0"/>
                <a:ea typeface="ＭＳ Ｐゴシック" pitchFamily="34" charset="-128"/>
              </a:rPr>
              <a:t>LEg</a:t>
            </a:r>
            <a:r>
              <a:rPr lang="fr-CH" altLang="fr-FR" sz="1100" baseline="0" dirty="0" smtClean="0">
                <a:latin typeface="Arial" pitchFamily="34" charset="0"/>
                <a:ea typeface="ＭＳ Ｐゴシック" pitchFamily="34" charset="-128"/>
              </a:rPr>
              <a:t> mais pas </a:t>
            </a:r>
            <a:r>
              <a:rPr lang="fr-CH" altLang="fr-FR" sz="1100" baseline="0" dirty="0" err="1" smtClean="0">
                <a:latin typeface="Arial" pitchFamily="34" charset="0"/>
                <a:ea typeface="ＭＳ Ｐゴシック" pitchFamily="34" charset="-128"/>
              </a:rPr>
              <a:t>associé·e</a:t>
            </a:r>
            <a:r>
              <a:rPr lang="fr-CH" altLang="fr-FR" sz="1100" baseline="0" dirty="0" smtClean="0">
                <a:latin typeface="Arial" pitchFamily="34" charset="0"/>
                <a:ea typeface="ＭＳ Ｐゴシック" pitchFamily="34" charset="-128"/>
              </a:rPr>
              <a:t>)</a:t>
            </a:r>
          </a:p>
          <a:p>
            <a:pPr eaLnBrk="1" hangingPunct="1">
              <a:defRPr/>
            </a:pPr>
            <a:endParaRPr lang="fr-CH" altLang="fr-FR" sz="1100" dirty="0" smtClean="0">
              <a:latin typeface="Arial" pitchFamily="34" charset="0"/>
              <a:ea typeface="ＭＳ Ｐゴシック" pitchFamily="34" charset="-128"/>
            </a:endParaRPr>
          </a:p>
          <a:p>
            <a:pPr>
              <a:defRPr/>
            </a:pPr>
            <a:r>
              <a:rPr lang="fr-CH" altLang="fr-FR" sz="1100" dirty="0">
                <a:latin typeface="Arial" pitchFamily="34" charset="0"/>
                <a:ea typeface="ＭＳ Ｐゴシック" pitchFamily="34" charset="-128"/>
              </a:rPr>
              <a:t>Qu’est ce qu’une discrimination à raison du sexe ? </a:t>
            </a:r>
            <a:r>
              <a:rPr lang="fr-CH" altLang="fr-FR" sz="1100" dirty="0" smtClean="0">
                <a:latin typeface="Arial" pitchFamily="34" charset="0"/>
                <a:ea typeface="ＭＳ Ｐゴシック" pitchFamily="34" charset="-128"/>
              </a:rPr>
              <a:t>(p. </a:t>
            </a:r>
            <a:r>
              <a:rPr lang="fr-CH" altLang="fr-FR" sz="1100" dirty="0">
                <a:latin typeface="Arial" pitchFamily="34" charset="0"/>
                <a:ea typeface="ＭＳ Ｐゴシック" pitchFamily="34" charset="-128"/>
              </a:rPr>
              <a:t>9 brochure </a:t>
            </a:r>
            <a:r>
              <a:rPr lang="fr-CH" altLang="fr-FR" sz="1100" dirty="0" err="1">
                <a:latin typeface="Arial" pitchFamily="34" charset="0"/>
                <a:ea typeface="ＭＳ Ｐゴシック" pitchFamily="34" charset="-128"/>
              </a:rPr>
              <a:t>LEg</a:t>
            </a:r>
            <a:r>
              <a:rPr lang="fr-CH" altLang="fr-FR" sz="1100" dirty="0" smtClean="0">
                <a:latin typeface="Arial" pitchFamily="34" charset="0"/>
                <a:ea typeface="ＭＳ Ｐゴシック" pitchFamily="34" charset="-128"/>
              </a:rPr>
              <a:t>)</a:t>
            </a:r>
            <a:endParaRPr lang="fr-CH" altLang="fr-FR" sz="1100" dirty="0">
              <a:latin typeface="Arial" pitchFamily="34" charset="0"/>
              <a:ea typeface="ＭＳ Ｐゴシック" pitchFamily="34" charset="-128"/>
            </a:endParaRPr>
          </a:p>
          <a:p>
            <a:pPr marL="171450" indent="-171450">
              <a:buFontTx/>
              <a:buChar char="-"/>
              <a:defRPr/>
            </a:pPr>
            <a:r>
              <a:rPr lang="fr-CH" altLang="fr-FR" sz="1100" dirty="0">
                <a:latin typeface="Arial" pitchFamily="34" charset="0"/>
                <a:ea typeface="ＭＳ Ｐゴシック" pitchFamily="34" charset="-128"/>
              </a:rPr>
              <a:t>Traitement </a:t>
            </a:r>
            <a:r>
              <a:rPr lang="fr-CH" altLang="fr-FR" sz="1100" dirty="0" smtClean="0">
                <a:latin typeface="Arial" pitchFamily="34" charset="0"/>
                <a:ea typeface="ＭＳ Ｐゴシック" pitchFamily="34" charset="-128"/>
              </a:rPr>
              <a:t>différent entre </a:t>
            </a:r>
            <a:r>
              <a:rPr lang="fr-CH" altLang="fr-FR" sz="1100" dirty="0">
                <a:latin typeface="Arial" pitchFamily="34" charset="0"/>
                <a:ea typeface="ＭＳ Ｐゴシック" pitchFamily="34" charset="-128"/>
              </a:rPr>
              <a:t>un homme et une femme qui se fonde sur le sexe sans motif objectif</a:t>
            </a:r>
          </a:p>
          <a:p>
            <a:pPr marL="171450" indent="-171450">
              <a:buFontTx/>
              <a:buChar char="-"/>
              <a:defRPr/>
            </a:pPr>
            <a:r>
              <a:rPr lang="fr-CH" altLang="fr-FR" sz="1100" dirty="0" smtClean="0">
                <a:latin typeface="Arial" pitchFamily="34" charset="0"/>
                <a:ea typeface="ＭＳ Ｐゴシック" pitchFamily="34" charset="-128"/>
              </a:rPr>
              <a:t>La </a:t>
            </a:r>
            <a:r>
              <a:rPr lang="fr-CH" altLang="fr-FR" sz="1100" dirty="0" err="1" smtClean="0">
                <a:latin typeface="Arial" pitchFamily="34" charset="0"/>
                <a:ea typeface="ＭＳ Ｐゴシック" pitchFamily="34" charset="-128"/>
              </a:rPr>
              <a:t>loit</a:t>
            </a:r>
            <a:r>
              <a:rPr lang="fr-CH" altLang="fr-FR" sz="1100" dirty="0" smtClean="0">
                <a:latin typeface="Arial" pitchFamily="34" charset="0"/>
                <a:ea typeface="ＭＳ Ｐゴシック" pitchFamily="34" charset="-128"/>
              </a:rPr>
              <a:t> interdit toutes les discriminations à l’égard des travailleuses et des travailleurs qui se fondent sur le sexe (art. 3). Cette interdiction vise aussi les inégalités qui reposent sur l’état civil, la situation familiale ou la grossesse. </a:t>
            </a:r>
          </a:p>
          <a:p>
            <a:pPr>
              <a:defRPr/>
            </a:pPr>
            <a:endParaRPr lang="fr-CH" altLang="fr-FR" sz="1100" dirty="0">
              <a:latin typeface="Arial" pitchFamily="34" charset="0"/>
              <a:ea typeface="ＭＳ Ｐゴシック" pitchFamily="34" charset="-128"/>
            </a:endParaRPr>
          </a:p>
          <a:p>
            <a:pPr eaLnBrk="1" hangingPunct="1">
              <a:defRPr/>
            </a:pPr>
            <a:r>
              <a:rPr lang="fr-CH" altLang="fr-FR" sz="1100" dirty="0" smtClean="0">
                <a:latin typeface="Arial" pitchFamily="34" charset="0"/>
                <a:ea typeface="ＭＳ Ｐゴシック" pitchFamily="34" charset="-128"/>
              </a:rPr>
              <a:t>Interdiction de discrimination </a:t>
            </a:r>
            <a:r>
              <a:rPr lang="fr-CH" altLang="fr-FR" sz="1100" u="sng" dirty="0" smtClean="0">
                <a:latin typeface="Arial" pitchFamily="34" charset="0"/>
                <a:ea typeface="ＭＳ Ｐゴシック" pitchFamily="34" charset="-128"/>
              </a:rPr>
              <a:t>directe</a:t>
            </a:r>
            <a:r>
              <a:rPr lang="fr-CH" altLang="fr-FR" sz="1100" dirty="0" smtClean="0">
                <a:latin typeface="Arial" pitchFamily="34" charset="0"/>
                <a:ea typeface="ＭＳ Ｐゴシック" pitchFamily="34" charset="-128"/>
              </a:rPr>
              <a:t> (qui se fonde explicitement sur le sexe ou un critère applicable à l’un des sexes) et </a:t>
            </a:r>
            <a:r>
              <a:rPr lang="fr-CH" altLang="fr-FR" sz="1100" u="sng" dirty="0" smtClean="0">
                <a:latin typeface="Arial" pitchFamily="34" charset="0"/>
                <a:ea typeface="ＭＳ Ｐゴシック" pitchFamily="34" charset="-128"/>
              </a:rPr>
              <a:t>indirecte</a:t>
            </a:r>
            <a:r>
              <a:rPr lang="fr-CH" altLang="fr-FR" sz="1100" dirty="0" smtClean="0">
                <a:latin typeface="Arial" pitchFamily="34" charset="0"/>
                <a:ea typeface="ＭＳ Ｐゴシック" pitchFamily="34" charset="-128"/>
              </a:rPr>
              <a:t> (exemple : fixer une taille minimale pour un emploi alors que l’on sait que les femmes sont en moyenne plus petites qu’hommes).</a:t>
            </a:r>
            <a:endParaRPr lang="fr-CH" altLang="fr-FR" sz="1100" dirty="0">
              <a:latin typeface="Arial" pitchFamily="34" charset="0"/>
              <a:ea typeface="ＭＳ Ｐゴシック" pitchFamily="34" charset="-128"/>
            </a:endParaRPr>
          </a:p>
          <a:p>
            <a:pPr eaLnBrk="1" hangingPunct="1">
              <a:defRPr/>
            </a:pPr>
            <a:endParaRPr lang="fr-CH" altLang="fr-FR" sz="1100" baseline="0" dirty="0" smtClean="0">
              <a:latin typeface="Arial" pitchFamily="34" charset="0"/>
              <a:ea typeface="ＭＳ Ｐゴシック" pitchFamily="34" charset="-128"/>
            </a:endParaRPr>
          </a:p>
          <a:p>
            <a:pPr eaLnBrk="1" hangingPunct="1">
              <a:defRPr/>
            </a:pPr>
            <a:r>
              <a:rPr lang="fr-CH" altLang="fr-FR" sz="1100" baseline="0" dirty="0" smtClean="0">
                <a:latin typeface="Arial" pitchFamily="34" charset="0"/>
                <a:ea typeface="ＭＳ Ｐゴシック" pitchFamily="34" charset="-128"/>
              </a:rPr>
              <a:t>L’obligation</a:t>
            </a:r>
            <a:r>
              <a:rPr lang="fr-CH" altLang="fr-FR" sz="1100" dirty="0" smtClean="0">
                <a:latin typeface="Arial" pitchFamily="34" charset="0"/>
                <a:ea typeface="ＭＳ Ｐゴシック" pitchFamily="34" charset="-128"/>
              </a:rPr>
              <a:t> de respecter l’égalité entre femmes et hommes s’applique à l’ensemble de la relation de travail, depuis le dépôt du dossier de candidature jusqu’à la résiliation du contrat de travail. Exception</a:t>
            </a:r>
            <a:r>
              <a:rPr lang="fr-CH" altLang="fr-FR" sz="1100" baseline="0" dirty="0" smtClean="0">
                <a:latin typeface="Arial" pitchFamily="34" charset="0"/>
                <a:ea typeface="ＭＳ Ｐゴシック" pitchFamily="34" charset="-128"/>
              </a:rPr>
              <a:t> : offre d’emploi n’est pas comprise, volonté explicite de législateur.</a:t>
            </a:r>
            <a:endParaRPr lang="fr-CH" altLang="fr-FR" sz="1100" dirty="0" smtClean="0">
              <a:latin typeface="Arial" pitchFamily="34" charset="0"/>
              <a:ea typeface="ＭＳ Ｐゴシック" pitchFamily="34" charset="-128"/>
            </a:endParaRPr>
          </a:p>
          <a:p>
            <a:pPr eaLnBrk="1" hangingPunct="1">
              <a:defRPr/>
            </a:pPr>
            <a:endParaRPr lang="fr-CH" altLang="fr-FR" sz="1100" baseline="0" dirty="0" smtClean="0">
              <a:latin typeface="Arial" pitchFamily="34" charset="0"/>
              <a:ea typeface="ＭＳ Ｐゴシック" pitchFamily="34" charset="-128"/>
            </a:endParaRPr>
          </a:p>
          <a:p>
            <a:pPr eaLnBrk="1" hangingPunct="1">
              <a:defRPr/>
            </a:pPr>
            <a:r>
              <a:rPr lang="fr-CH" altLang="fr-FR" sz="1100" baseline="0" dirty="0" smtClean="0">
                <a:latin typeface="Arial" pitchFamily="34" charset="0"/>
                <a:ea typeface="ＭＳ Ｐゴシック" pitchFamily="34" charset="-128"/>
              </a:rPr>
              <a:t>Art. 4 interdiction du harcèlement sexuel : définition du harcèlement sexuel figure dans loi. On va le voir ultérieurement.</a:t>
            </a:r>
          </a:p>
          <a:p>
            <a:pPr eaLnBrk="1" hangingPunct="1">
              <a:defRPr/>
            </a:pPr>
            <a:endParaRPr lang="fr-CH" altLang="fr-FR" sz="1100" baseline="0" dirty="0" smtClean="0">
              <a:latin typeface="Arial" pitchFamily="34" charset="0"/>
              <a:ea typeface="ＭＳ Ｐゴシック" pitchFamily="34" charset="-128"/>
            </a:endParaRPr>
          </a:p>
          <a:p>
            <a:pPr eaLnBrk="1" hangingPunct="1">
              <a:defRPr/>
            </a:pPr>
            <a:r>
              <a:rPr lang="fr-CH" altLang="fr-FR" sz="1100" baseline="0" dirty="0" smtClean="0">
                <a:latin typeface="Arial" pitchFamily="34" charset="0"/>
                <a:ea typeface="ＭＳ Ｐゴシック" pitchFamily="34" charset="-128"/>
              </a:rPr>
              <a:t>Actuellement, un projet de révision de la </a:t>
            </a:r>
            <a:r>
              <a:rPr lang="fr-CH" altLang="fr-FR" sz="1100" baseline="0" dirty="0" err="1" smtClean="0">
                <a:latin typeface="Arial" pitchFamily="34" charset="0"/>
                <a:ea typeface="ＭＳ Ｐゴシック" pitchFamily="34" charset="-128"/>
              </a:rPr>
              <a:t>LEg</a:t>
            </a:r>
            <a:r>
              <a:rPr lang="fr-CH" altLang="fr-FR" sz="1100" baseline="0" dirty="0" smtClean="0">
                <a:latin typeface="Arial" pitchFamily="34" charset="0"/>
                <a:ea typeface="ＭＳ Ｐゴシック" pitchFamily="34" charset="-128"/>
              </a:rPr>
              <a:t> visant à mieux faire respecter l’égalité des salaires est en cours d’examen au Parlement,</a:t>
            </a:r>
          </a:p>
          <a:p>
            <a:pPr eaLnBrk="1" hangingPunct="1">
              <a:defRPr/>
            </a:pPr>
            <a:endParaRPr lang="fr-CH" altLang="fr-FR" dirty="0" smtClean="0">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Rot="1" noChangeAspect="1" noChangeArrowheads="1" noTextEdit="1"/>
          </p:cNvSpPr>
          <p:nvPr>
            <p:ph type="sldImg"/>
          </p:nvPr>
        </p:nvSpPr>
        <p:spPr>
          <a:ln/>
          <a:extLst>
            <a:ext uri="{FAA26D3D-D897-4be2-8F04-BA451C77F1D7}"/>
          </a:extLst>
        </p:spPr>
      </p:sp>
      <p:sp>
        <p:nvSpPr>
          <p:cNvPr id="578563" name="Rectangle 3"/>
          <p:cNvSpPr>
            <a:spLocks noGrp="1" noChangeArrowheads="1"/>
          </p:cNvSpPr>
          <p:nvPr>
            <p:ph type="body" idx="1"/>
          </p:nvPr>
        </p:nvSpPr>
        <p:spPr>
          <a:xfrm>
            <a:off x="230485" y="4715153"/>
            <a:ext cx="6408712" cy="5000694"/>
          </a:xfrm>
        </p:spPr>
        <p:txBody>
          <a:bodyPr/>
          <a:lstStyle/>
          <a:p>
            <a:pPr rtl="0"/>
            <a:r>
              <a:rPr lang="fr-CH" dirty="0" smtClean="0"/>
              <a:t>L</a:t>
            </a:r>
            <a:r>
              <a:rPr lang="fr-CH" sz="1200" b="0" i="0" u="none" strike="noStrike" kern="1200" baseline="0" dirty="0" smtClean="0">
                <a:solidFill>
                  <a:schemeClr val="tx1"/>
                </a:solidFill>
                <a:latin typeface="+mn-lt"/>
                <a:ea typeface="+mn-ea"/>
                <a:cs typeface="+mn-cs"/>
              </a:rPr>
              <a:t>es missions du BEFH en matière d'égalité à l'ACV (Art 3 alinéa 1, du </a:t>
            </a:r>
            <a:r>
              <a:rPr lang="fr-CH" sz="1200" b="0" i="0" u="none" strike="noStrike" kern="1200" baseline="0" dirty="0" err="1" smtClean="0">
                <a:solidFill>
                  <a:schemeClr val="tx1"/>
                </a:solidFill>
                <a:latin typeface="+mn-lt"/>
                <a:ea typeface="+mn-ea"/>
                <a:cs typeface="+mn-cs"/>
              </a:rPr>
              <a:t>RVLEg</a:t>
            </a:r>
            <a:r>
              <a:rPr lang="fr-CH" sz="1200" b="0" i="0" u="none" strike="noStrike" kern="1200" baseline="0" dirty="0" smtClean="0">
                <a:solidFill>
                  <a:schemeClr val="tx1"/>
                </a:solidFill>
                <a:latin typeface="+mn-lt"/>
                <a:ea typeface="+mn-ea"/>
                <a:cs typeface="+mn-cs"/>
              </a:rPr>
              <a:t>) qui avaient été reconfirmées par le Conseil d'</a:t>
            </a:r>
            <a:r>
              <a:rPr lang="fr-CH" sz="1200" b="0" i="0" u="none" strike="noStrike" kern="1200" baseline="0" dirty="0" err="1" smtClean="0">
                <a:solidFill>
                  <a:schemeClr val="tx1"/>
                </a:solidFill>
                <a:latin typeface="+mn-lt"/>
                <a:ea typeface="+mn-ea"/>
                <a:cs typeface="+mn-cs"/>
              </a:rPr>
              <a:t>Etat</a:t>
            </a:r>
            <a:r>
              <a:rPr lang="fr-CH" sz="1200" b="0" i="0" u="none" strike="noStrike" kern="1200" baseline="0" dirty="0" smtClean="0">
                <a:solidFill>
                  <a:schemeClr val="tx1"/>
                </a:solidFill>
                <a:latin typeface="+mn-lt"/>
                <a:ea typeface="+mn-ea"/>
                <a:cs typeface="+mn-cs"/>
              </a:rPr>
              <a:t> le 20 juin 2018:</a:t>
            </a:r>
          </a:p>
          <a:p>
            <a:pPr rtl="0"/>
            <a:r>
              <a:rPr lang="fr-CH" sz="1200" b="0" i="0" u="none" strike="noStrike" kern="1200" baseline="0" dirty="0" smtClean="0">
                <a:solidFill>
                  <a:schemeClr val="tx1"/>
                </a:solidFill>
                <a:latin typeface="+mn-lt"/>
                <a:ea typeface="+mn-ea"/>
                <a:cs typeface="+mn-cs"/>
              </a:rPr>
              <a:t>a.  « proposer les mesures propres à garantir l’égalité entre femmes et hommes dans l’administration cantonale »</a:t>
            </a:r>
          </a:p>
          <a:p>
            <a:pPr rtl="0"/>
            <a:r>
              <a:rPr lang="fr-CH" sz="1200" b="0" i="0" u="none" strike="noStrike" kern="1200" baseline="0" dirty="0" smtClean="0">
                <a:solidFill>
                  <a:schemeClr val="tx1"/>
                </a:solidFill>
                <a:latin typeface="+mn-lt"/>
                <a:ea typeface="+mn-ea"/>
                <a:cs typeface="+mn-cs"/>
              </a:rPr>
              <a:t>b. « d’assurer, en collaboration avec les services concernés, leur mise en œuvre et leur suivi » </a:t>
            </a:r>
          </a:p>
          <a:p>
            <a:pPr rtl="0"/>
            <a:endParaRPr lang="fr-CH" altLang="fr-FR"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H" altLang="fr-FR" sz="1200" dirty="0" smtClean="0"/>
              <a:t>Information aux collaborateurs et collaboratrices qui se sentent discriminées</a:t>
            </a:r>
          </a:p>
          <a:p>
            <a:pPr marL="0" marR="0" indent="0" algn="l" defTabSz="914400" rtl="0" eaLnBrk="1" fontAlgn="auto" latinLnBrk="0" hangingPunct="1">
              <a:lnSpc>
                <a:spcPct val="100000"/>
              </a:lnSpc>
              <a:spcBef>
                <a:spcPts val="0"/>
              </a:spcBef>
              <a:spcAft>
                <a:spcPts val="0"/>
              </a:spcAft>
              <a:buClrTx/>
              <a:buSzTx/>
              <a:buFontTx/>
              <a:buNone/>
              <a:tabLst/>
              <a:defRPr/>
            </a:pPr>
            <a:r>
              <a:rPr lang="fr-CH" altLang="fr-FR" dirty="0" smtClean="0"/>
              <a:t>Le BEFH peut être sollicité en cas de réponse négative à une demande de réduction du taux d’occupation (en particulier s’agissant du temps partiel pour les hommes). </a:t>
            </a:r>
          </a:p>
          <a:p>
            <a:pPr marL="0" marR="0" indent="0" algn="l" defTabSz="914400" rtl="0" eaLnBrk="1" fontAlgn="auto" latinLnBrk="0" hangingPunct="1">
              <a:lnSpc>
                <a:spcPct val="100000"/>
              </a:lnSpc>
              <a:spcBef>
                <a:spcPts val="0"/>
              </a:spcBef>
              <a:spcAft>
                <a:spcPts val="0"/>
              </a:spcAft>
              <a:buClrTx/>
              <a:buSzTx/>
              <a:buFontTx/>
              <a:buNone/>
              <a:tabLst/>
              <a:defRPr/>
            </a:pPr>
            <a:r>
              <a:rPr lang="fr-CH" altLang="fr-FR" sz="1200" dirty="0" smtClean="0"/>
              <a:t>Directive DRUIDE 11.1.1. </a:t>
            </a:r>
          </a:p>
          <a:p>
            <a:pPr marL="171450" indent="-171450">
              <a:buFont typeface="Arial" panose="020B0604020202020204" pitchFamily="34" charset="0"/>
              <a:buChar char="•"/>
            </a:pPr>
            <a:r>
              <a:rPr lang="fr-CH" sz="1100" dirty="0" smtClean="0"/>
              <a:t>7. Les </a:t>
            </a:r>
            <a:r>
              <a:rPr lang="fr-CH" sz="1100" dirty="0"/>
              <a:t>éventuels refus font l’objet d’une brève argumentation écrite adressée à la </a:t>
            </a:r>
            <a:r>
              <a:rPr lang="fr-CH" sz="1100" dirty="0" smtClean="0"/>
              <a:t>collaboratrice </a:t>
            </a:r>
            <a:r>
              <a:rPr lang="fr-CH" sz="1100" dirty="0"/>
              <a:t>ou au collaborateur ainsi </a:t>
            </a:r>
            <a:r>
              <a:rPr lang="fr-CH" sz="1100" dirty="0" smtClean="0"/>
              <a:t>qu’aux </a:t>
            </a:r>
            <a:r>
              <a:rPr lang="fr-CH" sz="1100" dirty="0"/>
              <a:t>responsables des ressources humaines </a:t>
            </a:r>
            <a:r>
              <a:rPr lang="fr-CH" sz="1100" dirty="0" smtClean="0"/>
              <a:t>des </a:t>
            </a:r>
            <a:r>
              <a:rPr lang="fr-CH" sz="1100" dirty="0"/>
              <a:t>départements qui les transmettent au Bureau de l’égalité entre les femmes et les </a:t>
            </a:r>
            <a:r>
              <a:rPr lang="fr-CH" sz="1100" dirty="0" smtClean="0"/>
              <a:t>hommes </a:t>
            </a:r>
            <a:r>
              <a:rPr lang="fr-CH" sz="1100" dirty="0"/>
              <a:t>pour information et analyse. </a:t>
            </a:r>
          </a:p>
          <a:p>
            <a:pPr marL="171450" indent="-171450">
              <a:buFont typeface="Arial" panose="020B0604020202020204" pitchFamily="34" charset="0"/>
              <a:buChar char="•"/>
            </a:pPr>
            <a:r>
              <a:rPr lang="fr-CH" sz="1100" dirty="0"/>
              <a:t>8. En cas de refus, sur demande d'une des parties, le Bureau de l'égalité peut être amené </a:t>
            </a:r>
            <a:r>
              <a:rPr lang="fr-CH" sz="1100" dirty="0" smtClean="0"/>
              <a:t>à </a:t>
            </a:r>
            <a:r>
              <a:rPr lang="fr-CH" sz="1100" dirty="0"/>
              <a:t>jouer les bons offices avec l’accord exprès de l’autre partie. </a:t>
            </a:r>
          </a:p>
          <a:p>
            <a:pPr marL="0" marR="0" indent="0" algn="l" defTabSz="914400" rtl="0" eaLnBrk="1" fontAlgn="auto" latinLnBrk="0" hangingPunct="1">
              <a:lnSpc>
                <a:spcPct val="100000"/>
              </a:lnSpc>
              <a:spcBef>
                <a:spcPts val="0"/>
              </a:spcBef>
              <a:spcAft>
                <a:spcPts val="0"/>
              </a:spcAft>
              <a:buClrTx/>
              <a:buSzTx/>
              <a:buFontTx/>
              <a:buNone/>
              <a:tabLst/>
              <a:defRPr/>
            </a:pPr>
            <a:r>
              <a:rPr lang="fr-CH" altLang="fr-FR" dirty="0" smtClean="0"/>
              <a:t>Information et conseil aux collaborateurs et collaboratrices  - </a:t>
            </a:r>
            <a:r>
              <a:rPr lang="fr-CH" altLang="fr-FR" sz="1200" dirty="0" smtClean="0"/>
              <a:t>Information et conseil  aux services </a:t>
            </a:r>
          </a:p>
          <a:p>
            <a:pPr marL="0" marR="0" indent="0" algn="l" defTabSz="914400" rtl="0" eaLnBrk="1" fontAlgn="auto" latinLnBrk="0" hangingPunct="1">
              <a:lnSpc>
                <a:spcPct val="100000"/>
              </a:lnSpc>
              <a:spcBef>
                <a:spcPts val="0"/>
              </a:spcBef>
              <a:spcAft>
                <a:spcPts val="0"/>
              </a:spcAft>
              <a:buClrTx/>
              <a:buSzTx/>
              <a:buFontTx/>
              <a:buNone/>
              <a:tabLst/>
              <a:defRPr/>
            </a:pPr>
            <a:endParaRPr lang="fr-CH" altLang="fr-FR" sz="1200" dirty="0" smtClean="0"/>
          </a:p>
          <a:p>
            <a:pPr eaLnBrk="1" hangingPunct="1">
              <a:defRPr/>
            </a:pPr>
            <a:r>
              <a:rPr lang="fr-CH" altLang="fr-FR" dirty="0"/>
              <a:t>L’égalité est inscrite dans le programme de législature 2017-2022 au travers de plusieurs mesures.</a:t>
            </a:r>
          </a:p>
          <a:p>
            <a:pPr eaLnBrk="1" hangingPunct="1">
              <a:defRPr/>
            </a:pPr>
            <a:r>
              <a:rPr lang="fr-CH" altLang="fr-FR" dirty="0" smtClean="0"/>
              <a:t>Dont la mesure 3.3</a:t>
            </a:r>
            <a:r>
              <a:rPr lang="fr-CH" altLang="fr-FR" dirty="0"/>
              <a:t>. poursuivre une politique faisant de l’</a:t>
            </a:r>
            <a:r>
              <a:rPr lang="fr-CH" altLang="fr-FR" dirty="0" err="1"/>
              <a:t>Etat</a:t>
            </a:r>
            <a:r>
              <a:rPr lang="fr-CH" altLang="fr-FR" dirty="0"/>
              <a:t> un employeur attractif et exemplaire </a:t>
            </a:r>
            <a:endParaRPr lang="fr-CH" altLang="fr-FR" dirty="0" smtClean="0"/>
          </a:p>
          <a:p>
            <a:pPr eaLnBrk="1" hangingPunct="1">
              <a:defRPr/>
            </a:pPr>
            <a:endParaRPr lang="fr-CH" altLang="fr-FR" dirty="0"/>
          </a:p>
          <a:p>
            <a:pPr eaLnBrk="1" hangingPunct="1">
              <a:defRPr/>
            </a:pPr>
            <a:r>
              <a:rPr lang="fr-CH" altLang="fr-FR" dirty="0" smtClean="0"/>
              <a:t>(</a:t>
            </a:r>
            <a:r>
              <a:rPr lang="fr-CH" altLang="fr-FR" dirty="0"/>
              <a:t>entre autres, favoriser pour les femmes </a:t>
            </a:r>
            <a:r>
              <a:rPr lang="fr-CH" altLang="fr-FR" dirty="0" smtClean="0"/>
              <a:t>et </a:t>
            </a:r>
            <a:r>
              <a:rPr lang="fr-CH" altLang="fr-FR" dirty="0"/>
              <a:t>les hommes un meilleur équilibre entre vie professionnelle et vie privée; assurer la relève des cadres; valoriser et développer les compétences internes; développer la formation continue pour l’ensemble du personnel et en particulier pour les collaborateurs et les collaboratrices de plus de 50 ans; prolonger le congé paternité; favoriser une représentation égalitaire des femmes et des hommes dans tous les métiers, secteurs et niveaux hiérarchiques de l’ACV)</a:t>
            </a:r>
          </a:p>
          <a:p>
            <a:endParaRPr lang="fr-CH"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CH" altLang="fr-FR"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CH" altLang="fr-FR" sz="1200" dirty="0" smtClean="0"/>
          </a:p>
          <a:p>
            <a:pPr rtl="0"/>
            <a:endParaRPr lang="fr-CH" altLang="fr-FR" dirty="0" smtClean="0">
              <a:latin typeface="Arial"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230485" y="4603279"/>
            <a:ext cx="6120680" cy="5040560"/>
          </a:xfrm>
        </p:spPr>
        <p:txBody>
          <a:bodyPr/>
          <a:lstStyle/>
          <a:p>
            <a:r>
              <a:rPr lang="fr-CH" dirty="0" smtClean="0"/>
              <a:t>Il est possible de promouvoir/réaliser l’égalité entre femmes et hommes par des actions concrètes, centrées sur le management et la gestion du personnel, c’est-à-dire sur des processus clé du management et de la gestion RH.</a:t>
            </a:r>
          </a:p>
          <a:p>
            <a:r>
              <a:rPr lang="fr-CH" dirty="0" smtClean="0"/>
              <a:t>Ces processus peuvent concerner, je ne citerai que quelques-uns d’entre eux </a:t>
            </a:r>
          </a:p>
          <a:p>
            <a:pPr marL="171450" indent="-171450">
              <a:buFont typeface="Arial" panose="020B0604020202020204" pitchFamily="34" charset="0"/>
              <a:buChar char="•"/>
            </a:pPr>
            <a:r>
              <a:rPr lang="fr-CH" dirty="0" smtClean="0"/>
              <a:t>Recrutement</a:t>
            </a:r>
            <a:endParaRPr lang="fr-CH" dirty="0"/>
          </a:p>
          <a:p>
            <a:pPr marL="171450" indent="-171450">
              <a:buFont typeface="Arial" panose="020B0604020202020204" pitchFamily="34" charset="0"/>
              <a:buChar char="•"/>
            </a:pPr>
            <a:r>
              <a:rPr lang="fr-CH" dirty="0" smtClean="0"/>
              <a:t>Promotion – évolution professionnelle, et plus particulièrement l’identification de potentiels féminins</a:t>
            </a:r>
          </a:p>
          <a:p>
            <a:pPr marL="171450" indent="-171450">
              <a:buFont typeface="Arial" panose="020B0604020202020204" pitchFamily="34" charset="0"/>
              <a:buChar char="•"/>
            </a:pPr>
            <a:r>
              <a:rPr lang="fr-CH" dirty="0" smtClean="0"/>
              <a:t>Prévention du harcèlement sexuel</a:t>
            </a:r>
          </a:p>
          <a:p>
            <a:endParaRPr lang="fr-CH" dirty="0"/>
          </a:p>
          <a:p>
            <a:r>
              <a:rPr lang="fr-CH" dirty="0" smtClean="0"/>
              <a:t>_____________________________________________</a:t>
            </a:r>
          </a:p>
          <a:p>
            <a:r>
              <a:rPr lang="fr-FR" altLang="fr-FR" sz="1100" dirty="0"/>
              <a:t>l’</a:t>
            </a:r>
            <a:r>
              <a:rPr lang="fr-FR" altLang="fr-FR" sz="1100" dirty="0" err="1"/>
              <a:t>Etat</a:t>
            </a:r>
            <a:r>
              <a:rPr lang="fr-FR" altLang="fr-FR" sz="1100" dirty="0"/>
              <a:t> de Vaud s’est doté d’un </a:t>
            </a:r>
            <a:r>
              <a:rPr lang="fr-FR" altLang="fr-FR" sz="1100" b="1" dirty="0"/>
              <a:t>Plan pour l’égalité</a:t>
            </a:r>
            <a:r>
              <a:rPr lang="fr-FR" altLang="fr-FR" sz="1100" dirty="0"/>
              <a:t> comprenant 7 mesures spécifiques : aménagement du temps de travail, temps partiel pour les hommes, augmentation du nombre de femmes cadres, partage du poste de travail, statistiques ventilées par sexe, communication sur le plan de l'égalité, encouragement de la rédaction épicène. </a:t>
            </a:r>
          </a:p>
          <a:p>
            <a:r>
              <a:rPr lang="fr-FR" altLang="fr-FR" sz="1100" dirty="0"/>
              <a:t>Ce Plan a fait l’objet d’un </a:t>
            </a:r>
            <a:r>
              <a:rPr lang="fr-FR" altLang="fr-FR" sz="1100" b="1" dirty="0"/>
              <a:t>Bilan</a:t>
            </a:r>
            <a:r>
              <a:rPr lang="fr-FR" altLang="fr-FR" sz="1100" dirty="0"/>
              <a:t> </a:t>
            </a:r>
            <a:r>
              <a:rPr lang="fr-FR" altLang="fr-FR" sz="1100" b="1" dirty="0"/>
              <a:t>en 2012</a:t>
            </a:r>
            <a:r>
              <a:rPr lang="fr-FR" altLang="fr-FR" sz="1100" dirty="0"/>
              <a:t> par le BEFH qui montre les avancées réalisées et les domaines qui doivent encore faire l’objet d’une attention particulière. Si l’on note une augmentation du nombre de femmes dans les positions de "cadres inférieurs" et "intermédiaires", les directions des services restent majoritairement en mains masculines. Il est également constaté que l’annualisation du temps de travail ainsi que le temps partiel masculin sont insuffisamment développés. </a:t>
            </a:r>
            <a:endParaRPr lang="fr-CH" altLang="fr-FR" sz="1100" dirty="0"/>
          </a:p>
          <a:p>
            <a:pPr>
              <a:lnSpc>
                <a:spcPct val="90000"/>
              </a:lnSpc>
              <a:buClr>
                <a:srgbClr val="2EBE68"/>
              </a:buClr>
            </a:pPr>
            <a:endParaRPr lang="fr-CH" altLang="fr-FR" sz="1100" dirty="0"/>
          </a:p>
          <a:p>
            <a:pPr>
              <a:lnSpc>
                <a:spcPct val="90000"/>
              </a:lnSpc>
              <a:buClr>
                <a:srgbClr val="2EBE68"/>
              </a:buClr>
            </a:pPr>
            <a:r>
              <a:rPr lang="fr-CH" altLang="fr-FR" sz="1100" dirty="0"/>
              <a:t>Le Plan de l’égalité de 2004 comprend 7 mesures : </a:t>
            </a:r>
          </a:p>
          <a:p>
            <a:pPr marL="990600" lvl="1" indent="-533400">
              <a:lnSpc>
                <a:spcPct val="90000"/>
              </a:lnSpc>
              <a:buClr>
                <a:srgbClr val="2EBE68"/>
              </a:buClr>
              <a:buFont typeface="Webdings" pitchFamily="18" charset="2"/>
              <a:buAutoNum type="arabicPeriod"/>
            </a:pPr>
            <a:r>
              <a:rPr lang="fr-CH" altLang="fr-FR" dirty="0"/>
              <a:t>Aménagement du temps de travail</a:t>
            </a:r>
          </a:p>
          <a:p>
            <a:pPr marL="990600" lvl="1" indent="-533400">
              <a:lnSpc>
                <a:spcPct val="90000"/>
              </a:lnSpc>
              <a:buClr>
                <a:srgbClr val="2EBE68"/>
              </a:buClr>
              <a:buFont typeface="Webdings" pitchFamily="18" charset="2"/>
              <a:buAutoNum type="arabicPeriod"/>
            </a:pPr>
            <a:r>
              <a:rPr lang="fr-CH" altLang="fr-FR" dirty="0"/>
              <a:t>Temps partiel pour les hommes</a:t>
            </a:r>
          </a:p>
          <a:p>
            <a:pPr marL="990600" lvl="1" indent="-533400">
              <a:lnSpc>
                <a:spcPct val="90000"/>
              </a:lnSpc>
              <a:buClr>
                <a:srgbClr val="2EBE68"/>
              </a:buClr>
              <a:buFont typeface="Webdings" pitchFamily="18" charset="2"/>
              <a:buAutoNum type="arabicPeriod"/>
            </a:pPr>
            <a:r>
              <a:rPr lang="fr-CH" altLang="fr-FR" dirty="0"/>
              <a:t>Augmentation du nombre de femmes cadres</a:t>
            </a:r>
          </a:p>
          <a:p>
            <a:pPr marL="990600" lvl="1" indent="-533400">
              <a:lnSpc>
                <a:spcPct val="90000"/>
              </a:lnSpc>
              <a:buClr>
                <a:srgbClr val="2EBE68"/>
              </a:buClr>
              <a:buFont typeface="Webdings" pitchFamily="18" charset="2"/>
              <a:buAutoNum type="arabicPeriod"/>
            </a:pPr>
            <a:r>
              <a:rPr lang="fr-CH" altLang="fr-FR" dirty="0"/>
              <a:t>Encouragement des postes partagés de travail  </a:t>
            </a:r>
          </a:p>
          <a:p>
            <a:pPr marL="990600" lvl="1" indent="-533400">
              <a:lnSpc>
                <a:spcPct val="90000"/>
              </a:lnSpc>
              <a:buClr>
                <a:srgbClr val="2EBE68"/>
              </a:buClr>
              <a:buFont typeface="Webdings" pitchFamily="18" charset="2"/>
              <a:buAutoNum type="arabicPeriod"/>
            </a:pPr>
            <a:r>
              <a:rPr lang="fr-CH" altLang="fr-FR" dirty="0"/>
              <a:t>Statistiques ventilées par sexe</a:t>
            </a:r>
          </a:p>
          <a:p>
            <a:pPr marL="990600" lvl="1" indent="-533400">
              <a:lnSpc>
                <a:spcPct val="90000"/>
              </a:lnSpc>
              <a:buClr>
                <a:srgbClr val="2EBE68"/>
              </a:buClr>
              <a:buFont typeface="Webdings" pitchFamily="18" charset="2"/>
              <a:buAutoNum type="arabicPeriod"/>
            </a:pPr>
            <a:r>
              <a:rPr lang="fr-CH" altLang="fr-FR" dirty="0"/>
              <a:t>Communication sur le Plan de l’égalité</a:t>
            </a:r>
          </a:p>
          <a:p>
            <a:pPr marL="990600" lvl="1" indent="-533400">
              <a:lnSpc>
                <a:spcPct val="90000"/>
              </a:lnSpc>
              <a:buClr>
                <a:srgbClr val="2EBE68"/>
              </a:buClr>
              <a:buFont typeface="Webdings" pitchFamily="18" charset="2"/>
              <a:buAutoNum type="arabicPeriod"/>
            </a:pPr>
            <a:r>
              <a:rPr lang="fr-CH" altLang="fr-FR" dirty="0"/>
              <a:t>Encouragement à la rédaction épicène.</a:t>
            </a:r>
          </a:p>
          <a:p>
            <a:endParaRPr lang="fr-CH" dirty="0" smtClean="0"/>
          </a:p>
        </p:txBody>
      </p:sp>
      <p:sp>
        <p:nvSpPr>
          <p:cNvPr id="4" name="Espace réservé du numéro de diapositive 3"/>
          <p:cNvSpPr>
            <a:spLocks noGrp="1"/>
          </p:cNvSpPr>
          <p:nvPr>
            <p:ph type="sldNum" sz="quarter" idx="10"/>
          </p:nvPr>
        </p:nvSpPr>
        <p:spPr/>
        <p:txBody>
          <a:bodyPr/>
          <a:lstStyle/>
          <a:p>
            <a:fld id="{355C5D14-31AF-46E9-A7A2-3225314C5569}" type="slidenum">
              <a:rPr lang="fr-CH" smtClean="0"/>
              <a:t>8</a:t>
            </a:fld>
            <a:endParaRPr lang="fr-CH"/>
          </a:p>
        </p:txBody>
      </p:sp>
    </p:spTree>
    <p:extLst>
      <p:ext uri="{BB962C8B-B14F-4D97-AF65-F5344CB8AC3E}">
        <p14:creationId xmlns:p14="http://schemas.microsoft.com/office/powerpoint/2010/main" val="1136091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230485" y="4603279"/>
            <a:ext cx="6192688" cy="5040560"/>
          </a:xfrm>
        </p:spPr>
        <p:txBody>
          <a:bodyPr/>
          <a:lstStyle/>
          <a:p>
            <a:r>
              <a:rPr lang="fr-CH" dirty="0" smtClean="0"/>
              <a:t>Une action pour l’égalité s’adressant aux personnes impliquées dans les procédures d’engagement du personnel, vise à procéder à un recrutement non discriminatoire. </a:t>
            </a:r>
          </a:p>
          <a:p>
            <a:r>
              <a:rPr lang="fr-CH" dirty="0" smtClean="0"/>
              <a:t>Comment éviter un traitement différencié dans l’appréciation des dossiers/des compétences et des expériences professionnelles ?</a:t>
            </a:r>
          </a:p>
          <a:p>
            <a:endParaRPr lang="fr-CH" sz="800" dirty="0" smtClean="0"/>
          </a:p>
          <a:p>
            <a:r>
              <a:rPr lang="fr-CH" dirty="0" smtClean="0"/>
              <a:t>De nombreuses études montrent que l’on (homme ou femme indistinctement) a tendance à employer des standards différents selon que les individus appartiennent à un groupe social dévalorisé ou de statut inférieur (exemple, femme de 30 ans, pas assez d’expérience; homme de 30 ans a du potentiel). +Exemples page 6 brochure recruter. Ces standards différenciés renvoient aux stéréotypes et représentations concernant les femmes et les hommes, mais aussi l’univers du travail</a:t>
            </a:r>
          </a:p>
          <a:p>
            <a:endParaRPr lang="fr-CH" sz="800" dirty="0" smtClean="0"/>
          </a:p>
          <a:p>
            <a:r>
              <a:rPr lang="fr-CH" dirty="0" smtClean="0"/>
              <a:t>Stéréotypes : lorsque l’on se représente l’image d’un leader on est conduit à penser à un homme plutôt qu’à une femme. Caractéristiques traditionnelles attachées au leadership : assurance, ambition, rationalité. Exemple : Évaluation de la performance des membres d’une équipe : femmes sont systématiquement jugées moins compétentes, moins influentes et moins susceptibles d’avoir joué un rôle de leadership dans le travail… </a:t>
            </a:r>
          </a:p>
          <a:p>
            <a:endParaRPr lang="fr-CH" sz="800" dirty="0"/>
          </a:p>
          <a:p>
            <a:r>
              <a:rPr lang="fr-CH" dirty="0" smtClean="0"/>
              <a:t>Stéréotypes relatifs à la parentalité : </a:t>
            </a:r>
            <a:r>
              <a:rPr lang="fr-CH" dirty="0"/>
              <a:t>Évaluation des charges familiales supposées ou réelles sont </a:t>
            </a:r>
            <a:r>
              <a:rPr lang="fr-CH" dirty="0" smtClean="0"/>
              <a:t>souvent relevées pour les candidatures féminines, mais demeurent invisibles dans l’analyse des dossiers masculins.</a:t>
            </a:r>
          </a:p>
          <a:p>
            <a:endParaRPr lang="fr-CH" sz="800" dirty="0" smtClean="0"/>
          </a:p>
          <a:p>
            <a:r>
              <a:rPr lang="fr-CH" dirty="0" smtClean="0"/>
              <a:t>Maternité a un impact négatif, paternité un impact positif Page 9 brochure recruter </a:t>
            </a:r>
          </a:p>
          <a:p>
            <a:r>
              <a:rPr lang="fr-CH" dirty="0" smtClean="0"/>
              <a:t>Participant-e-s à une étude ont évalué le dossier de candidature de 2 personnes de même sexe également qualifiées, mais de statut parental différent. Les mères étaient pénalisées dans l’analyse de plusieurs critères, y compris la compétence perçue et le salaire initial recommandé. Les pères n’ont pas été pénalisés et ont parfois bénéficié d’une évaluation plus positive que les non pères.</a:t>
            </a:r>
          </a:p>
        </p:txBody>
      </p:sp>
      <p:sp>
        <p:nvSpPr>
          <p:cNvPr id="4" name="Espace réservé du numéro de diapositive 3"/>
          <p:cNvSpPr>
            <a:spLocks noGrp="1"/>
          </p:cNvSpPr>
          <p:nvPr>
            <p:ph type="sldNum" sz="quarter" idx="10"/>
          </p:nvPr>
        </p:nvSpPr>
        <p:spPr/>
        <p:txBody>
          <a:bodyPr/>
          <a:lstStyle/>
          <a:p>
            <a:fld id="{355C5D14-31AF-46E9-A7A2-3225314C5569}" type="slidenum">
              <a:rPr lang="fr-CH" smtClean="0"/>
              <a:t>9</a:t>
            </a:fld>
            <a:endParaRPr lang="fr-CH"/>
          </a:p>
        </p:txBody>
      </p:sp>
    </p:spTree>
    <p:extLst>
      <p:ext uri="{BB962C8B-B14F-4D97-AF65-F5344CB8AC3E}">
        <p14:creationId xmlns:p14="http://schemas.microsoft.com/office/powerpoint/2010/main" val="32217865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Picture 14" descr="barre_cou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681413"/>
            <a:ext cx="4572000" cy="3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0" descr="vd_logo_rvb_36mm"/>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2193925" cy="368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4" name="Rectangle 2"/>
          <p:cNvSpPr>
            <a:spLocks noGrp="1" noChangeArrowheads="1"/>
          </p:cNvSpPr>
          <p:nvPr>
            <p:ph type="ctrTitle"/>
          </p:nvPr>
        </p:nvSpPr>
        <p:spPr>
          <a:xfrm>
            <a:off x="2271713" y="1371600"/>
            <a:ext cx="6477000" cy="1752600"/>
          </a:xfrm>
        </p:spPr>
        <p:txBody>
          <a:bodyPr/>
          <a:lstStyle>
            <a:lvl1pPr>
              <a:defRPr sz="3800"/>
            </a:lvl1pPr>
          </a:lstStyle>
          <a:p>
            <a:pPr lvl="0"/>
            <a:r>
              <a:rPr lang="fr-CH" noProof="0" smtClean="0"/>
              <a:t>Cliquez et modifiez le titre</a:t>
            </a:r>
          </a:p>
        </p:txBody>
      </p:sp>
      <p:sp>
        <p:nvSpPr>
          <p:cNvPr id="13315" name="Rectangle 3"/>
          <p:cNvSpPr>
            <a:spLocks noGrp="1" noChangeArrowheads="1"/>
          </p:cNvSpPr>
          <p:nvPr>
            <p:ph type="subTitle" idx="1"/>
          </p:nvPr>
        </p:nvSpPr>
        <p:spPr>
          <a:xfrm>
            <a:off x="2271713" y="4257675"/>
            <a:ext cx="6477000" cy="1765300"/>
          </a:xfrm>
        </p:spPr>
        <p:txBody>
          <a:bodyPr/>
          <a:lstStyle>
            <a:lvl1pPr marL="0" indent="0">
              <a:buFont typeface="Wingdings 3" charset="0"/>
              <a:buNone/>
              <a:defRPr/>
            </a:lvl1pPr>
          </a:lstStyle>
          <a:p>
            <a:pPr lvl="0"/>
            <a:r>
              <a:rPr lang="fr-CH" noProof="0" smtClean="0"/>
              <a:t>Cliquez pour modifier le style des sous-titres du masque</a:t>
            </a:r>
          </a:p>
        </p:txBody>
      </p:sp>
    </p:spTree>
    <p:extLst>
      <p:ext uri="{BB962C8B-B14F-4D97-AF65-F5344CB8AC3E}">
        <p14:creationId xmlns:p14="http://schemas.microsoft.com/office/powerpoint/2010/main" val="809872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1680591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6225" y="280988"/>
            <a:ext cx="1752600" cy="5718175"/>
          </a:xfrm>
        </p:spPr>
        <p:txBody>
          <a:bodyPr vert="eaVert"/>
          <a:lstStyle/>
          <a:p>
            <a:r>
              <a:rPr lang="fr-CH" smtClean="0"/>
              <a:t>Cliquez et modifiez le titre</a:t>
            </a:r>
            <a:endParaRPr lang="fr-FR"/>
          </a:p>
        </p:txBody>
      </p:sp>
      <p:sp>
        <p:nvSpPr>
          <p:cNvPr id="3" name="Espace réservé du texte vertical 2"/>
          <p:cNvSpPr>
            <a:spLocks noGrp="1"/>
          </p:cNvSpPr>
          <p:nvPr>
            <p:ph type="body" orient="vert" idx="1"/>
          </p:nvPr>
        </p:nvSpPr>
        <p:spPr>
          <a:xfrm>
            <a:off x="1368425" y="280988"/>
            <a:ext cx="5105400" cy="5718175"/>
          </a:xfrm>
        </p:spPr>
        <p:txBody>
          <a:bodyPr vert="eaVert"/>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3860727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1368425" y="280988"/>
            <a:ext cx="7010400" cy="1527175"/>
          </a:xfrm>
        </p:spPr>
        <p:txBody>
          <a:bodyPr/>
          <a:lstStyle/>
          <a:p>
            <a:r>
              <a:rPr lang="fr-CH" smtClean="0"/>
              <a:t>Cliquez et modifiez le titre</a:t>
            </a:r>
            <a:endParaRPr lang="fr-FR"/>
          </a:p>
        </p:txBody>
      </p:sp>
      <p:sp>
        <p:nvSpPr>
          <p:cNvPr id="3" name="Espace réservé du contenu 2"/>
          <p:cNvSpPr>
            <a:spLocks noGrp="1"/>
          </p:cNvSpPr>
          <p:nvPr>
            <p:ph sz="half" idx="1"/>
          </p:nvPr>
        </p:nvSpPr>
        <p:spPr>
          <a:xfrm>
            <a:off x="13684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contenu 3"/>
          <p:cNvSpPr>
            <a:spLocks noGrp="1"/>
          </p:cNvSpPr>
          <p:nvPr>
            <p:ph sz="quarter" idx="2"/>
          </p:nvPr>
        </p:nvSpPr>
        <p:spPr>
          <a:xfrm>
            <a:off x="4949825" y="1985963"/>
            <a:ext cx="3429000" cy="19304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5" name="Espace réservé du contenu 4"/>
          <p:cNvSpPr>
            <a:spLocks noGrp="1"/>
          </p:cNvSpPr>
          <p:nvPr>
            <p:ph sz="quarter" idx="3"/>
          </p:nvPr>
        </p:nvSpPr>
        <p:spPr>
          <a:xfrm>
            <a:off x="4949825" y="4068763"/>
            <a:ext cx="3429000" cy="19304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3518568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re. Texte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1368425" y="280988"/>
            <a:ext cx="7010400" cy="1527175"/>
          </a:xfrm>
        </p:spPr>
        <p:txBody>
          <a:bodyPr/>
          <a:lstStyle/>
          <a:p>
            <a:r>
              <a:rPr lang="fr-CH" smtClean="0"/>
              <a:t>Cliquez et modifiez le titre</a:t>
            </a:r>
            <a:endParaRPr lang="fr-FR"/>
          </a:p>
        </p:txBody>
      </p:sp>
      <p:sp>
        <p:nvSpPr>
          <p:cNvPr id="3" name="Espace réservé du texte 2"/>
          <p:cNvSpPr>
            <a:spLocks noGrp="1"/>
          </p:cNvSpPr>
          <p:nvPr>
            <p:ph type="body" sz="half" idx="1"/>
          </p:nvPr>
        </p:nvSpPr>
        <p:spPr>
          <a:xfrm>
            <a:off x="13684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contenu 3"/>
          <p:cNvSpPr>
            <a:spLocks noGrp="1"/>
          </p:cNvSpPr>
          <p:nvPr>
            <p:ph sz="quarter" idx="2"/>
          </p:nvPr>
        </p:nvSpPr>
        <p:spPr>
          <a:xfrm>
            <a:off x="4949825" y="1985963"/>
            <a:ext cx="3429000" cy="19304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5" name="Espace réservé du contenu 4"/>
          <p:cNvSpPr>
            <a:spLocks noGrp="1"/>
          </p:cNvSpPr>
          <p:nvPr>
            <p:ph sz="quarter" idx="3"/>
          </p:nvPr>
        </p:nvSpPr>
        <p:spPr>
          <a:xfrm>
            <a:off x="4949825" y="4068763"/>
            <a:ext cx="3429000" cy="19304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17366554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re. Text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368425" y="280988"/>
            <a:ext cx="7010400" cy="1527175"/>
          </a:xfrm>
        </p:spPr>
        <p:txBody>
          <a:bodyPr/>
          <a:lstStyle/>
          <a:p>
            <a:r>
              <a:rPr lang="fr-CH" smtClean="0"/>
              <a:t>Cliquez et modifiez le titre</a:t>
            </a:r>
            <a:endParaRPr lang="fr-FR"/>
          </a:p>
        </p:txBody>
      </p:sp>
      <p:sp>
        <p:nvSpPr>
          <p:cNvPr id="3" name="Espace réservé du contenu 2"/>
          <p:cNvSpPr>
            <a:spLocks noGrp="1"/>
          </p:cNvSpPr>
          <p:nvPr>
            <p:ph sz="half" idx="1"/>
          </p:nvPr>
        </p:nvSpPr>
        <p:spPr>
          <a:xfrm>
            <a:off x="13684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texte 3"/>
          <p:cNvSpPr>
            <a:spLocks noGrp="1"/>
          </p:cNvSpPr>
          <p:nvPr>
            <p:ph type="body" sz="half" idx="2"/>
          </p:nvPr>
        </p:nvSpPr>
        <p:spPr>
          <a:xfrm>
            <a:off x="49498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2513695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1_Titre. Text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368425" y="280988"/>
            <a:ext cx="7010400" cy="1527175"/>
          </a:xfrm>
        </p:spPr>
        <p:txBody>
          <a:bodyPr/>
          <a:lstStyle/>
          <a:p>
            <a:r>
              <a:rPr lang="fr-CH" smtClean="0"/>
              <a:t>Cliquez et modifiez le titre</a:t>
            </a:r>
            <a:endParaRPr lang="fr-FR"/>
          </a:p>
        </p:txBody>
      </p:sp>
      <p:sp>
        <p:nvSpPr>
          <p:cNvPr id="3" name="Espace réservé du texte 2"/>
          <p:cNvSpPr>
            <a:spLocks noGrp="1"/>
          </p:cNvSpPr>
          <p:nvPr>
            <p:ph type="body" sz="half" idx="1"/>
          </p:nvPr>
        </p:nvSpPr>
        <p:spPr>
          <a:xfrm>
            <a:off x="13684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contenu 3"/>
          <p:cNvSpPr>
            <a:spLocks noGrp="1"/>
          </p:cNvSpPr>
          <p:nvPr>
            <p:ph sz="half" idx="2"/>
          </p:nvPr>
        </p:nvSpPr>
        <p:spPr>
          <a:xfrm>
            <a:off x="49498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920694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1368425" y="280988"/>
            <a:ext cx="7010400" cy="5718175"/>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23128722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Picture 14" descr="barre_cou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681413"/>
            <a:ext cx="4572000" cy="3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0" descr="vd_logo_rvb_36mm"/>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2193925" cy="368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4" name="Rectangle 2"/>
          <p:cNvSpPr>
            <a:spLocks noGrp="1" noChangeArrowheads="1"/>
          </p:cNvSpPr>
          <p:nvPr>
            <p:ph type="ctrTitle"/>
          </p:nvPr>
        </p:nvSpPr>
        <p:spPr>
          <a:xfrm>
            <a:off x="2271713" y="1371600"/>
            <a:ext cx="6477000" cy="1752600"/>
          </a:xfrm>
        </p:spPr>
        <p:txBody>
          <a:bodyPr/>
          <a:lstStyle>
            <a:lvl1pPr>
              <a:defRPr sz="3800"/>
            </a:lvl1pPr>
          </a:lstStyle>
          <a:p>
            <a:pPr lvl="0"/>
            <a:r>
              <a:rPr lang="fr-CH" noProof="0" smtClean="0"/>
              <a:t>Cliquez et modifiez le titre</a:t>
            </a:r>
          </a:p>
        </p:txBody>
      </p:sp>
      <p:sp>
        <p:nvSpPr>
          <p:cNvPr id="13315" name="Rectangle 3"/>
          <p:cNvSpPr>
            <a:spLocks noGrp="1" noChangeArrowheads="1"/>
          </p:cNvSpPr>
          <p:nvPr>
            <p:ph type="subTitle" idx="1"/>
          </p:nvPr>
        </p:nvSpPr>
        <p:spPr>
          <a:xfrm>
            <a:off x="2271713" y="4257675"/>
            <a:ext cx="6477000" cy="1765300"/>
          </a:xfrm>
        </p:spPr>
        <p:txBody>
          <a:bodyPr/>
          <a:lstStyle>
            <a:lvl1pPr marL="0" indent="0">
              <a:buFont typeface="Wingdings 3" charset="0"/>
              <a:buNone/>
              <a:defRPr/>
            </a:lvl1pPr>
          </a:lstStyle>
          <a:p>
            <a:pPr lvl="0"/>
            <a:r>
              <a:rPr lang="fr-CH" noProof="0" smtClean="0"/>
              <a:t>Cliquez pour modifier le style des sous-titres du masque</a:t>
            </a:r>
          </a:p>
        </p:txBody>
      </p:sp>
    </p:spTree>
    <p:extLst>
      <p:ext uri="{BB962C8B-B14F-4D97-AF65-F5344CB8AC3E}">
        <p14:creationId xmlns:p14="http://schemas.microsoft.com/office/powerpoint/2010/main" val="31200997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
        <p:nvSpPr>
          <p:cNvPr id="3" name="Espace réservé du contenu 2"/>
          <p:cNvSpPr>
            <a:spLocks noGrp="1"/>
          </p:cNvSpPr>
          <p:nvPr>
            <p:ph idx="1"/>
          </p:nvPr>
        </p:nvSpPr>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42061106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CH"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CH" smtClean="0"/>
              <a:t>Cliquez pour modifier les styles du texte du masque</a:t>
            </a:r>
          </a:p>
        </p:txBody>
      </p:sp>
    </p:spTree>
    <p:extLst>
      <p:ext uri="{BB962C8B-B14F-4D97-AF65-F5344CB8AC3E}">
        <p14:creationId xmlns:p14="http://schemas.microsoft.com/office/powerpoint/2010/main" val="76036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
        <p:nvSpPr>
          <p:cNvPr id="3" name="Espace réservé du contenu 2"/>
          <p:cNvSpPr>
            <a:spLocks noGrp="1"/>
          </p:cNvSpPr>
          <p:nvPr>
            <p:ph idx="1"/>
          </p:nvPr>
        </p:nvSpPr>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42190075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
        <p:nvSpPr>
          <p:cNvPr id="3" name="Espace réservé du contenu 2"/>
          <p:cNvSpPr>
            <a:spLocks noGrp="1"/>
          </p:cNvSpPr>
          <p:nvPr>
            <p:ph sz="half" idx="1"/>
          </p:nvPr>
        </p:nvSpPr>
        <p:spPr>
          <a:xfrm>
            <a:off x="1368425" y="1985963"/>
            <a:ext cx="3429000" cy="4013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contenu 3"/>
          <p:cNvSpPr>
            <a:spLocks noGrp="1"/>
          </p:cNvSpPr>
          <p:nvPr>
            <p:ph sz="half" idx="2"/>
          </p:nvPr>
        </p:nvSpPr>
        <p:spPr>
          <a:xfrm>
            <a:off x="4949825" y="1985963"/>
            <a:ext cx="3429000" cy="4013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22738011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CH"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13681785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Tree>
    <p:extLst>
      <p:ext uri="{BB962C8B-B14F-4D97-AF65-F5344CB8AC3E}">
        <p14:creationId xmlns:p14="http://schemas.microsoft.com/office/powerpoint/2010/main" val="41035032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135280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CH"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Cliquez pour modifier les styles du texte du masque</a:t>
            </a:r>
          </a:p>
        </p:txBody>
      </p:sp>
    </p:spTree>
    <p:extLst>
      <p:ext uri="{BB962C8B-B14F-4D97-AF65-F5344CB8AC3E}">
        <p14:creationId xmlns:p14="http://schemas.microsoft.com/office/powerpoint/2010/main" val="12493315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CH"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Cliquez pour modifier les styles du texte du masque</a:t>
            </a:r>
          </a:p>
        </p:txBody>
      </p:sp>
    </p:spTree>
    <p:extLst>
      <p:ext uri="{BB962C8B-B14F-4D97-AF65-F5344CB8AC3E}">
        <p14:creationId xmlns:p14="http://schemas.microsoft.com/office/powerpoint/2010/main" val="30070257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18643840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6225" y="280988"/>
            <a:ext cx="1752600" cy="5718175"/>
          </a:xfrm>
        </p:spPr>
        <p:txBody>
          <a:bodyPr vert="eaVert"/>
          <a:lstStyle/>
          <a:p>
            <a:r>
              <a:rPr lang="fr-CH" smtClean="0"/>
              <a:t>Cliquez et modifiez le titre</a:t>
            </a:r>
            <a:endParaRPr lang="fr-FR"/>
          </a:p>
        </p:txBody>
      </p:sp>
      <p:sp>
        <p:nvSpPr>
          <p:cNvPr id="3" name="Espace réservé du texte vertical 2"/>
          <p:cNvSpPr>
            <a:spLocks noGrp="1"/>
          </p:cNvSpPr>
          <p:nvPr>
            <p:ph type="body" orient="vert" idx="1"/>
          </p:nvPr>
        </p:nvSpPr>
        <p:spPr>
          <a:xfrm>
            <a:off x="1368425" y="280988"/>
            <a:ext cx="5105400" cy="5718175"/>
          </a:xfrm>
        </p:spPr>
        <p:txBody>
          <a:bodyPr vert="eaVert"/>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31959260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1368425" y="280988"/>
            <a:ext cx="7010400" cy="1527175"/>
          </a:xfrm>
        </p:spPr>
        <p:txBody>
          <a:bodyPr/>
          <a:lstStyle/>
          <a:p>
            <a:r>
              <a:rPr lang="fr-CH" smtClean="0"/>
              <a:t>Cliquez et modifiez le titre</a:t>
            </a:r>
            <a:endParaRPr lang="fr-FR"/>
          </a:p>
        </p:txBody>
      </p:sp>
      <p:sp>
        <p:nvSpPr>
          <p:cNvPr id="3" name="Espace réservé du contenu 2"/>
          <p:cNvSpPr>
            <a:spLocks noGrp="1"/>
          </p:cNvSpPr>
          <p:nvPr>
            <p:ph sz="half" idx="1"/>
          </p:nvPr>
        </p:nvSpPr>
        <p:spPr>
          <a:xfrm>
            <a:off x="13684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contenu 3"/>
          <p:cNvSpPr>
            <a:spLocks noGrp="1"/>
          </p:cNvSpPr>
          <p:nvPr>
            <p:ph sz="quarter" idx="2"/>
          </p:nvPr>
        </p:nvSpPr>
        <p:spPr>
          <a:xfrm>
            <a:off x="4949825" y="1985963"/>
            <a:ext cx="3429000" cy="19304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5" name="Espace réservé du contenu 4"/>
          <p:cNvSpPr>
            <a:spLocks noGrp="1"/>
          </p:cNvSpPr>
          <p:nvPr>
            <p:ph sz="quarter" idx="3"/>
          </p:nvPr>
        </p:nvSpPr>
        <p:spPr>
          <a:xfrm>
            <a:off x="4949825" y="4068763"/>
            <a:ext cx="3429000" cy="19304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2611938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xAndTwoObj" preserve="1">
  <p:cSld name="Titre. Texte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1368425" y="280988"/>
            <a:ext cx="7010400" cy="1527175"/>
          </a:xfrm>
        </p:spPr>
        <p:txBody>
          <a:bodyPr/>
          <a:lstStyle/>
          <a:p>
            <a:r>
              <a:rPr lang="fr-CH" smtClean="0"/>
              <a:t>Cliquez et modifiez le titre</a:t>
            </a:r>
            <a:endParaRPr lang="fr-FR"/>
          </a:p>
        </p:txBody>
      </p:sp>
      <p:sp>
        <p:nvSpPr>
          <p:cNvPr id="3" name="Espace réservé du texte 2"/>
          <p:cNvSpPr>
            <a:spLocks noGrp="1"/>
          </p:cNvSpPr>
          <p:nvPr>
            <p:ph type="body" sz="half" idx="1"/>
          </p:nvPr>
        </p:nvSpPr>
        <p:spPr>
          <a:xfrm>
            <a:off x="13684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contenu 3"/>
          <p:cNvSpPr>
            <a:spLocks noGrp="1"/>
          </p:cNvSpPr>
          <p:nvPr>
            <p:ph sz="quarter" idx="2"/>
          </p:nvPr>
        </p:nvSpPr>
        <p:spPr>
          <a:xfrm>
            <a:off x="4949825" y="1985963"/>
            <a:ext cx="3429000" cy="19304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5" name="Espace réservé du contenu 4"/>
          <p:cNvSpPr>
            <a:spLocks noGrp="1"/>
          </p:cNvSpPr>
          <p:nvPr>
            <p:ph sz="quarter" idx="3"/>
          </p:nvPr>
        </p:nvSpPr>
        <p:spPr>
          <a:xfrm>
            <a:off x="4949825" y="4068763"/>
            <a:ext cx="3429000" cy="19304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3762933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CH"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CH" smtClean="0"/>
              <a:t>Cliquez pour modifier les styles du texte du masque</a:t>
            </a:r>
          </a:p>
        </p:txBody>
      </p:sp>
    </p:spTree>
    <p:extLst>
      <p:ext uri="{BB962C8B-B14F-4D97-AF65-F5344CB8AC3E}">
        <p14:creationId xmlns:p14="http://schemas.microsoft.com/office/powerpoint/2010/main" val="39030605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AndTx" preserve="1">
  <p:cSld name="Titre. Text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368425" y="280988"/>
            <a:ext cx="7010400" cy="1527175"/>
          </a:xfrm>
        </p:spPr>
        <p:txBody>
          <a:bodyPr/>
          <a:lstStyle/>
          <a:p>
            <a:r>
              <a:rPr lang="fr-CH" smtClean="0"/>
              <a:t>Cliquez et modifiez le titre</a:t>
            </a:r>
            <a:endParaRPr lang="fr-FR"/>
          </a:p>
        </p:txBody>
      </p:sp>
      <p:sp>
        <p:nvSpPr>
          <p:cNvPr id="3" name="Espace réservé du contenu 2"/>
          <p:cNvSpPr>
            <a:spLocks noGrp="1"/>
          </p:cNvSpPr>
          <p:nvPr>
            <p:ph sz="half" idx="1"/>
          </p:nvPr>
        </p:nvSpPr>
        <p:spPr>
          <a:xfrm>
            <a:off x="13684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texte 3"/>
          <p:cNvSpPr>
            <a:spLocks noGrp="1"/>
          </p:cNvSpPr>
          <p:nvPr>
            <p:ph type="body" sz="half" idx="2"/>
          </p:nvPr>
        </p:nvSpPr>
        <p:spPr>
          <a:xfrm>
            <a:off x="49498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1388046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xAndObj" preserve="1">
  <p:cSld name="1_Titre. Text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368425" y="280988"/>
            <a:ext cx="7010400" cy="1527175"/>
          </a:xfrm>
        </p:spPr>
        <p:txBody>
          <a:bodyPr/>
          <a:lstStyle/>
          <a:p>
            <a:r>
              <a:rPr lang="fr-CH" smtClean="0"/>
              <a:t>Cliquez et modifiez le titre</a:t>
            </a:r>
            <a:endParaRPr lang="fr-FR"/>
          </a:p>
        </p:txBody>
      </p:sp>
      <p:sp>
        <p:nvSpPr>
          <p:cNvPr id="3" name="Espace réservé du texte 2"/>
          <p:cNvSpPr>
            <a:spLocks noGrp="1"/>
          </p:cNvSpPr>
          <p:nvPr>
            <p:ph type="body" sz="half" idx="1"/>
          </p:nvPr>
        </p:nvSpPr>
        <p:spPr>
          <a:xfrm>
            <a:off x="13684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contenu 3"/>
          <p:cNvSpPr>
            <a:spLocks noGrp="1"/>
          </p:cNvSpPr>
          <p:nvPr>
            <p:ph sz="half" idx="2"/>
          </p:nvPr>
        </p:nvSpPr>
        <p:spPr>
          <a:xfrm>
            <a:off x="4949825" y="1985963"/>
            <a:ext cx="3429000" cy="4013200"/>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42085013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1368425" y="280988"/>
            <a:ext cx="7010400" cy="5718175"/>
          </a:xfrm>
        </p:spPr>
        <p:txBody>
          <a:body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395530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
        <p:nvSpPr>
          <p:cNvPr id="3" name="Espace réservé du contenu 2"/>
          <p:cNvSpPr>
            <a:spLocks noGrp="1"/>
          </p:cNvSpPr>
          <p:nvPr>
            <p:ph sz="half" idx="1"/>
          </p:nvPr>
        </p:nvSpPr>
        <p:spPr>
          <a:xfrm>
            <a:off x="1368425" y="1985963"/>
            <a:ext cx="3429000" cy="4013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contenu 3"/>
          <p:cNvSpPr>
            <a:spLocks noGrp="1"/>
          </p:cNvSpPr>
          <p:nvPr>
            <p:ph sz="half" idx="2"/>
          </p:nvPr>
        </p:nvSpPr>
        <p:spPr>
          <a:xfrm>
            <a:off x="4949825" y="1985963"/>
            <a:ext cx="3429000" cy="4013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518703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CH"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Tree>
    <p:extLst>
      <p:ext uri="{BB962C8B-B14F-4D97-AF65-F5344CB8AC3E}">
        <p14:creationId xmlns:p14="http://schemas.microsoft.com/office/powerpoint/2010/main" val="2744838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mtClean="0"/>
              <a:t>Cliquez et modifiez le titre</a:t>
            </a:r>
            <a:endParaRPr lang="fr-FR"/>
          </a:p>
        </p:txBody>
      </p:sp>
    </p:spTree>
    <p:extLst>
      <p:ext uri="{BB962C8B-B14F-4D97-AF65-F5344CB8AC3E}">
        <p14:creationId xmlns:p14="http://schemas.microsoft.com/office/powerpoint/2010/main" val="4122223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1967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CH"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Cliquez pour modifier les styles du texte du masque</a:t>
            </a:r>
          </a:p>
        </p:txBody>
      </p:sp>
    </p:spTree>
    <p:extLst>
      <p:ext uri="{BB962C8B-B14F-4D97-AF65-F5344CB8AC3E}">
        <p14:creationId xmlns:p14="http://schemas.microsoft.com/office/powerpoint/2010/main" val="255678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CH"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Cliquez pour modifier les styles du texte du masque</a:t>
            </a:r>
          </a:p>
        </p:txBody>
      </p:sp>
    </p:spTree>
    <p:extLst>
      <p:ext uri="{BB962C8B-B14F-4D97-AF65-F5344CB8AC3E}">
        <p14:creationId xmlns:p14="http://schemas.microsoft.com/office/powerpoint/2010/main" val="803792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2.pn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1368425" y="280988"/>
            <a:ext cx="7010400" cy="152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fr-CH"/>
              <a:t>Cliquez et modifiez le titre</a:t>
            </a:r>
          </a:p>
        </p:txBody>
      </p:sp>
      <p:sp>
        <p:nvSpPr>
          <p:cNvPr id="12291" name="Rectangle 3"/>
          <p:cNvSpPr>
            <a:spLocks noGrp="1" noChangeArrowheads="1"/>
          </p:cNvSpPr>
          <p:nvPr>
            <p:ph type="body" idx="1"/>
          </p:nvPr>
        </p:nvSpPr>
        <p:spPr bwMode="auto">
          <a:xfrm>
            <a:off x="1368425" y="1985963"/>
            <a:ext cx="7010400" cy="401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fr-CH" altLang="fr-FR" smtClean="0"/>
              <a:t>Cliquez pour modifier les styles du texte du masque</a:t>
            </a:r>
          </a:p>
          <a:p>
            <a:pPr lvl="1"/>
            <a:r>
              <a:rPr lang="fr-CH" altLang="fr-FR" smtClean="0"/>
              <a:t>Deuxième niveau</a:t>
            </a:r>
          </a:p>
          <a:p>
            <a:pPr lvl="2"/>
            <a:r>
              <a:rPr lang="fr-CH" altLang="fr-FR" smtClean="0"/>
              <a:t>Troisième niveau</a:t>
            </a:r>
          </a:p>
          <a:p>
            <a:pPr lvl="3"/>
            <a:r>
              <a:rPr lang="fr-CH" altLang="fr-FR" smtClean="0"/>
              <a:t>Quatrième niveau</a:t>
            </a:r>
          </a:p>
          <a:p>
            <a:pPr lvl="4"/>
            <a:r>
              <a:rPr lang="fr-CH" altLang="fr-FR" smtClean="0"/>
              <a:t>Cinquième niveau</a:t>
            </a:r>
          </a:p>
        </p:txBody>
      </p:sp>
      <p:pic>
        <p:nvPicPr>
          <p:cNvPr id="1028" name="Picture 18" descr="barre_coul"/>
          <p:cNvPicPr preferRelativeResize="0">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572000" y="1816100"/>
            <a:ext cx="457200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9" descr="barre_coul"/>
          <p:cNvPicPr preferRelativeResize="0">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6113463"/>
            <a:ext cx="6837363"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8" name="Text Box 20"/>
          <p:cNvSpPr txBox="1">
            <a:spLocks noChangeArrowheads="1"/>
          </p:cNvSpPr>
          <p:nvPr/>
        </p:nvSpPr>
        <p:spPr bwMode="auto">
          <a:xfrm>
            <a:off x="184150" y="6278563"/>
            <a:ext cx="88074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defRPr/>
            </a:pPr>
            <a:r>
              <a:rPr lang="fr-CH" altLang="fr-FR" sz="1400" smtClean="0">
                <a:solidFill>
                  <a:srgbClr val="2BB161"/>
                </a:solidFill>
              </a:rPr>
              <a:t>www.vd.ch/egalite								</a:t>
            </a:r>
            <a:fld id="{4311CFB1-F99C-42DE-884A-B9CE2E522FE1}" type="slidenum">
              <a:rPr lang="fr-CH" altLang="fr-FR" sz="1400" smtClean="0">
                <a:solidFill>
                  <a:srgbClr val="2BB161"/>
                </a:solidFill>
              </a:rPr>
              <a:pPr eaLnBrk="1" fontAlgn="base" hangingPunct="1">
                <a:spcBef>
                  <a:spcPct val="0"/>
                </a:spcBef>
                <a:spcAft>
                  <a:spcPct val="0"/>
                </a:spcAft>
                <a:defRPr/>
              </a:pPr>
              <a:t>‹N°›</a:t>
            </a:fld>
            <a:endParaRPr lang="fr-CH" altLang="fr-FR" sz="1400" smtClean="0">
              <a:solidFill>
                <a:srgbClr val="2BB161"/>
              </a:solidFill>
            </a:endParaRPr>
          </a:p>
        </p:txBody>
      </p:sp>
      <p:pic>
        <p:nvPicPr>
          <p:cNvPr id="1031" name="Picture 28" descr="vd_logo_rvb_36mm"/>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1203325" cy="202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99019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l" rtl="0" eaLnBrk="0" fontAlgn="base" hangingPunct="0">
        <a:spcBef>
          <a:spcPct val="0"/>
        </a:spcBef>
        <a:spcAft>
          <a:spcPct val="0"/>
        </a:spcAft>
        <a:defRPr sz="4000" b="1">
          <a:solidFill>
            <a:schemeClr val="tx2"/>
          </a:solidFill>
          <a:latin typeface="+mj-lt"/>
          <a:ea typeface="+mj-ea"/>
          <a:cs typeface="ＭＳ Ｐゴシック" charset="0"/>
        </a:defRPr>
      </a:lvl1pPr>
      <a:lvl2pPr algn="l" rtl="0" eaLnBrk="0" fontAlgn="base" hangingPunct="0">
        <a:spcBef>
          <a:spcPct val="0"/>
        </a:spcBef>
        <a:spcAft>
          <a:spcPct val="0"/>
        </a:spcAft>
        <a:defRPr sz="4000" b="1">
          <a:solidFill>
            <a:schemeClr val="tx2"/>
          </a:solidFill>
          <a:latin typeface="Arial" charset="0"/>
          <a:ea typeface="ＭＳ Ｐゴシック" charset="0"/>
          <a:cs typeface="ＭＳ Ｐゴシック" charset="0"/>
        </a:defRPr>
      </a:lvl2pPr>
      <a:lvl3pPr algn="l" rtl="0" eaLnBrk="0" fontAlgn="base" hangingPunct="0">
        <a:spcBef>
          <a:spcPct val="0"/>
        </a:spcBef>
        <a:spcAft>
          <a:spcPct val="0"/>
        </a:spcAft>
        <a:defRPr sz="4000" b="1">
          <a:solidFill>
            <a:schemeClr val="tx2"/>
          </a:solidFill>
          <a:latin typeface="Arial" charset="0"/>
          <a:ea typeface="ＭＳ Ｐゴシック" charset="0"/>
          <a:cs typeface="ＭＳ Ｐゴシック" charset="0"/>
        </a:defRPr>
      </a:lvl3pPr>
      <a:lvl4pPr algn="l" rtl="0" eaLnBrk="0" fontAlgn="base" hangingPunct="0">
        <a:spcBef>
          <a:spcPct val="0"/>
        </a:spcBef>
        <a:spcAft>
          <a:spcPct val="0"/>
        </a:spcAft>
        <a:defRPr sz="4000" b="1">
          <a:solidFill>
            <a:schemeClr val="tx2"/>
          </a:solidFill>
          <a:latin typeface="Arial" charset="0"/>
          <a:ea typeface="ＭＳ Ｐゴシック" charset="0"/>
          <a:cs typeface="ＭＳ Ｐゴシック" charset="0"/>
        </a:defRPr>
      </a:lvl4pPr>
      <a:lvl5pPr algn="l" rtl="0" eaLnBrk="0" fontAlgn="base" hangingPunct="0">
        <a:spcBef>
          <a:spcPct val="0"/>
        </a:spcBef>
        <a:spcAft>
          <a:spcPct val="0"/>
        </a:spcAft>
        <a:defRPr sz="4000" b="1">
          <a:solidFill>
            <a:schemeClr val="tx2"/>
          </a:solidFill>
          <a:latin typeface="Arial" charset="0"/>
          <a:ea typeface="ＭＳ Ｐゴシック" charset="0"/>
          <a:cs typeface="ＭＳ Ｐゴシック" charset="0"/>
        </a:defRPr>
      </a:lvl5pPr>
      <a:lvl6pPr marL="457200" algn="l" rtl="0" fontAlgn="base">
        <a:spcBef>
          <a:spcPct val="0"/>
        </a:spcBef>
        <a:spcAft>
          <a:spcPct val="0"/>
        </a:spcAft>
        <a:defRPr sz="4000" b="1">
          <a:solidFill>
            <a:schemeClr val="tx2"/>
          </a:solidFill>
          <a:latin typeface="Arial" charset="0"/>
          <a:ea typeface="ＭＳ Ｐゴシック" charset="0"/>
        </a:defRPr>
      </a:lvl6pPr>
      <a:lvl7pPr marL="914400" algn="l" rtl="0" fontAlgn="base">
        <a:spcBef>
          <a:spcPct val="0"/>
        </a:spcBef>
        <a:spcAft>
          <a:spcPct val="0"/>
        </a:spcAft>
        <a:defRPr sz="4000" b="1">
          <a:solidFill>
            <a:schemeClr val="tx2"/>
          </a:solidFill>
          <a:latin typeface="Arial" charset="0"/>
          <a:ea typeface="ＭＳ Ｐゴシック" charset="0"/>
        </a:defRPr>
      </a:lvl7pPr>
      <a:lvl8pPr marL="1371600" algn="l" rtl="0" fontAlgn="base">
        <a:spcBef>
          <a:spcPct val="0"/>
        </a:spcBef>
        <a:spcAft>
          <a:spcPct val="0"/>
        </a:spcAft>
        <a:defRPr sz="4000" b="1">
          <a:solidFill>
            <a:schemeClr val="tx2"/>
          </a:solidFill>
          <a:latin typeface="Arial" charset="0"/>
          <a:ea typeface="ＭＳ Ｐゴシック" charset="0"/>
        </a:defRPr>
      </a:lvl8pPr>
      <a:lvl9pPr marL="1828800" algn="l" rtl="0" fontAlgn="base">
        <a:spcBef>
          <a:spcPct val="0"/>
        </a:spcBef>
        <a:spcAft>
          <a:spcPct val="0"/>
        </a:spcAft>
        <a:defRPr sz="4000" b="1">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lr>
          <a:srgbClr val="2BB161"/>
        </a:buClr>
        <a:buSzPct val="70000"/>
        <a:buFont typeface="Wingdings 3" pitchFamily="18" charset="2"/>
        <a:buChar char="u"/>
        <a:defRPr sz="3000">
          <a:solidFill>
            <a:schemeClr val="tx2"/>
          </a:solidFill>
          <a:latin typeface="+mn-lt"/>
          <a:ea typeface="+mn-ea"/>
          <a:cs typeface="ＭＳ Ｐゴシック" charset="0"/>
        </a:defRPr>
      </a:lvl1pPr>
      <a:lvl2pPr marL="742950" indent="-285750" algn="l" rtl="0" eaLnBrk="0" fontAlgn="base" hangingPunct="0">
        <a:spcBef>
          <a:spcPct val="20000"/>
        </a:spcBef>
        <a:spcAft>
          <a:spcPct val="0"/>
        </a:spcAft>
        <a:buClr>
          <a:schemeClr val="tx2"/>
        </a:buClr>
        <a:buSzPct val="80000"/>
        <a:buFont typeface="Wingdings 2" pitchFamily="18" charset="2"/>
        <a:buChar char=""/>
        <a:defRPr sz="2800">
          <a:solidFill>
            <a:schemeClr val="tx2"/>
          </a:solidFill>
          <a:latin typeface="+mn-lt"/>
          <a:ea typeface="+mn-ea"/>
        </a:defRPr>
      </a:lvl2pPr>
      <a:lvl3pPr marL="1143000" indent="-228600" algn="l" rtl="0" eaLnBrk="0" fontAlgn="base" hangingPunct="0">
        <a:spcBef>
          <a:spcPct val="20000"/>
        </a:spcBef>
        <a:spcAft>
          <a:spcPct val="0"/>
        </a:spcAft>
        <a:buClr>
          <a:srgbClr val="2BB161"/>
        </a:buClr>
        <a:buSzPct val="70000"/>
        <a:buFont typeface="Wingdings 3" pitchFamily="18" charset="2"/>
        <a:buChar char=""/>
        <a:defRPr sz="2400">
          <a:solidFill>
            <a:schemeClr val="tx2"/>
          </a:solidFill>
          <a:latin typeface="+mn-lt"/>
          <a:ea typeface="+mn-ea"/>
        </a:defRPr>
      </a:lvl3pPr>
      <a:lvl4pPr marL="1600200" indent="-228600" algn="l" rtl="0" eaLnBrk="0" fontAlgn="base" hangingPunct="0">
        <a:spcBef>
          <a:spcPct val="20000"/>
        </a:spcBef>
        <a:spcAft>
          <a:spcPct val="0"/>
        </a:spcAft>
        <a:buClr>
          <a:schemeClr val="tx2"/>
        </a:buClr>
        <a:buChar char="•"/>
        <a:defRPr sz="2000">
          <a:solidFill>
            <a:schemeClr val="tx2"/>
          </a:solidFill>
          <a:latin typeface="+mn-lt"/>
          <a:ea typeface="+mn-ea"/>
        </a:defRPr>
      </a:lvl4pPr>
      <a:lvl5pPr marL="2057400" indent="-228600" algn="l" rtl="0" eaLnBrk="0" fontAlgn="base" hangingPunct="0">
        <a:spcBef>
          <a:spcPct val="20000"/>
        </a:spcBef>
        <a:spcAft>
          <a:spcPct val="0"/>
        </a:spcAft>
        <a:buClr>
          <a:srgbClr val="2BB161"/>
        </a:buClr>
        <a:buChar char="•"/>
        <a:defRPr sz="2000">
          <a:solidFill>
            <a:schemeClr val="tx2"/>
          </a:solidFill>
          <a:latin typeface="+mn-lt"/>
          <a:ea typeface="+mn-ea"/>
        </a:defRPr>
      </a:lvl5pPr>
      <a:lvl6pPr marL="2514600" indent="-228600" algn="l" rtl="0" fontAlgn="base">
        <a:spcBef>
          <a:spcPct val="20000"/>
        </a:spcBef>
        <a:spcAft>
          <a:spcPct val="0"/>
        </a:spcAft>
        <a:buClr>
          <a:srgbClr val="2BB161"/>
        </a:buClr>
        <a:buChar char="•"/>
        <a:defRPr sz="2000">
          <a:solidFill>
            <a:schemeClr val="tx2"/>
          </a:solidFill>
          <a:latin typeface="+mn-lt"/>
          <a:ea typeface="+mn-ea"/>
        </a:defRPr>
      </a:lvl6pPr>
      <a:lvl7pPr marL="2971800" indent="-228600" algn="l" rtl="0" fontAlgn="base">
        <a:spcBef>
          <a:spcPct val="20000"/>
        </a:spcBef>
        <a:spcAft>
          <a:spcPct val="0"/>
        </a:spcAft>
        <a:buClr>
          <a:srgbClr val="2BB161"/>
        </a:buClr>
        <a:buChar char="•"/>
        <a:defRPr sz="2000">
          <a:solidFill>
            <a:schemeClr val="tx2"/>
          </a:solidFill>
          <a:latin typeface="+mn-lt"/>
          <a:ea typeface="+mn-ea"/>
        </a:defRPr>
      </a:lvl7pPr>
      <a:lvl8pPr marL="3429000" indent="-228600" algn="l" rtl="0" fontAlgn="base">
        <a:spcBef>
          <a:spcPct val="20000"/>
        </a:spcBef>
        <a:spcAft>
          <a:spcPct val="0"/>
        </a:spcAft>
        <a:buClr>
          <a:srgbClr val="2BB161"/>
        </a:buClr>
        <a:buChar char="•"/>
        <a:defRPr sz="2000">
          <a:solidFill>
            <a:schemeClr val="tx2"/>
          </a:solidFill>
          <a:latin typeface="+mn-lt"/>
          <a:ea typeface="+mn-ea"/>
        </a:defRPr>
      </a:lvl8pPr>
      <a:lvl9pPr marL="3886200" indent="-228600" algn="l" rtl="0" fontAlgn="base">
        <a:spcBef>
          <a:spcPct val="20000"/>
        </a:spcBef>
        <a:spcAft>
          <a:spcPct val="0"/>
        </a:spcAft>
        <a:buClr>
          <a:srgbClr val="2BB161"/>
        </a:buClr>
        <a:buChar char="•"/>
        <a:defRPr sz="2000">
          <a:solidFill>
            <a:schemeClr val="tx2"/>
          </a:solidFill>
          <a:latin typeface="+mn-lt"/>
          <a:ea typeface="+mn-ea"/>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1368425" y="280988"/>
            <a:ext cx="7010400" cy="152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fr-CH"/>
              <a:t>Cliquez et modifiez le titre</a:t>
            </a:r>
          </a:p>
        </p:txBody>
      </p:sp>
      <p:sp>
        <p:nvSpPr>
          <p:cNvPr id="12291" name="Rectangle 3"/>
          <p:cNvSpPr>
            <a:spLocks noGrp="1" noChangeArrowheads="1"/>
          </p:cNvSpPr>
          <p:nvPr>
            <p:ph type="body" idx="1"/>
          </p:nvPr>
        </p:nvSpPr>
        <p:spPr bwMode="auto">
          <a:xfrm>
            <a:off x="1368425" y="1985963"/>
            <a:ext cx="7010400" cy="401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fr-CH" altLang="fr-FR" smtClean="0"/>
              <a:t>Cliquez pour modifier les styles du texte du masque</a:t>
            </a:r>
          </a:p>
          <a:p>
            <a:pPr lvl="1"/>
            <a:r>
              <a:rPr lang="fr-CH" altLang="fr-FR" smtClean="0"/>
              <a:t>Deuxième niveau</a:t>
            </a:r>
          </a:p>
          <a:p>
            <a:pPr lvl="2"/>
            <a:r>
              <a:rPr lang="fr-CH" altLang="fr-FR" smtClean="0"/>
              <a:t>Troisième niveau</a:t>
            </a:r>
          </a:p>
          <a:p>
            <a:pPr lvl="3"/>
            <a:r>
              <a:rPr lang="fr-CH" altLang="fr-FR" smtClean="0"/>
              <a:t>Quatrième niveau</a:t>
            </a:r>
          </a:p>
          <a:p>
            <a:pPr lvl="4"/>
            <a:r>
              <a:rPr lang="fr-CH" altLang="fr-FR" smtClean="0"/>
              <a:t>Cinquième niveau</a:t>
            </a:r>
          </a:p>
        </p:txBody>
      </p:sp>
      <p:pic>
        <p:nvPicPr>
          <p:cNvPr id="1028" name="Picture 18" descr="barre_coul"/>
          <p:cNvPicPr preferRelativeResize="0">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572000" y="1816100"/>
            <a:ext cx="457200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9" descr="barre_coul"/>
          <p:cNvPicPr preferRelativeResize="0">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6113463"/>
            <a:ext cx="6837363"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8" name="Text Box 20"/>
          <p:cNvSpPr txBox="1">
            <a:spLocks noChangeArrowheads="1"/>
          </p:cNvSpPr>
          <p:nvPr/>
        </p:nvSpPr>
        <p:spPr bwMode="auto">
          <a:xfrm>
            <a:off x="184150" y="6278563"/>
            <a:ext cx="88074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defRPr/>
            </a:pPr>
            <a:r>
              <a:rPr lang="fr-CH" altLang="fr-FR" sz="1400" smtClean="0">
                <a:solidFill>
                  <a:srgbClr val="2BB161"/>
                </a:solidFill>
                <a:cs typeface="Arial" charset="0"/>
              </a:rPr>
              <a:t>www.vd.ch/egalite								</a:t>
            </a:r>
            <a:fld id="{70354D76-3939-4C39-A8CB-E994BA6EE9A1}" type="slidenum">
              <a:rPr lang="fr-CH" altLang="fr-FR" sz="1400" smtClean="0">
                <a:solidFill>
                  <a:srgbClr val="2BB161"/>
                </a:solidFill>
                <a:cs typeface="Arial" charset="0"/>
              </a:rPr>
              <a:pPr eaLnBrk="1" fontAlgn="base" hangingPunct="1">
                <a:spcBef>
                  <a:spcPct val="0"/>
                </a:spcBef>
                <a:spcAft>
                  <a:spcPct val="0"/>
                </a:spcAft>
                <a:defRPr/>
              </a:pPr>
              <a:t>‹N°›</a:t>
            </a:fld>
            <a:endParaRPr lang="fr-CH" altLang="fr-FR" sz="1400" smtClean="0">
              <a:solidFill>
                <a:srgbClr val="2BB161"/>
              </a:solidFill>
              <a:cs typeface="Arial" charset="0"/>
            </a:endParaRPr>
          </a:p>
        </p:txBody>
      </p:sp>
      <p:pic>
        <p:nvPicPr>
          <p:cNvPr id="1031" name="Picture 28" descr="vd_logo_rvb_36mm"/>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1203325" cy="202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928186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iming>
    <p:tnLst>
      <p:par>
        <p:cTn id="1" dur="indefinite" restart="never" nodeType="tmRoot"/>
      </p:par>
    </p:tnLst>
  </p:timing>
  <p:txStyles>
    <p:titleStyle>
      <a:lvl1pPr algn="l" rtl="0" eaLnBrk="0" fontAlgn="base" hangingPunct="0">
        <a:spcBef>
          <a:spcPct val="0"/>
        </a:spcBef>
        <a:spcAft>
          <a:spcPct val="0"/>
        </a:spcAft>
        <a:defRPr sz="4000" b="1">
          <a:solidFill>
            <a:schemeClr val="tx2"/>
          </a:solidFill>
          <a:latin typeface="+mj-lt"/>
          <a:ea typeface="+mj-ea"/>
          <a:cs typeface="ＭＳ Ｐゴシック" charset="0"/>
        </a:defRPr>
      </a:lvl1pPr>
      <a:lvl2pPr algn="l" rtl="0" eaLnBrk="0" fontAlgn="base" hangingPunct="0">
        <a:spcBef>
          <a:spcPct val="0"/>
        </a:spcBef>
        <a:spcAft>
          <a:spcPct val="0"/>
        </a:spcAft>
        <a:defRPr sz="4000" b="1">
          <a:solidFill>
            <a:schemeClr val="tx2"/>
          </a:solidFill>
          <a:latin typeface="Arial" charset="0"/>
          <a:ea typeface="ＭＳ Ｐゴシック" charset="0"/>
          <a:cs typeface="ＭＳ Ｐゴシック" charset="0"/>
        </a:defRPr>
      </a:lvl2pPr>
      <a:lvl3pPr algn="l" rtl="0" eaLnBrk="0" fontAlgn="base" hangingPunct="0">
        <a:spcBef>
          <a:spcPct val="0"/>
        </a:spcBef>
        <a:spcAft>
          <a:spcPct val="0"/>
        </a:spcAft>
        <a:defRPr sz="4000" b="1">
          <a:solidFill>
            <a:schemeClr val="tx2"/>
          </a:solidFill>
          <a:latin typeface="Arial" charset="0"/>
          <a:ea typeface="ＭＳ Ｐゴシック" charset="0"/>
          <a:cs typeface="ＭＳ Ｐゴシック" charset="0"/>
        </a:defRPr>
      </a:lvl3pPr>
      <a:lvl4pPr algn="l" rtl="0" eaLnBrk="0" fontAlgn="base" hangingPunct="0">
        <a:spcBef>
          <a:spcPct val="0"/>
        </a:spcBef>
        <a:spcAft>
          <a:spcPct val="0"/>
        </a:spcAft>
        <a:defRPr sz="4000" b="1">
          <a:solidFill>
            <a:schemeClr val="tx2"/>
          </a:solidFill>
          <a:latin typeface="Arial" charset="0"/>
          <a:ea typeface="ＭＳ Ｐゴシック" charset="0"/>
          <a:cs typeface="ＭＳ Ｐゴシック" charset="0"/>
        </a:defRPr>
      </a:lvl4pPr>
      <a:lvl5pPr algn="l" rtl="0" eaLnBrk="0" fontAlgn="base" hangingPunct="0">
        <a:spcBef>
          <a:spcPct val="0"/>
        </a:spcBef>
        <a:spcAft>
          <a:spcPct val="0"/>
        </a:spcAft>
        <a:defRPr sz="4000" b="1">
          <a:solidFill>
            <a:schemeClr val="tx2"/>
          </a:solidFill>
          <a:latin typeface="Arial" charset="0"/>
          <a:ea typeface="ＭＳ Ｐゴシック" charset="0"/>
          <a:cs typeface="ＭＳ Ｐゴシック" charset="0"/>
        </a:defRPr>
      </a:lvl5pPr>
      <a:lvl6pPr marL="457200" algn="l" rtl="0" fontAlgn="base">
        <a:spcBef>
          <a:spcPct val="0"/>
        </a:spcBef>
        <a:spcAft>
          <a:spcPct val="0"/>
        </a:spcAft>
        <a:defRPr sz="4000" b="1">
          <a:solidFill>
            <a:schemeClr val="tx2"/>
          </a:solidFill>
          <a:latin typeface="Arial" charset="0"/>
          <a:ea typeface="ＭＳ Ｐゴシック" charset="0"/>
        </a:defRPr>
      </a:lvl6pPr>
      <a:lvl7pPr marL="914400" algn="l" rtl="0" fontAlgn="base">
        <a:spcBef>
          <a:spcPct val="0"/>
        </a:spcBef>
        <a:spcAft>
          <a:spcPct val="0"/>
        </a:spcAft>
        <a:defRPr sz="4000" b="1">
          <a:solidFill>
            <a:schemeClr val="tx2"/>
          </a:solidFill>
          <a:latin typeface="Arial" charset="0"/>
          <a:ea typeface="ＭＳ Ｐゴシック" charset="0"/>
        </a:defRPr>
      </a:lvl7pPr>
      <a:lvl8pPr marL="1371600" algn="l" rtl="0" fontAlgn="base">
        <a:spcBef>
          <a:spcPct val="0"/>
        </a:spcBef>
        <a:spcAft>
          <a:spcPct val="0"/>
        </a:spcAft>
        <a:defRPr sz="4000" b="1">
          <a:solidFill>
            <a:schemeClr val="tx2"/>
          </a:solidFill>
          <a:latin typeface="Arial" charset="0"/>
          <a:ea typeface="ＭＳ Ｐゴシック" charset="0"/>
        </a:defRPr>
      </a:lvl8pPr>
      <a:lvl9pPr marL="1828800" algn="l" rtl="0" fontAlgn="base">
        <a:spcBef>
          <a:spcPct val="0"/>
        </a:spcBef>
        <a:spcAft>
          <a:spcPct val="0"/>
        </a:spcAft>
        <a:defRPr sz="4000" b="1">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lr>
          <a:srgbClr val="2BB161"/>
        </a:buClr>
        <a:buSzPct val="70000"/>
        <a:buFont typeface="Wingdings 3" pitchFamily="18" charset="2"/>
        <a:buChar char="u"/>
        <a:defRPr sz="3000">
          <a:solidFill>
            <a:schemeClr val="tx2"/>
          </a:solidFill>
          <a:latin typeface="+mn-lt"/>
          <a:ea typeface="+mn-ea"/>
          <a:cs typeface="ＭＳ Ｐゴシック" charset="0"/>
        </a:defRPr>
      </a:lvl1pPr>
      <a:lvl2pPr marL="742950" indent="-285750" algn="l" rtl="0" eaLnBrk="0" fontAlgn="base" hangingPunct="0">
        <a:spcBef>
          <a:spcPct val="20000"/>
        </a:spcBef>
        <a:spcAft>
          <a:spcPct val="0"/>
        </a:spcAft>
        <a:buClr>
          <a:schemeClr val="tx2"/>
        </a:buClr>
        <a:buSzPct val="80000"/>
        <a:buFont typeface="Wingdings 2" pitchFamily="18" charset="2"/>
        <a:buChar char=""/>
        <a:defRPr sz="2800">
          <a:solidFill>
            <a:schemeClr val="tx2"/>
          </a:solidFill>
          <a:latin typeface="+mn-lt"/>
          <a:ea typeface="+mn-ea"/>
        </a:defRPr>
      </a:lvl2pPr>
      <a:lvl3pPr marL="1143000" indent="-228600" algn="l" rtl="0" eaLnBrk="0" fontAlgn="base" hangingPunct="0">
        <a:spcBef>
          <a:spcPct val="20000"/>
        </a:spcBef>
        <a:spcAft>
          <a:spcPct val="0"/>
        </a:spcAft>
        <a:buClr>
          <a:srgbClr val="2BB161"/>
        </a:buClr>
        <a:buSzPct val="70000"/>
        <a:buFont typeface="Wingdings 3" pitchFamily="18" charset="2"/>
        <a:buChar char=""/>
        <a:defRPr sz="2400">
          <a:solidFill>
            <a:schemeClr val="tx2"/>
          </a:solidFill>
          <a:latin typeface="+mn-lt"/>
          <a:ea typeface="+mn-ea"/>
        </a:defRPr>
      </a:lvl3pPr>
      <a:lvl4pPr marL="1600200" indent="-228600" algn="l" rtl="0" eaLnBrk="0" fontAlgn="base" hangingPunct="0">
        <a:spcBef>
          <a:spcPct val="20000"/>
        </a:spcBef>
        <a:spcAft>
          <a:spcPct val="0"/>
        </a:spcAft>
        <a:buClr>
          <a:schemeClr val="tx2"/>
        </a:buClr>
        <a:buChar char="•"/>
        <a:defRPr sz="2000">
          <a:solidFill>
            <a:schemeClr val="tx2"/>
          </a:solidFill>
          <a:latin typeface="+mn-lt"/>
          <a:ea typeface="+mn-ea"/>
        </a:defRPr>
      </a:lvl4pPr>
      <a:lvl5pPr marL="2057400" indent="-228600" algn="l" rtl="0" eaLnBrk="0" fontAlgn="base" hangingPunct="0">
        <a:spcBef>
          <a:spcPct val="20000"/>
        </a:spcBef>
        <a:spcAft>
          <a:spcPct val="0"/>
        </a:spcAft>
        <a:buClr>
          <a:srgbClr val="2BB161"/>
        </a:buClr>
        <a:buChar char="•"/>
        <a:defRPr sz="2000">
          <a:solidFill>
            <a:schemeClr val="tx2"/>
          </a:solidFill>
          <a:latin typeface="+mn-lt"/>
          <a:ea typeface="+mn-ea"/>
        </a:defRPr>
      </a:lvl5pPr>
      <a:lvl6pPr marL="2514600" indent="-228600" algn="l" rtl="0" fontAlgn="base">
        <a:spcBef>
          <a:spcPct val="20000"/>
        </a:spcBef>
        <a:spcAft>
          <a:spcPct val="0"/>
        </a:spcAft>
        <a:buClr>
          <a:srgbClr val="2BB161"/>
        </a:buClr>
        <a:buChar char="•"/>
        <a:defRPr sz="2000">
          <a:solidFill>
            <a:schemeClr val="tx2"/>
          </a:solidFill>
          <a:latin typeface="+mn-lt"/>
          <a:ea typeface="+mn-ea"/>
        </a:defRPr>
      </a:lvl6pPr>
      <a:lvl7pPr marL="2971800" indent="-228600" algn="l" rtl="0" fontAlgn="base">
        <a:spcBef>
          <a:spcPct val="20000"/>
        </a:spcBef>
        <a:spcAft>
          <a:spcPct val="0"/>
        </a:spcAft>
        <a:buClr>
          <a:srgbClr val="2BB161"/>
        </a:buClr>
        <a:buChar char="•"/>
        <a:defRPr sz="2000">
          <a:solidFill>
            <a:schemeClr val="tx2"/>
          </a:solidFill>
          <a:latin typeface="+mn-lt"/>
          <a:ea typeface="+mn-ea"/>
        </a:defRPr>
      </a:lvl7pPr>
      <a:lvl8pPr marL="3429000" indent="-228600" algn="l" rtl="0" fontAlgn="base">
        <a:spcBef>
          <a:spcPct val="20000"/>
        </a:spcBef>
        <a:spcAft>
          <a:spcPct val="0"/>
        </a:spcAft>
        <a:buClr>
          <a:srgbClr val="2BB161"/>
        </a:buClr>
        <a:buChar char="•"/>
        <a:defRPr sz="2000">
          <a:solidFill>
            <a:schemeClr val="tx2"/>
          </a:solidFill>
          <a:latin typeface="+mn-lt"/>
          <a:ea typeface="+mn-ea"/>
        </a:defRPr>
      </a:lvl8pPr>
      <a:lvl9pPr marL="3886200" indent="-228600" algn="l" rtl="0" fontAlgn="base">
        <a:spcBef>
          <a:spcPct val="20000"/>
        </a:spcBef>
        <a:spcAft>
          <a:spcPct val="0"/>
        </a:spcAft>
        <a:buClr>
          <a:srgbClr val="2BB161"/>
        </a:buClr>
        <a:buChar char="•"/>
        <a:defRPr sz="2000">
          <a:solidFill>
            <a:schemeClr val="tx2"/>
          </a:solidFill>
          <a:latin typeface="+mn-lt"/>
          <a:ea typeface="+mn-ea"/>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vd.ch/fileadmin/user_upload/organisation/dec/befh/Actualit%C3%A9s/Actualit%C3%A9s_2018/BEFH_StatVD_chiffres_Egalite%CC%81_2018_web_PS.pdf" TargetMode="External"/><Relationship Id="rId2" Type="http://schemas.openxmlformats.org/officeDocument/2006/relationships/hyperlink" Target="http://www.vd.ch/egalite" TargetMode="External"/><Relationship Id="rId1" Type="http://schemas.openxmlformats.org/officeDocument/2006/relationships/slideLayout" Target="../slideLayouts/slideLayout2.xml"/><Relationship Id="rId6" Type="http://schemas.openxmlformats.org/officeDocument/2006/relationships/hyperlink" Target="https://www.seco.admin.ch/seco/fr/home/Publikationen_Dienstleistungen/Publikationen_und_Formulare/Arbeit/Arbeitsbedingungen/Broschuren/mobbing-und-andere-belaestigungen---schutz-der-persoenlichen-int.html" TargetMode="External"/><Relationship Id="rId5" Type="http://schemas.openxmlformats.org/officeDocument/2006/relationships/hyperlink" Target="https://www.vd.ch/fileadmin/user_upload/organisation/dec/befh/PUBLICATIONS_-_REFONTE/Campagne_harc%C3%A8lement/Flyer__Harcelement_Sexuel_version_web.pdf" TargetMode="External"/><Relationship Id="rId4" Type="http://schemas.openxmlformats.org/officeDocument/2006/relationships/hyperlink" Target="https://www.vd.ch/fileadmin/user_upload/themes/etat_droit/democratie/egalite_femmes_hommes/vie_professionnelle/Leg_Brochure_web_VD_2017.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316956" y="990600"/>
            <a:ext cx="6489700" cy="2185988"/>
          </a:xfrm>
        </p:spPr>
        <p:txBody>
          <a:bodyPr/>
          <a:lstStyle/>
          <a:p>
            <a:pPr eaLnBrk="1" hangingPunct="1">
              <a:defRPr/>
            </a:pPr>
            <a:r>
              <a:rPr lang="fr-FR" altLang="fr-FR" sz="3600" dirty="0" smtClean="0"/>
              <a:t>L’égalité entre femmes et hommes dans l’administration cantonale </a:t>
            </a:r>
          </a:p>
        </p:txBody>
      </p:sp>
      <p:sp>
        <p:nvSpPr>
          <p:cNvPr id="3075" name="Rectangle 4"/>
          <p:cNvSpPr>
            <a:spLocks noChangeArrowheads="1"/>
          </p:cNvSpPr>
          <p:nvPr/>
        </p:nvSpPr>
        <p:spPr bwMode="auto">
          <a:xfrm>
            <a:off x="3910013" y="28543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rgbClr val="2BB161"/>
              </a:buClr>
              <a:buSzPct val="70000"/>
              <a:buFont typeface="Wingdings 3" pitchFamily="18" charset="2"/>
              <a:buChar char="u"/>
              <a:defRPr sz="3000">
                <a:solidFill>
                  <a:schemeClr val="tx2"/>
                </a:solidFill>
                <a:latin typeface="Arial" charset="0"/>
                <a:ea typeface="ＭＳ Ｐゴシック" pitchFamily="34" charset="-128"/>
              </a:defRPr>
            </a:lvl1pPr>
            <a:lvl2pPr marL="742950" indent="-285750" eaLnBrk="0" hangingPunct="0">
              <a:spcBef>
                <a:spcPct val="20000"/>
              </a:spcBef>
              <a:buClr>
                <a:schemeClr val="tx2"/>
              </a:buClr>
              <a:buSzPct val="80000"/>
              <a:buFont typeface="Wingdings 2" pitchFamily="18" charset="2"/>
              <a:buChar char=""/>
              <a:defRPr sz="2800">
                <a:solidFill>
                  <a:schemeClr val="tx2"/>
                </a:solidFill>
                <a:latin typeface="Arial" charset="0"/>
                <a:ea typeface="ＭＳ Ｐゴシック" pitchFamily="34" charset="-128"/>
              </a:defRPr>
            </a:lvl2pPr>
            <a:lvl3pPr marL="1143000" indent="-228600" eaLnBrk="0" hangingPunct="0">
              <a:spcBef>
                <a:spcPct val="20000"/>
              </a:spcBef>
              <a:buClr>
                <a:srgbClr val="2BB161"/>
              </a:buClr>
              <a:buSzPct val="70000"/>
              <a:buFont typeface="Wingdings 3" pitchFamily="18" charset="2"/>
              <a:buChar char=""/>
              <a:defRPr sz="2400">
                <a:solidFill>
                  <a:schemeClr val="tx2"/>
                </a:solidFill>
                <a:latin typeface="Arial" charset="0"/>
                <a:ea typeface="ＭＳ Ｐゴシック" pitchFamily="34" charset="-128"/>
              </a:defRPr>
            </a:lvl3pPr>
            <a:lvl4pPr marL="1600200" indent="-228600" eaLnBrk="0" hangingPunct="0">
              <a:spcBef>
                <a:spcPct val="20000"/>
              </a:spcBef>
              <a:buClr>
                <a:schemeClr val="tx2"/>
              </a:buClr>
              <a:buChar char="•"/>
              <a:defRPr sz="2000">
                <a:solidFill>
                  <a:schemeClr val="tx2"/>
                </a:solidFill>
                <a:latin typeface="Arial" charset="0"/>
                <a:ea typeface="ＭＳ Ｐゴシック" pitchFamily="34" charset="-128"/>
              </a:defRPr>
            </a:lvl4pPr>
            <a:lvl5pPr marL="2057400" indent="-228600" eaLnBrk="0" hangingPunct="0">
              <a:spcBef>
                <a:spcPct val="20000"/>
              </a:spcBef>
              <a:buClr>
                <a:srgbClr val="2BB161"/>
              </a:buClr>
              <a:buChar char="•"/>
              <a:defRPr sz="2000">
                <a:solidFill>
                  <a:schemeClr val="tx2"/>
                </a:solidFill>
                <a:latin typeface="Arial" charset="0"/>
                <a:ea typeface="ＭＳ Ｐゴシック" pitchFamily="34" charset="-128"/>
              </a:defRPr>
            </a:lvl5pPr>
            <a:lvl6pPr marL="25146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6pPr>
            <a:lvl7pPr marL="29718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7pPr>
            <a:lvl8pPr marL="34290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8pPr>
            <a:lvl9pPr marL="38862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9pPr>
          </a:lstStyle>
          <a:p>
            <a:pPr algn="ctr" fontAlgn="base">
              <a:spcBef>
                <a:spcPct val="0"/>
              </a:spcBef>
              <a:spcAft>
                <a:spcPct val="0"/>
              </a:spcAft>
              <a:buClrTx/>
              <a:buSzTx/>
              <a:buFontTx/>
              <a:buNone/>
            </a:pPr>
            <a:endParaRPr lang="fr-FR" altLang="fr-FR" sz="2400" smtClean="0">
              <a:solidFill>
                <a:srgbClr val="336666"/>
              </a:solidFill>
              <a:latin typeface="Times" pitchFamily="18" charset="0"/>
              <a:cs typeface="Arial" charset="0"/>
            </a:endParaRPr>
          </a:p>
        </p:txBody>
      </p:sp>
      <p:sp>
        <p:nvSpPr>
          <p:cNvPr id="3076" name="Rectangle 5"/>
          <p:cNvSpPr>
            <a:spLocks noChangeArrowheads="1"/>
          </p:cNvSpPr>
          <p:nvPr/>
        </p:nvSpPr>
        <p:spPr bwMode="auto">
          <a:xfrm>
            <a:off x="2755900" y="271938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rgbClr val="2BB161"/>
              </a:buClr>
              <a:buSzPct val="70000"/>
              <a:buFont typeface="Wingdings 3" pitchFamily="18" charset="2"/>
              <a:buChar char="u"/>
              <a:defRPr sz="3000">
                <a:solidFill>
                  <a:schemeClr val="tx2"/>
                </a:solidFill>
                <a:latin typeface="Arial" charset="0"/>
                <a:ea typeface="ＭＳ Ｐゴシック" pitchFamily="34" charset="-128"/>
              </a:defRPr>
            </a:lvl1pPr>
            <a:lvl2pPr marL="742950" indent="-285750" eaLnBrk="0" hangingPunct="0">
              <a:spcBef>
                <a:spcPct val="20000"/>
              </a:spcBef>
              <a:buClr>
                <a:schemeClr val="tx2"/>
              </a:buClr>
              <a:buSzPct val="80000"/>
              <a:buFont typeface="Wingdings 2" pitchFamily="18" charset="2"/>
              <a:buChar char=""/>
              <a:defRPr sz="2800">
                <a:solidFill>
                  <a:schemeClr val="tx2"/>
                </a:solidFill>
                <a:latin typeface="Arial" charset="0"/>
                <a:ea typeface="ＭＳ Ｐゴシック" pitchFamily="34" charset="-128"/>
              </a:defRPr>
            </a:lvl2pPr>
            <a:lvl3pPr marL="1143000" indent="-228600" eaLnBrk="0" hangingPunct="0">
              <a:spcBef>
                <a:spcPct val="20000"/>
              </a:spcBef>
              <a:buClr>
                <a:srgbClr val="2BB161"/>
              </a:buClr>
              <a:buSzPct val="70000"/>
              <a:buFont typeface="Wingdings 3" pitchFamily="18" charset="2"/>
              <a:buChar char=""/>
              <a:defRPr sz="2400">
                <a:solidFill>
                  <a:schemeClr val="tx2"/>
                </a:solidFill>
                <a:latin typeface="Arial" charset="0"/>
                <a:ea typeface="ＭＳ Ｐゴシック" pitchFamily="34" charset="-128"/>
              </a:defRPr>
            </a:lvl3pPr>
            <a:lvl4pPr marL="1600200" indent="-228600" eaLnBrk="0" hangingPunct="0">
              <a:spcBef>
                <a:spcPct val="20000"/>
              </a:spcBef>
              <a:buClr>
                <a:schemeClr val="tx2"/>
              </a:buClr>
              <a:buChar char="•"/>
              <a:defRPr sz="2000">
                <a:solidFill>
                  <a:schemeClr val="tx2"/>
                </a:solidFill>
                <a:latin typeface="Arial" charset="0"/>
                <a:ea typeface="ＭＳ Ｐゴシック" pitchFamily="34" charset="-128"/>
              </a:defRPr>
            </a:lvl4pPr>
            <a:lvl5pPr marL="2057400" indent="-228600" eaLnBrk="0" hangingPunct="0">
              <a:spcBef>
                <a:spcPct val="20000"/>
              </a:spcBef>
              <a:buClr>
                <a:srgbClr val="2BB161"/>
              </a:buClr>
              <a:buChar char="•"/>
              <a:defRPr sz="2000">
                <a:solidFill>
                  <a:schemeClr val="tx2"/>
                </a:solidFill>
                <a:latin typeface="Arial" charset="0"/>
                <a:ea typeface="ＭＳ Ｐゴシック" pitchFamily="34" charset="-128"/>
              </a:defRPr>
            </a:lvl5pPr>
            <a:lvl6pPr marL="25146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6pPr>
            <a:lvl7pPr marL="29718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7pPr>
            <a:lvl8pPr marL="34290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8pPr>
            <a:lvl9pPr marL="38862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9pPr>
          </a:lstStyle>
          <a:p>
            <a:pPr algn="ctr" fontAlgn="base">
              <a:spcBef>
                <a:spcPct val="0"/>
              </a:spcBef>
              <a:spcAft>
                <a:spcPct val="0"/>
              </a:spcAft>
              <a:buClrTx/>
              <a:buSzTx/>
              <a:buFontTx/>
              <a:buNone/>
            </a:pPr>
            <a:endParaRPr lang="fr-FR" altLang="fr-FR" sz="2400" smtClean="0">
              <a:solidFill>
                <a:srgbClr val="336666"/>
              </a:solidFill>
              <a:latin typeface="Times" pitchFamily="18" charset="0"/>
              <a:cs typeface="Arial" charset="0"/>
            </a:endParaRPr>
          </a:p>
        </p:txBody>
      </p:sp>
      <p:sp>
        <p:nvSpPr>
          <p:cNvPr id="3077" name="Rectangle 6"/>
          <p:cNvSpPr>
            <a:spLocks noChangeArrowheads="1"/>
          </p:cNvSpPr>
          <p:nvPr/>
        </p:nvSpPr>
        <p:spPr bwMode="auto">
          <a:xfrm>
            <a:off x="4456113" y="4108450"/>
            <a:ext cx="2211387"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rgbClr val="2BB161"/>
              </a:buClr>
              <a:buSzPct val="70000"/>
              <a:buFont typeface="Wingdings 3" pitchFamily="18" charset="2"/>
              <a:buChar char="u"/>
              <a:defRPr sz="3000">
                <a:solidFill>
                  <a:schemeClr val="tx2"/>
                </a:solidFill>
                <a:latin typeface="Arial" charset="0"/>
                <a:ea typeface="ＭＳ Ｐゴシック" pitchFamily="34" charset="-128"/>
              </a:defRPr>
            </a:lvl1pPr>
            <a:lvl2pPr marL="742950" indent="-285750" eaLnBrk="0" hangingPunct="0">
              <a:spcBef>
                <a:spcPct val="20000"/>
              </a:spcBef>
              <a:buClr>
                <a:schemeClr val="tx2"/>
              </a:buClr>
              <a:buSzPct val="80000"/>
              <a:buFont typeface="Wingdings 2" pitchFamily="18" charset="2"/>
              <a:buChar char=""/>
              <a:defRPr sz="2800">
                <a:solidFill>
                  <a:schemeClr val="tx2"/>
                </a:solidFill>
                <a:latin typeface="Arial" charset="0"/>
                <a:ea typeface="ＭＳ Ｐゴシック" pitchFamily="34" charset="-128"/>
              </a:defRPr>
            </a:lvl2pPr>
            <a:lvl3pPr marL="1143000" indent="-228600" eaLnBrk="0" hangingPunct="0">
              <a:spcBef>
                <a:spcPct val="20000"/>
              </a:spcBef>
              <a:buClr>
                <a:srgbClr val="2BB161"/>
              </a:buClr>
              <a:buSzPct val="70000"/>
              <a:buFont typeface="Wingdings 3" pitchFamily="18" charset="2"/>
              <a:buChar char=""/>
              <a:defRPr sz="2400">
                <a:solidFill>
                  <a:schemeClr val="tx2"/>
                </a:solidFill>
                <a:latin typeface="Arial" charset="0"/>
                <a:ea typeface="ＭＳ Ｐゴシック" pitchFamily="34" charset="-128"/>
              </a:defRPr>
            </a:lvl3pPr>
            <a:lvl4pPr marL="1600200" indent="-228600" eaLnBrk="0" hangingPunct="0">
              <a:spcBef>
                <a:spcPct val="20000"/>
              </a:spcBef>
              <a:buClr>
                <a:schemeClr val="tx2"/>
              </a:buClr>
              <a:buChar char="•"/>
              <a:defRPr sz="2000">
                <a:solidFill>
                  <a:schemeClr val="tx2"/>
                </a:solidFill>
                <a:latin typeface="Arial" charset="0"/>
                <a:ea typeface="ＭＳ Ｐゴシック" pitchFamily="34" charset="-128"/>
              </a:defRPr>
            </a:lvl4pPr>
            <a:lvl5pPr marL="2057400" indent="-228600" eaLnBrk="0" hangingPunct="0">
              <a:spcBef>
                <a:spcPct val="20000"/>
              </a:spcBef>
              <a:buClr>
                <a:srgbClr val="2BB161"/>
              </a:buClr>
              <a:buChar char="•"/>
              <a:defRPr sz="2000">
                <a:solidFill>
                  <a:schemeClr val="tx2"/>
                </a:solidFill>
                <a:latin typeface="Arial" charset="0"/>
                <a:ea typeface="ＭＳ Ｐゴシック" pitchFamily="34" charset="-128"/>
              </a:defRPr>
            </a:lvl5pPr>
            <a:lvl6pPr marL="25146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6pPr>
            <a:lvl7pPr marL="29718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7pPr>
            <a:lvl8pPr marL="34290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8pPr>
            <a:lvl9pPr marL="3886200" indent="-228600" eaLnBrk="0" fontAlgn="base" hangingPunct="0">
              <a:spcBef>
                <a:spcPct val="20000"/>
              </a:spcBef>
              <a:spcAft>
                <a:spcPct val="0"/>
              </a:spcAft>
              <a:buClr>
                <a:srgbClr val="2BB161"/>
              </a:buClr>
              <a:buChar char="•"/>
              <a:defRPr sz="2000">
                <a:solidFill>
                  <a:schemeClr val="tx2"/>
                </a:solidFill>
                <a:latin typeface="Arial" charset="0"/>
                <a:ea typeface="ＭＳ Ｐゴシック" pitchFamily="34" charset="-128"/>
              </a:defRPr>
            </a:lvl9pPr>
          </a:lstStyle>
          <a:p>
            <a:pPr eaLnBrk="1" fontAlgn="base" hangingPunct="1">
              <a:spcBef>
                <a:spcPct val="0"/>
              </a:spcBef>
              <a:spcAft>
                <a:spcPct val="0"/>
              </a:spcAft>
              <a:buClrTx/>
              <a:buSzTx/>
              <a:buFontTx/>
              <a:buNone/>
            </a:pPr>
            <a:r>
              <a:rPr lang="fr-FR" altLang="fr-FR" sz="1800" dirty="0" err="1" smtClean="0">
                <a:solidFill>
                  <a:srgbClr val="336666"/>
                </a:solidFill>
                <a:cs typeface="Arial" charset="0"/>
              </a:rPr>
              <a:t>Maribel</a:t>
            </a:r>
            <a:r>
              <a:rPr lang="fr-FR" altLang="fr-FR" sz="1800" dirty="0" smtClean="0">
                <a:solidFill>
                  <a:srgbClr val="336666"/>
                </a:solidFill>
                <a:cs typeface="Arial" charset="0"/>
              </a:rPr>
              <a:t> Rodriguez</a:t>
            </a:r>
          </a:p>
          <a:p>
            <a:pPr eaLnBrk="1" fontAlgn="base" hangingPunct="1">
              <a:spcBef>
                <a:spcPct val="0"/>
              </a:spcBef>
              <a:spcAft>
                <a:spcPct val="0"/>
              </a:spcAft>
              <a:buClrTx/>
              <a:buSzTx/>
              <a:buFontTx/>
              <a:buNone/>
            </a:pPr>
            <a:r>
              <a:rPr lang="fr-FR" altLang="fr-FR" sz="1800" dirty="0" smtClean="0">
                <a:solidFill>
                  <a:srgbClr val="336666"/>
                </a:solidFill>
                <a:cs typeface="Arial" charset="0"/>
              </a:rPr>
              <a:t>Déléguée à l’égalité</a:t>
            </a:r>
          </a:p>
          <a:p>
            <a:pPr eaLnBrk="1" fontAlgn="base" hangingPunct="1">
              <a:spcBef>
                <a:spcPct val="0"/>
              </a:spcBef>
              <a:spcAft>
                <a:spcPct val="0"/>
              </a:spcAft>
              <a:buClrTx/>
              <a:buSzTx/>
              <a:buFontTx/>
              <a:buNone/>
            </a:pPr>
            <a:r>
              <a:rPr lang="fr-FR" altLang="fr-FR" sz="1800" dirty="0" smtClean="0">
                <a:solidFill>
                  <a:srgbClr val="336666"/>
                </a:solidFill>
                <a:cs typeface="Arial" charset="0"/>
              </a:rPr>
              <a:t>Cheffe du BEFH</a:t>
            </a:r>
          </a:p>
        </p:txBody>
      </p:sp>
      <p:sp>
        <p:nvSpPr>
          <p:cNvPr id="3078" name="Text Box 9"/>
          <p:cNvSpPr txBox="1">
            <a:spLocks noChangeArrowheads="1"/>
          </p:cNvSpPr>
          <p:nvPr/>
        </p:nvSpPr>
        <p:spPr bwMode="auto">
          <a:xfrm>
            <a:off x="1331913" y="6384925"/>
            <a:ext cx="75612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rgbClr val="2BB161"/>
              </a:buClr>
              <a:buSzPct val="70000"/>
              <a:buFont typeface="Wingdings 3" pitchFamily="18" charset="2"/>
              <a:buChar char="u"/>
              <a:tabLst>
                <a:tab pos="4572000" algn="l"/>
              </a:tabLst>
              <a:defRPr sz="3000">
                <a:solidFill>
                  <a:schemeClr val="tx2"/>
                </a:solidFill>
                <a:latin typeface="Arial" charset="0"/>
                <a:ea typeface="ＭＳ Ｐゴシック" pitchFamily="34" charset="-128"/>
              </a:defRPr>
            </a:lvl1pPr>
            <a:lvl2pPr marL="742950" indent="-285750" eaLnBrk="0" hangingPunct="0">
              <a:spcBef>
                <a:spcPct val="20000"/>
              </a:spcBef>
              <a:buClr>
                <a:schemeClr val="tx2"/>
              </a:buClr>
              <a:buSzPct val="80000"/>
              <a:buFont typeface="Wingdings 2" pitchFamily="18" charset="2"/>
              <a:buChar char=""/>
              <a:tabLst>
                <a:tab pos="4572000" algn="l"/>
              </a:tabLst>
              <a:defRPr sz="2800">
                <a:solidFill>
                  <a:schemeClr val="tx2"/>
                </a:solidFill>
                <a:latin typeface="Arial" charset="0"/>
                <a:ea typeface="ＭＳ Ｐゴシック" pitchFamily="34" charset="-128"/>
              </a:defRPr>
            </a:lvl2pPr>
            <a:lvl3pPr marL="1143000" indent="-228600" eaLnBrk="0" hangingPunct="0">
              <a:spcBef>
                <a:spcPct val="20000"/>
              </a:spcBef>
              <a:buClr>
                <a:srgbClr val="2BB161"/>
              </a:buClr>
              <a:buSzPct val="70000"/>
              <a:buFont typeface="Wingdings 3" pitchFamily="18" charset="2"/>
              <a:buChar char=""/>
              <a:tabLst>
                <a:tab pos="4572000" algn="l"/>
              </a:tabLst>
              <a:defRPr sz="2400">
                <a:solidFill>
                  <a:schemeClr val="tx2"/>
                </a:solidFill>
                <a:latin typeface="Arial" charset="0"/>
                <a:ea typeface="ＭＳ Ｐゴシック" pitchFamily="34" charset="-128"/>
              </a:defRPr>
            </a:lvl3pPr>
            <a:lvl4pPr marL="1600200" indent="-228600" eaLnBrk="0" hangingPunct="0">
              <a:spcBef>
                <a:spcPct val="20000"/>
              </a:spcBef>
              <a:buClr>
                <a:schemeClr val="tx2"/>
              </a:buClr>
              <a:buChar char="•"/>
              <a:tabLst>
                <a:tab pos="4572000" algn="l"/>
              </a:tabLst>
              <a:defRPr sz="2000">
                <a:solidFill>
                  <a:schemeClr val="tx2"/>
                </a:solidFill>
                <a:latin typeface="Arial" charset="0"/>
                <a:ea typeface="ＭＳ Ｐゴシック" pitchFamily="34" charset="-128"/>
              </a:defRPr>
            </a:lvl4pPr>
            <a:lvl5pPr marL="2057400" indent="-228600" eaLnBrk="0" hangingPunct="0">
              <a:spcBef>
                <a:spcPct val="20000"/>
              </a:spcBef>
              <a:buClr>
                <a:srgbClr val="2BB161"/>
              </a:buClr>
              <a:buChar char="•"/>
              <a:tabLst>
                <a:tab pos="4572000" algn="l"/>
              </a:tabLst>
              <a:defRPr sz="2000">
                <a:solidFill>
                  <a:schemeClr val="tx2"/>
                </a:solidFill>
                <a:latin typeface="Arial" charset="0"/>
                <a:ea typeface="ＭＳ Ｐゴシック" pitchFamily="34" charset="-128"/>
              </a:defRPr>
            </a:lvl5pPr>
            <a:lvl6pPr marL="2514600" indent="-228600" eaLnBrk="0" fontAlgn="base" hangingPunct="0">
              <a:spcBef>
                <a:spcPct val="20000"/>
              </a:spcBef>
              <a:spcAft>
                <a:spcPct val="0"/>
              </a:spcAft>
              <a:buClr>
                <a:srgbClr val="2BB161"/>
              </a:buClr>
              <a:buChar char="•"/>
              <a:tabLst>
                <a:tab pos="4572000" algn="l"/>
              </a:tabLst>
              <a:defRPr sz="2000">
                <a:solidFill>
                  <a:schemeClr val="tx2"/>
                </a:solidFill>
                <a:latin typeface="Arial" charset="0"/>
                <a:ea typeface="ＭＳ Ｐゴシック" pitchFamily="34" charset="-128"/>
              </a:defRPr>
            </a:lvl6pPr>
            <a:lvl7pPr marL="2971800" indent="-228600" eaLnBrk="0" fontAlgn="base" hangingPunct="0">
              <a:spcBef>
                <a:spcPct val="20000"/>
              </a:spcBef>
              <a:spcAft>
                <a:spcPct val="0"/>
              </a:spcAft>
              <a:buClr>
                <a:srgbClr val="2BB161"/>
              </a:buClr>
              <a:buChar char="•"/>
              <a:tabLst>
                <a:tab pos="4572000" algn="l"/>
              </a:tabLst>
              <a:defRPr sz="2000">
                <a:solidFill>
                  <a:schemeClr val="tx2"/>
                </a:solidFill>
                <a:latin typeface="Arial" charset="0"/>
                <a:ea typeface="ＭＳ Ｐゴシック" pitchFamily="34" charset="-128"/>
              </a:defRPr>
            </a:lvl7pPr>
            <a:lvl8pPr marL="3429000" indent="-228600" eaLnBrk="0" fontAlgn="base" hangingPunct="0">
              <a:spcBef>
                <a:spcPct val="20000"/>
              </a:spcBef>
              <a:spcAft>
                <a:spcPct val="0"/>
              </a:spcAft>
              <a:buClr>
                <a:srgbClr val="2BB161"/>
              </a:buClr>
              <a:buChar char="•"/>
              <a:tabLst>
                <a:tab pos="4572000" algn="l"/>
              </a:tabLst>
              <a:defRPr sz="2000">
                <a:solidFill>
                  <a:schemeClr val="tx2"/>
                </a:solidFill>
                <a:latin typeface="Arial" charset="0"/>
                <a:ea typeface="ＭＳ Ｐゴシック" pitchFamily="34" charset="-128"/>
              </a:defRPr>
            </a:lvl8pPr>
            <a:lvl9pPr marL="3886200" indent="-228600" eaLnBrk="0" fontAlgn="base" hangingPunct="0">
              <a:spcBef>
                <a:spcPct val="20000"/>
              </a:spcBef>
              <a:spcAft>
                <a:spcPct val="0"/>
              </a:spcAft>
              <a:buClr>
                <a:srgbClr val="2BB161"/>
              </a:buClr>
              <a:buChar char="•"/>
              <a:tabLst>
                <a:tab pos="4572000" algn="l"/>
              </a:tabLst>
              <a:defRPr sz="2000">
                <a:solidFill>
                  <a:schemeClr val="tx2"/>
                </a:solidFill>
                <a:latin typeface="Arial" charset="0"/>
                <a:ea typeface="ＭＳ Ｐゴシック" pitchFamily="34" charset="-128"/>
              </a:defRPr>
            </a:lvl9pPr>
          </a:lstStyle>
          <a:p>
            <a:pPr algn="ctr" eaLnBrk="1" fontAlgn="base" hangingPunct="1">
              <a:spcBef>
                <a:spcPct val="50000"/>
              </a:spcBef>
              <a:spcAft>
                <a:spcPct val="0"/>
              </a:spcAft>
              <a:buClrTx/>
              <a:buSzTx/>
              <a:buFontTx/>
              <a:buNone/>
            </a:pPr>
            <a:r>
              <a:rPr lang="fr-CH" altLang="fr-FR" sz="1400" dirty="0" smtClean="0">
                <a:solidFill>
                  <a:srgbClr val="336666"/>
                </a:solidFill>
                <a:cs typeface="Arial" charset="0"/>
              </a:rPr>
              <a:t>	29 novembre 2018</a:t>
            </a:r>
          </a:p>
        </p:txBody>
      </p:sp>
    </p:spTree>
    <p:extLst>
      <p:ext uri="{BB962C8B-B14F-4D97-AF65-F5344CB8AC3E}">
        <p14:creationId xmlns:p14="http://schemas.microsoft.com/office/powerpoint/2010/main" val="312630966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Recrutement (2)</a:t>
            </a:r>
            <a:endParaRPr lang="fr-CH" dirty="0"/>
          </a:p>
        </p:txBody>
      </p:sp>
      <p:sp>
        <p:nvSpPr>
          <p:cNvPr id="3" name="Espace réservé du contenu 2"/>
          <p:cNvSpPr>
            <a:spLocks noGrp="1"/>
          </p:cNvSpPr>
          <p:nvPr>
            <p:ph idx="1"/>
          </p:nvPr>
        </p:nvSpPr>
        <p:spPr/>
        <p:txBody>
          <a:bodyPr/>
          <a:lstStyle/>
          <a:p>
            <a:r>
              <a:rPr lang="fr-CH" dirty="0"/>
              <a:t>Principes à respecter </a:t>
            </a:r>
          </a:p>
          <a:p>
            <a:pPr lvl="1"/>
            <a:r>
              <a:rPr lang="fr-CH" dirty="0"/>
              <a:t>Définir et questionner les critères d’évaluation</a:t>
            </a:r>
          </a:p>
          <a:p>
            <a:pPr lvl="1"/>
            <a:r>
              <a:rPr lang="fr-CH" dirty="0"/>
              <a:t>Surveiller le cours des discussions</a:t>
            </a:r>
          </a:p>
          <a:p>
            <a:pPr lvl="1"/>
            <a:r>
              <a:rPr lang="fr-CH" dirty="0"/>
              <a:t>Prendre du temps pour la décision</a:t>
            </a:r>
          </a:p>
          <a:p>
            <a:pPr marL="0" indent="0">
              <a:buNone/>
            </a:pPr>
            <a:endParaRPr lang="fr-CH" dirty="0"/>
          </a:p>
        </p:txBody>
      </p:sp>
    </p:spTree>
    <p:extLst>
      <p:ext uri="{BB962C8B-B14F-4D97-AF65-F5344CB8AC3E}">
        <p14:creationId xmlns:p14="http://schemas.microsoft.com/office/powerpoint/2010/main" val="2559118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Promotion et détection des talents </a:t>
            </a:r>
            <a:endParaRPr lang="fr-CH" dirty="0"/>
          </a:p>
        </p:txBody>
      </p:sp>
      <p:sp>
        <p:nvSpPr>
          <p:cNvPr id="3" name="Espace réservé du contenu 2"/>
          <p:cNvSpPr>
            <a:spLocks noGrp="1"/>
          </p:cNvSpPr>
          <p:nvPr>
            <p:ph idx="1"/>
          </p:nvPr>
        </p:nvSpPr>
        <p:spPr/>
        <p:txBody>
          <a:bodyPr/>
          <a:lstStyle/>
          <a:p>
            <a:endParaRPr lang="fr-CH" dirty="0" smtClean="0"/>
          </a:p>
          <a:p>
            <a:r>
              <a:rPr lang="fr-CH" dirty="0" smtClean="0"/>
              <a:t>Pistes </a:t>
            </a:r>
            <a:r>
              <a:rPr lang="fr-CH" dirty="0"/>
              <a:t>d’évolution </a:t>
            </a:r>
            <a:r>
              <a:rPr lang="fr-CH" dirty="0" smtClean="0"/>
              <a:t>professionnelle</a:t>
            </a:r>
          </a:p>
          <a:p>
            <a:r>
              <a:rPr lang="fr-CH" dirty="0" smtClean="0"/>
              <a:t>Détection </a:t>
            </a:r>
            <a:r>
              <a:rPr lang="fr-CH" dirty="0"/>
              <a:t>des potentiels </a:t>
            </a:r>
            <a:r>
              <a:rPr lang="fr-CH" dirty="0" smtClean="0"/>
              <a:t>féminins</a:t>
            </a:r>
          </a:p>
          <a:p>
            <a:r>
              <a:rPr lang="fr-CH" dirty="0" smtClean="0"/>
              <a:t>Accès équitable aux formations et cours de perfectionnement professionnel</a:t>
            </a:r>
          </a:p>
          <a:p>
            <a:endParaRPr lang="fr-CH" dirty="0"/>
          </a:p>
          <a:p>
            <a:endParaRPr lang="fr-CH" dirty="0"/>
          </a:p>
        </p:txBody>
      </p:sp>
    </p:spTree>
    <p:extLst>
      <p:ext uri="{BB962C8B-B14F-4D97-AF65-F5344CB8AC3E}">
        <p14:creationId xmlns:p14="http://schemas.microsoft.com/office/powerpoint/2010/main" val="3609923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Prévention du harcèlement sexuel</a:t>
            </a:r>
            <a:endParaRPr lang="fr-CH" dirty="0"/>
          </a:p>
        </p:txBody>
      </p:sp>
      <p:sp>
        <p:nvSpPr>
          <p:cNvPr id="3" name="Espace réservé du contenu 2"/>
          <p:cNvSpPr>
            <a:spLocks noGrp="1"/>
          </p:cNvSpPr>
          <p:nvPr>
            <p:ph idx="1"/>
          </p:nvPr>
        </p:nvSpPr>
        <p:spPr>
          <a:xfrm>
            <a:off x="899592" y="1916832"/>
            <a:ext cx="8136904" cy="4248472"/>
          </a:xfrm>
        </p:spPr>
        <p:txBody>
          <a:bodyPr/>
          <a:lstStyle/>
          <a:p>
            <a:pPr>
              <a:defRPr/>
            </a:pPr>
            <a:r>
              <a:rPr lang="fr-CH" sz="1600" b="1" dirty="0"/>
              <a:t>Loi sur le travail (</a:t>
            </a:r>
            <a:r>
              <a:rPr lang="fr-CH" sz="1600" b="1" dirty="0" err="1"/>
              <a:t>LTr</a:t>
            </a:r>
            <a:r>
              <a:rPr lang="fr-CH" sz="1600" b="1" dirty="0"/>
              <a:t>) , article 6, alinéa 1, et ordonnance 3 relative à la loi sur le travail : </a:t>
            </a:r>
          </a:p>
          <a:p>
            <a:pPr marL="360363" indent="0">
              <a:buFontTx/>
              <a:buNone/>
              <a:defRPr/>
            </a:pPr>
            <a:r>
              <a:rPr lang="fr-CH" sz="1500" i="1" dirty="0"/>
              <a:t>«Pour protéger la santé des travailleurs, l’employeur est tenu de prendre toutes les mesures dont l’expérience a démontré la nécessité, que l’état de la technique permet d’appliquer et qui sont adaptées aux conditions d’exploitation de l’entreprise. Il doit en outre prendre toutes les mesures nécessaires pour protéger l’intégrité personnelle des travailleurs.»</a:t>
            </a:r>
          </a:p>
          <a:p>
            <a:pPr>
              <a:defRPr/>
            </a:pPr>
            <a:r>
              <a:rPr lang="fr-CH" sz="1600" b="1" dirty="0" smtClean="0"/>
              <a:t>Loi sur le personnel de l’</a:t>
            </a:r>
            <a:r>
              <a:rPr lang="fr-CH" sz="1600" b="1" dirty="0" err="1" smtClean="0"/>
              <a:t>Etat</a:t>
            </a:r>
            <a:r>
              <a:rPr lang="fr-CH" sz="1600" b="1" dirty="0" smtClean="0"/>
              <a:t> de Vaud, art. 5, alinéa 3 </a:t>
            </a:r>
            <a:r>
              <a:rPr lang="fr-CH" sz="1600" b="1" dirty="0"/>
              <a:t>:</a:t>
            </a:r>
          </a:p>
          <a:p>
            <a:pPr marL="360363" indent="0">
              <a:buNone/>
              <a:defRPr/>
            </a:pPr>
            <a:r>
              <a:rPr lang="fr-CH" sz="1500" i="1" dirty="0" smtClean="0"/>
              <a:t>« Le Conseil d’</a:t>
            </a:r>
            <a:r>
              <a:rPr lang="fr-CH" sz="1500" i="1" dirty="0" err="1" smtClean="0"/>
              <a:t>Etat</a:t>
            </a:r>
            <a:r>
              <a:rPr lang="fr-CH" sz="1500" i="1" dirty="0" smtClean="0"/>
              <a:t> prend les mesures nécessaires à la protection de la santé et de la personnalité des collaborateurs, en particulier par des dispositions de lutte contre le harcèlement et le </a:t>
            </a:r>
            <a:r>
              <a:rPr lang="fr-CH" sz="1500" i="1" dirty="0" err="1" smtClean="0"/>
              <a:t>mobbing</a:t>
            </a:r>
            <a:r>
              <a:rPr lang="fr-CH" sz="1500" i="1" dirty="0" smtClean="0"/>
              <a:t>.</a:t>
            </a:r>
            <a:r>
              <a:rPr lang="fr-CH" sz="1550" i="1" dirty="0" smtClean="0"/>
              <a:t>»</a:t>
            </a:r>
            <a:endParaRPr lang="fr-CH" sz="1550" i="1" dirty="0"/>
          </a:p>
          <a:p>
            <a:endParaRPr lang="fr-CH" sz="1600" dirty="0" smtClean="0">
              <a:latin typeface="Arial (Corps)"/>
            </a:endParaRPr>
          </a:p>
          <a:p>
            <a:r>
              <a:rPr lang="fr-CH" sz="1600" dirty="0" smtClean="0">
                <a:latin typeface="Arial (Corps)"/>
              </a:rPr>
              <a:t>Groupe Impact : info.impact@vd.ch</a:t>
            </a:r>
            <a:endParaRPr lang="fr-CH" sz="1600" dirty="0">
              <a:latin typeface="Arial (Corps)"/>
            </a:endParaRPr>
          </a:p>
        </p:txBody>
      </p:sp>
    </p:spTree>
    <p:extLst>
      <p:ext uri="{BB962C8B-B14F-4D97-AF65-F5344CB8AC3E}">
        <p14:creationId xmlns:p14="http://schemas.microsoft.com/office/powerpoint/2010/main" val="4161761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Liens utiles</a:t>
            </a:r>
            <a:endParaRPr lang="fr-CH" dirty="0"/>
          </a:p>
        </p:txBody>
      </p:sp>
      <p:sp>
        <p:nvSpPr>
          <p:cNvPr id="3" name="Espace réservé du contenu 2"/>
          <p:cNvSpPr>
            <a:spLocks noGrp="1"/>
          </p:cNvSpPr>
          <p:nvPr>
            <p:ph idx="1"/>
          </p:nvPr>
        </p:nvSpPr>
        <p:spPr/>
        <p:txBody>
          <a:bodyPr/>
          <a:lstStyle/>
          <a:p>
            <a:pPr marL="0" indent="0">
              <a:buNone/>
            </a:pPr>
            <a:r>
              <a:rPr lang="fr-CH" sz="1600" dirty="0" smtClean="0"/>
              <a:t>Bureau de l’égalité entre les femmes et les hommes (BEFH) </a:t>
            </a:r>
          </a:p>
          <a:p>
            <a:pPr marL="0" indent="0">
              <a:buNone/>
            </a:pPr>
            <a:r>
              <a:rPr lang="fr-CH" sz="1600" dirty="0" smtClean="0">
                <a:hlinkClick r:id="rId2"/>
              </a:rPr>
              <a:t>www.vd.ch/egalite</a:t>
            </a:r>
            <a:endParaRPr lang="fr-CH" sz="1600" dirty="0" smtClean="0"/>
          </a:p>
          <a:p>
            <a:pPr marL="0" indent="0">
              <a:buNone/>
            </a:pPr>
            <a:endParaRPr lang="fr-CH" sz="1600" dirty="0"/>
          </a:p>
          <a:p>
            <a:r>
              <a:rPr lang="fr-CH" sz="1600" dirty="0" smtClean="0">
                <a:hlinkClick r:id="rId3"/>
              </a:rPr>
              <a:t>Les chiffres de l’égalité</a:t>
            </a:r>
            <a:r>
              <a:rPr lang="fr-CH" sz="1600" dirty="0" smtClean="0"/>
              <a:t>, BEFH et </a:t>
            </a:r>
            <a:r>
              <a:rPr lang="fr-CH" sz="1600" dirty="0" err="1" smtClean="0"/>
              <a:t>StatVaud</a:t>
            </a:r>
            <a:r>
              <a:rPr lang="fr-CH" sz="1600" dirty="0" smtClean="0"/>
              <a:t>, 2018</a:t>
            </a:r>
          </a:p>
          <a:p>
            <a:pPr marL="0" indent="0">
              <a:buNone/>
            </a:pPr>
            <a:endParaRPr lang="fr-CH" sz="1600" dirty="0" smtClean="0"/>
          </a:p>
          <a:p>
            <a:r>
              <a:rPr lang="fr-CH" sz="1600" dirty="0" smtClean="0">
                <a:hlinkClick r:id="rId4"/>
              </a:rPr>
              <a:t>Salaire promotion licenciement harcèlement… la Loi sur l’égalité vous protège</a:t>
            </a:r>
            <a:r>
              <a:rPr lang="fr-CH" sz="1600" dirty="0" smtClean="0"/>
              <a:t>, BEFH, 2017</a:t>
            </a:r>
          </a:p>
          <a:p>
            <a:pPr marL="0" indent="0">
              <a:buNone/>
            </a:pPr>
            <a:endParaRPr lang="fr-CH" sz="1600" dirty="0" smtClean="0"/>
          </a:p>
          <a:p>
            <a:r>
              <a:rPr lang="fr-CH" sz="1600" dirty="0" smtClean="0">
                <a:hlinkClick r:id="rId5"/>
              </a:rPr>
              <a:t>Respecte le respect. Campagne de sensibilisation contre le harcèlement sexuel</a:t>
            </a:r>
            <a:r>
              <a:rPr lang="fr-CH" sz="1600" dirty="0" smtClean="0"/>
              <a:t>, BEFH, </a:t>
            </a:r>
            <a:r>
              <a:rPr lang="fr-CH" sz="1600" dirty="0" err="1" smtClean="0"/>
              <a:t>Artanes</a:t>
            </a:r>
            <a:r>
              <a:rPr lang="fr-CH" sz="1600" dirty="0" smtClean="0"/>
              <a:t>, Santé sexuelle, CEPV, 2018</a:t>
            </a:r>
          </a:p>
          <a:p>
            <a:pPr marL="0" indent="0">
              <a:buNone/>
            </a:pPr>
            <a:endParaRPr lang="fr-CH" sz="1600" dirty="0" smtClean="0"/>
          </a:p>
          <a:p>
            <a:r>
              <a:rPr lang="fr-CH" sz="1600" dirty="0" err="1" smtClean="0">
                <a:hlinkClick r:id="rId6"/>
              </a:rPr>
              <a:t>Mobbing</a:t>
            </a:r>
            <a:r>
              <a:rPr lang="fr-CH" sz="1600" dirty="0" smtClean="0">
                <a:hlinkClick r:id="rId6"/>
              </a:rPr>
              <a:t> et autres formes de harcèlement. Protection de l’intégrité personnelle au travail</a:t>
            </a:r>
            <a:r>
              <a:rPr lang="fr-CH" sz="1600" dirty="0" smtClean="0"/>
              <a:t>, SECO, 2016</a:t>
            </a:r>
            <a:endParaRPr lang="fr-CH" sz="1600" dirty="0"/>
          </a:p>
        </p:txBody>
      </p:sp>
    </p:spTree>
    <p:extLst>
      <p:ext uri="{BB962C8B-B14F-4D97-AF65-F5344CB8AC3E}">
        <p14:creationId xmlns:p14="http://schemas.microsoft.com/office/powerpoint/2010/main" val="1045336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Plan </a:t>
            </a:r>
            <a:endParaRPr lang="fr-CH" dirty="0"/>
          </a:p>
        </p:txBody>
      </p:sp>
      <p:sp>
        <p:nvSpPr>
          <p:cNvPr id="3" name="Espace réservé du contenu 2"/>
          <p:cNvSpPr>
            <a:spLocks noGrp="1"/>
          </p:cNvSpPr>
          <p:nvPr>
            <p:ph idx="1"/>
          </p:nvPr>
        </p:nvSpPr>
        <p:spPr>
          <a:xfrm>
            <a:off x="1115616" y="1985963"/>
            <a:ext cx="7704855" cy="4013200"/>
          </a:xfrm>
        </p:spPr>
        <p:txBody>
          <a:bodyPr/>
          <a:lstStyle/>
          <a:p>
            <a:r>
              <a:rPr lang="fr-CH" dirty="0" smtClean="0"/>
              <a:t>Le personnel de l’Administration cantonale vaudoise (ACV) en quelques chiffres</a:t>
            </a:r>
          </a:p>
          <a:p>
            <a:r>
              <a:rPr lang="fr-CH" dirty="0" smtClean="0"/>
              <a:t>Le cadre légal : la Loi sur l’égalité entre femmes et hommes (</a:t>
            </a:r>
            <a:r>
              <a:rPr lang="fr-CH" dirty="0" err="1" smtClean="0"/>
              <a:t>LEg</a:t>
            </a:r>
            <a:r>
              <a:rPr lang="fr-CH" dirty="0" smtClean="0"/>
              <a:t>)</a:t>
            </a:r>
          </a:p>
          <a:p>
            <a:r>
              <a:rPr lang="fr-CH" dirty="0"/>
              <a:t>Missions et rôle du BEFH à l’ACV</a:t>
            </a:r>
          </a:p>
          <a:p>
            <a:r>
              <a:rPr lang="fr-CH" dirty="0" smtClean="0"/>
              <a:t>Pistes d’action pour l’égalité</a:t>
            </a:r>
          </a:p>
          <a:p>
            <a:endParaRPr lang="fr-CH" dirty="0"/>
          </a:p>
        </p:txBody>
      </p:sp>
    </p:spTree>
    <p:extLst>
      <p:ext uri="{BB962C8B-B14F-4D97-AF65-F5344CB8AC3E}">
        <p14:creationId xmlns:p14="http://schemas.microsoft.com/office/powerpoint/2010/main" val="2814808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Le personnel </a:t>
            </a:r>
            <a:r>
              <a:rPr lang="fr-CH" dirty="0" smtClean="0"/>
              <a:t>de l’ACV en </a:t>
            </a:r>
            <a:r>
              <a:rPr lang="fr-CH" dirty="0"/>
              <a:t>quelques chiffres</a:t>
            </a:r>
            <a:br>
              <a:rPr lang="fr-CH" dirty="0"/>
            </a:br>
            <a:endParaRPr lang="fr-CH"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59632" y="1844824"/>
            <a:ext cx="5600643" cy="401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3779912" y="5823050"/>
            <a:ext cx="4583562" cy="276999"/>
          </a:xfrm>
          <a:prstGeom prst="rect">
            <a:avLst/>
          </a:prstGeom>
          <a:noFill/>
        </p:spPr>
        <p:txBody>
          <a:bodyPr wrap="none" rtlCol="0">
            <a:spAutoFit/>
          </a:bodyPr>
          <a:lstStyle/>
          <a:p>
            <a:r>
              <a:rPr lang="fr-CH" sz="1200" dirty="0" smtClean="0"/>
              <a:t>Source : les Chiffres de l’égalité, 2018, BEFH et Statistique Vaud</a:t>
            </a:r>
            <a:endParaRPr lang="fr-CH" sz="1200" dirty="0"/>
          </a:p>
        </p:txBody>
      </p:sp>
    </p:spTree>
    <p:extLst>
      <p:ext uri="{BB962C8B-B14F-4D97-AF65-F5344CB8AC3E}">
        <p14:creationId xmlns:p14="http://schemas.microsoft.com/office/powerpoint/2010/main" val="2842446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Le personnel de l’ACV en quelques </a:t>
            </a:r>
            <a:r>
              <a:rPr lang="fr-CH" dirty="0" smtClean="0"/>
              <a:t>chiffres (2)</a:t>
            </a:r>
            <a:endParaRPr lang="fr-CH" dirty="0"/>
          </a:p>
        </p:txBody>
      </p:sp>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819017" y="1985963"/>
            <a:ext cx="4109216" cy="401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5562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p:txBody>
          <a:bodyPr/>
          <a:lstStyle/>
          <a:p>
            <a:pPr eaLnBrk="1" hangingPunct="1">
              <a:defRPr/>
            </a:pPr>
            <a:r>
              <a:rPr lang="fr-CH" altLang="fr-FR" dirty="0" smtClean="0"/>
              <a:t>Le cadre légal : la Loi sur l’égalité (</a:t>
            </a:r>
            <a:r>
              <a:rPr lang="fr-CH" altLang="fr-FR" dirty="0" err="1" smtClean="0"/>
              <a:t>LEg</a:t>
            </a:r>
            <a:r>
              <a:rPr lang="fr-CH" altLang="fr-FR" dirty="0" smtClean="0"/>
              <a:t>)</a:t>
            </a:r>
          </a:p>
        </p:txBody>
      </p:sp>
      <p:pic>
        <p:nvPicPr>
          <p:cNvPr id="1026" name="Picture 2" descr="https://i1.wp.com/cgtvillejuif.org/wp-content/uploads/2017/02/visuel-egalite-salariale-homme-femme-500x33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2348880"/>
            <a:ext cx="4762500" cy="3171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0775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p:txBody>
          <a:bodyPr/>
          <a:lstStyle/>
          <a:p>
            <a:pPr eaLnBrk="1" hangingPunct="1">
              <a:defRPr/>
            </a:pPr>
            <a:r>
              <a:rPr lang="fr-CH" sz="3200" dirty="0" smtClean="0">
                <a:cs typeface="+mj-cs"/>
              </a:rPr>
              <a:t>La </a:t>
            </a:r>
            <a:r>
              <a:rPr lang="fr-CH" sz="3200" dirty="0" err="1" smtClean="0">
                <a:cs typeface="+mj-cs"/>
              </a:rPr>
              <a:t>LEg</a:t>
            </a:r>
            <a:r>
              <a:rPr lang="fr-CH" sz="3200" dirty="0" smtClean="0">
                <a:cs typeface="+mj-cs"/>
              </a:rPr>
              <a:t> interdit toute forme de discrimination</a:t>
            </a:r>
          </a:p>
        </p:txBody>
      </p:sp>
      <p:sp>
        <p:nvSpPr>
          <p:cNvPr id="355331" name="Rectangle 3"/>
          <p:cNvSpPr>
            <a:spLocks noGrp="1" noChangeArrowheads="1"/>
          </p:cNvSpPr>
          <p:nvPr>
            <p:ph type="body" idx="1"/>
          </p:nvPr>
        </p:nvSpPr>
        <p:spPr/>
        <p:txBody>
          <a:bodyPr/>
          <a:lstStyle/>
          <a:p>
            <a:pPr>
              <a:spcBef>
                <a:spcPts val="1200"/>
              </a:spcBef>
              <a:spcAft>
                <a:spcPts val="1200"/>
              </a:spcAft>
              <a:defRPr/>
            </a:pPr>
            <a:r>
              <a:rPr lang="fr-CH" altLang="fr-FR" sz="2400" dirty="0" smtClean="0"/>
              <a:t>Entrée en vigueur le 1</a:t>
            </a:r>
            <a:r>
              <a:rPr lang="fr-CH" altLang="fr-FR" sz="2400" baseline="30000" dirty="0" smtClean="0"/>
              <a:t>er</a:t>
            </a:r>
            <a:r>
              <a:rPr lang="fr-CH" altLang="fr-FR" sz="2400" dirty="0" smtClean="0"/>
              <a:t> juillet 1996</a:t>
            </a:r>
          </a:p>
          <a:p>
            <a:pPr>
              <a:spcBef>
                <a:spcPts val="1200"/>
              </a:spcBef>
              <a:spcAft>
                <a:spcPts val="1200"/>
              </a:spcAft>
              <a:defRPr/>
            </a:pPr>
            <a:r>
              <a:rPr lang="fr-CH" altLang="fr-FR" sz="2400" dirty="0" smtClean="0"/>
              <a:t>Interdit toute discrimination, directe ou indirecte, fondée sur le sexe, dans le cadre des rapports de travail salariés de droit privé ou public (embauche, salaire, promotion, formation, licenciement) – art. 3 </a:t>
            </a:r>
          </a:p>
          <a:p>
            <a:pPr>
              <a:spcBef>
                <a:spcPts val="1200"/>
              </a:spcBef>
              <a:spcAft>
                <a:spcPts val="1200"/>
              </a:spcAft>
              <a:defRPr/>
            </a:pPr>
            <a:r>
              <a:rPr lang="fr-CH" altLang="fr-FR" sz="2400" dirty="0" smtClean="0"/>
              <a:t>Interdit expressément le harcèlement sexuel – art. 4</a:t>
            </a:r>
          </a:p>
          <a:p>
            <a:pPr marL="0" indent="0" eaLnBrk="1" hangingPunct="1">
              <a:buFont typeface="Wingdings 3" pitchFamily="18" charset="2"/>
              <a:buNone/>
              <a:defRPr/>
            </a:pPr>
            <a:endParaRPr lang="fr-CH" sz="2800" dirty="0" smtClean="0">
              <a:cs typeface="+mn-cs"/>
            </a:endParaRPr>
          </a:p>
        </p:txBody>
      </p:sp>
    </p:spTree>
    <p:extLst>
      <p:ext uri="{BB962C8B-B14F-4D97-AF65-F5344CB8AC3E}">
        <p14:creationId xmlns:p14="http://schemas.microsoft.com/office/powerpoint/2010/main" val="3925483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pPr eaLnBrk="1" hangingPunct="1">
              <a:defRPr/>
            </a:pPr>
            <a:r>
              <a:rPr lang="fr-FR" altLang="fr-FR" dirty="0" smtClean="0"/>
              <a:t>Missions et rôle du BEFH au sein de l’ACV</a:t>
            </a:r>
            <a:endParaRPr lang="fr-CH" altLang="fr-FR" dirty="0" smtClean="0"/>
          </a:p>
        </p:txBody>
      </p:sp>
      <p:sp>
        <p:nvSpPr>
          <p:cNvPr id="420867" name="Rectangle 3"/>
          <p:cNvSpPr>
            <a:spLocks noGrp="1" noChangeArrowheads="1"/>
          </p:cNvSpPr>
          <p:nvPr>
            <p:ph type="body" idx="1"/>
          </p:nvPr>
        </p:nvSpPr>
        <p:spPr>
          <a:xfrm>
            <a:off x="1368425" y="1985963"/>
            <a:ext cx="7399338" cy="4013200"/>
          </a:xfrm>
        </p:spPr>
        <p:txBody>
          <a:bodyPr/>
          <a:lstStyle/>
          <a:p>
            <a:pPr eaLnBrk="1" hangingPunct="1">
              <a:lnSpc>
                <a:spcPct val="80000"/>
              </a:lnSpc>
              <a:defRPr/>
            </a:pPr>
            <a:r>
              <a:rPr lang="fr-CH" altLang="fr-FR" sz="2400" dirty="0" smtClean="0"/>
              <a:t>Mission (art. 3, alinéa 1, </a:t>
            </a:r>
            <a:r>
              <a:rPr lang="fr-CH" altLang="fr-FR" sz="2400" dirty="0" err="1" smtClean="0"/>
              <a:t>RLVLEg</a:t>
            </a:r>
            <a:r>
              <a:rPr lang="fr-CH" altLang="fr-FR" sz="2400" dirty="0" smtClean="0"/>
              <a:t>)</a:t>
            </a:r>
          </a:p>
          <a:p>
            <a:pPr lvl="1"/>
            <a:r>
              <a:rPr lang="fr-CH" sz="1800" kern="1200" dirty="0" smtClean="0"/>
              <a:t>« </a:t>
            </a:r>
            <a:r>
              <a:rPr lang="fr-CH" sz="1800" kern="1200" dirty="0"/>
              <a:t>proposer les mesures propres à garantir l’égalité entre femmes et hommes dans l’administration cantonale »</a:t>
            </a:r>
          </a:p>
          <a:p>
            <a:pPr lvl="1"/>
            <a:r>
              <a:rPr lang="fr-CH" sz="1800" kern="1200" dirty="0" smtClean="0"/>
              <a:t>« </a:t>
            </a:r>
            <a:r>
              <a:rPr lang="fr-CH" sz="1800" kern="1200" dirty="0"/>
              <a:t>d’assurer, en collaboration avec les services concernés, leur mise en œuvre et leur suivi » </a:t>
            </a:r>
            <a:endParaRPr lang="fr-CH" altLang="fr-FR" sz="1800" dirty="0">
              <a:latin typeface="Arial" pitchFamily="34" charset="0"/>
              <a:ea typeface="ＭＳ Ｐゴシック" pitchFamily="34" charset="-128"/>
            </a:endParaRPr>
          </a:p>
          <a:p>
            <a:pPr marL="0" indent="0" eaLnBrk="1" hangingPunct="1">
              <a:lnSpc>
                <a:spcPct val="80000"/>
              </a:lnSpc>
              <a:buNone/>
              <a:defRPr/>
            </a:pPr>
            <a:endParaRPr lang="fr-CH" altLang="fr-FR" sz="1600" dirty="0"/>
          </a:p>
          <a:p>
            <a:pPr eaLnBrk="1" hangingPunct="1">
              <a:lnSpc>
                <a:spcPct val="80000"/>
              </a:lnSpc>
              <a:defRPr/>
            </a:pPr>
            <a:r>
              <a:rPr lang="fr-CH" altLang="fr-FR" sz="2400" dirty="0" smtClean="0"/>
              <a:t>Plan </a:t>
            </a:r>
            <a:r>
              <a:rPr lang="fr-CH" altLang="fr-FR" sz="2400" dirty="0"/>
              <a:t>de l’égalité de l’</a:t>
            </a:r>
            <a:r>
              <a:rPr lang="fr-CH" altLang="fr-FR" sz="2400" dirty="0" err="1"/>
              <a:t>Etat</a:t>
            </a:r>
            <a:r>
              <a:rPr lang="fr-CH" altLang="fr-FR" sz="2400" dirty="0"/>
              <a:t> de Vaud (proposition et suivi de mesures en faveur de l’égalité</a:t>
            </a:r>
            <a:r>
              <a:rPr lang="fr-CH" altLang="fr-FR" sz="2400" dirty="0" smtClean="0"/>
              <a:t>)</a:t>
            </a:r>
          </a:p>
          <a:p>
            <a:pPr marL="0" indent="0" eaLnBrk="1" hangingPunct="1">
              <a:lnSpc>
                <a:spcPct val="80000"/>
              </a:lnSpc>
              <a:buNone/>
              <a:defRPr/>
            </a:pPr>
            <a:endParaRPr lang="fr-CH" altLang="fr-FR" sz="1600" dirty="0"/>
          </a:p>
          <a:p>
            <a:pPr eaLnBrk="1" hangingPunct="1">
              <a:lnSpc>
                <a:spcPct val="80000"/>
              </a:lnSpc>
              <a:defRPr/>
            </a:pPr>
            <a:r>
              <a:rPr lang="fr-CH" altLang="fr-FR" sz="2400" dirty="0" smtClean="0"/>
              <a:t>Information et conseil aux collaborateurs et collaboratrices</a:t>
            </a:r>
          </a:p>
          <a:p>
            <a:pPr marL="0" indent="0" eaLnBrk="1" hangingPunct="1">
              <a:lnSpc>
                <a:spcPct val="80000"/>
              </a:lnSpc>
              <a:buNone/>
              <a:defRPr/>
            </a:pPr>
            <a:endParaRPr lang="fr-CH" altLang="fr-FR" sz="1600" dirty="0" smtClean="0"/>
          </a:p>
          <a:p>
            <a:pPr eaLnBrk="1" hangingPunct="1">
              <a:lnSpc>
                <a:spcPct val="80000"/>
              </a:lnSpc>
              <a:defRPr/>
            </a:pPr>
            <a:r>
              <a:rPr lang="fr-CH" altLang="fr-FR" sz="2400" dirty="0" smtClean="0"/>
              <a:t>Information et conseil aux services</a:t>
            </a:r>
          </a:p>
          <a:p>
            <a:pPr eaLnBrk="1" hangingPunct="1">
              <a:lnSpc>
                <a:spcPct val="80000"/>
              </a:lnSpc>
              <a:defRPr/>
            </a:pPr>
            <a:endParaRPr lang="fr-CH" altLang="fr-FR" sz="2400" dirty="0" smtClean="0"/>
          </a:p>
        </p:txBody>
      </p:sp>
    </p:spTree>
    <p:extLst>
      <p:ext uri="{BB962C8B-B14F-4D97-AF65-F5344CB8AC3E}">
        <p14:creationId xmlns:p14="http://schemas.microsoft.com/office/powerpoint/2010/main" val="1137430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Pistes d’action </a:t>
            </a:r>
            <a:r>
              <a:rPr lang="fr-CH" smtClean="0"/>
              <a:t>pour l’égalité</a:t>
            </a:r>
            <a:endParaRPr lang="fr-CH" dirty="0"/>
          </a:p>
        </p:txBody>
      </p:sp>
      <p:sp>
        <p:nvSpPr>
          <p:cNvPr id="3" name="Espace réservé du contenu 2"/>
          <p:cNvSpPr>
            <a:spLocks noGrp="1"/>
          </p:cNvSpPr>
          <p:nvPr>
            <p:ph idx="1"/>
          </p:nvPr>
        </p:nvSpPr>
        <p:spPr/>
        <p:txBody>
          <a:bodyPr/>
          <a:lstStyle/>
          <a:p>
            <a:endParaRPr lang="fr-CH" dirty="0" smtClean="0"/>
          </a:p>
          <a:p>
            <a:r>
              <a:rPr lang="fr-CH" dirty="0" smtClean="0"/>
              <a:t>Recrutement</a:t>
            </a:r>
          </a:p>
          <a:p>
            <a:r>
              <a:rPr lang="fr-CH" dirty="0" smtClean="0"/>
              <a:t>Promotion et détection des potentiels féminins </a:t>
            </a:r>
          </a:p>
          <a:p>
            <a:r>
              <a:rPr lang="fr-CH" dirty="0" smtClean="0"/>
              <a:t>Prévention du harcèlement sexuel</a:t>
            </a:r>
          </a:p>
        </p:txBody>
      </p:sp>
    </p:spTree>
    <p:extLst>
      <p:ext uri="{BB962C8B-B14F-4D97-AF65-F5344CB8AC3E}">
        <p14:creationId xmlns:p14="http://schemas.microsoft.com/office/powerpoint/2010/main" val="3367884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t>Recrutement </a:t>
            </a:r>
            <a:endParaRPr lang="fr-CH" dirty="0"/>
          </a:p>
        </p:txBody>
      </p:sp>
      <p:sp>
        <p:nvSpPr>
          <p:cNvPr id="3" name="Espace réservé du contenu 2"/>
          <p:cNvSpPr>
            <a:spLocks noGrp="1"/>
          </p:cNvSpPr>
          <p:nvPr>
            <p:ph idx="1"/>
          </p:nvPr>
        </p:nvSpPr>
        <p:spPr/>
        <p:txBody>
          <a:bodyPr/>
          <a:lstStyle/>
          <a:p>
            <a:r>
              <a:rPr lang="fr-CH" dirty="0" smtClean="0"/>
              <a:t>Comportements influencés par des stéréotypes ou des biais inconscients de genre</a:t>
            </a:r>
          </a:p>
          <a:p>
            <a:pPr marL="0" indent="0">
              <a:buNone/>
            </a:pPr>
            <a:endParaRPr lang="fr-CH" sz="1800" dirty="0" smtClean="0"/>
          </a:p>
          <a:p>
            <a:pPr lvl="1"/>
            <a:r>
              <a:rPr lang="fr-CH" dirty="0" smtClean="0"/>
              <a:t>Double standard d’évaluation</a:t>
            </a:r>
          </a:p>
          <a:p>
            <a:pPr lvl="2"/>
            <a:r>
              <a:rPr lang="fr-CH" dirty="0" smtClean="0"/>
              <a:t>Évaluation de la performance</a:t>
            </a:r>
          </a:p>
          <a:p>
            <a:pPr lvl="2"/>
            <a:r>
              <a:rPr lang="fr-CH" dirty="0" smtClean="0"/>
              <a:t>Parentalité et disponibilité</a:t>
            </a:r>
          </a:p>
          <a:p>
            <a:pPr lvl="1"/>
            <a:endParaRPr lang="fr-CH" dirty="0" smtClean="0"/>
          </a:p>
          <a:p>
            <a:pPr lvl="1"/>
            <a:endParaRPr lang="fr-CH" dirty="0" smtClean="0"/>
          </a:p>
          <a:p>
            <a:endParaRPr lang="fr-CH" dirty="0"/>
          </a:p>
        </p:txBody>
      </p:sp>
    </p:spTree>
    <p:extLst>
      <p:ext uri="{BB962C8B-B14F-4D97-AF65-F5344CB8AC3E}">
        <p14:creationId xmlns:p14="http://schemas.microsoft.com/office/powerpoint/2010/main" val="3257143931"/>
      </p:ext>
    </p:extLst>
  </p:cSld>
  <p:clrMapOvr>
    <a:masterClrMapping/>
  </p:clrMapOvr>
</p:sld>
</file>

<file path=ppt/theme/theme1.xml><?xml version="1.0" encoding="utf-8"?>
<a:theme xmlns:a="http://schemas.openxmlformats.org/drawingml/2006/main" name="Masque_Powerpoint_Logo">
  <a:themeElements>
    <a:clrScheme name="Masque_Powerpoint_Log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Masque_Powerpoint_Logo">
      <a:majorFont>
        <a:latin typeface="Arial"/>
        <a:ea typeface="ＭＳ Ｐゴシック"/>
        <a:cs typeface=""/>
      </a:majorFont>
      <a:minorFont>
        <a:latin typeface="Arial"/>
        <a:ea typeface="ＭＳ Ｐゴシック"/>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Masque_Powerpoint_Log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Masque_Powerpoint_Log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Masque_Powerpoint_Log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Masque_Powerpoint_Log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Masque_Powerpoint_Log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Masque_Powerpoint_Log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Masque_Powerpoint_Log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Masque_Powerpoint_Log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Masque_Powerpoint_Log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Masque_Powerpoint_Log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Masque_Powerpoint_Logo">
  <a:themeElements>
    <a:clrScheme name="Masque_Powerpoint_Log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Masque_Powerpoint_Logo">
      <a:majorFont>
        <a:latin typeface="Arial"/>
        <a:ea typeface="ＭＳ Ｐゴシック"/>
        <a:cs typeface=""/>
      </a:majorFont>
      <a:minorFont>
        <a:latin typeface="Arial"/>
        <a:ea typeface="ＭＳ Ｐゴシック"/>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Masque_Powerpoint_Log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Masque_Powerpoint_Log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Masque_Powerpoint_Log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Masque_Powerpoint_Log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Masque_Powerpoint_Log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Masque_Powerpoint_Log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Masque_Powerpoint_Log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Masque_Powerpoint_Log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Masque_Powerpoint_Log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Masque_Powerpoint_Log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1214</TotalTime>
  <Words>2916</Words>
  <Application>Microsoft Office PowerPoint</Application>
  <PresentationFormat>Affichage à l'écran (4:3)</PresentationFormat>
  <Paragraphs>208</Paragraphs>
  <Slides>13</Slides>
  <Notes>12</Notes>
  <HiddenSlides>0</HiddenSlides>
  <MMClips>0</MMClips>
  <ScaleCrop>false</ScaleCrop>
  <HeadingPairs>
    <vt:vector size="4" baseType="variant">
      <vt:variant>
        <vt:lpstr>Thème</vt:lpstr>
      </vt:variant>
      <vt:variant>
        <vt:i4>2</vt:i4>
      </vt:variant>
      <vt:variant>
        <vt:lpstr>Titres des diapositives</vt:lpstr>
      </vt:variant>
      <vt:variant>
        <vt:i4>13</vt:i4>
      </vt:variant>
    </vt:vector>
  </HeadingPairs>
  <TitlesOfParts>
    <vt:vector size="15" baseType="lpstr">
      <vt:lpstr>Masque_Powerpoint_Logo</vt:lpstr>
      <vt:lpstr>2_Masque_Powerpoint_Logo</vt:lpstr>
      <vt:lpstr>L’égalité entre femmes et hommes dans l’administration cantonale </vt:lpstr>
      <vt:lpstr>Plan </vt:lpstr>
      <vt:lpstr>Le personnel de l’ACV en quelques chiffres </vt:lpstr>
      <vt:lpstr>Le personnel de l’ACV en quelques chiffres (2)</vt:lpstr>
      <vt:lpstr>Le cadre légal : la Loi sur l’égalité (LEg)</vt:lpstr>
      <vt:lpstr>La LEg interdit toute forme de discrimination</vt:lpstr>
      <vt:lpstr>Missions et rôle du BEFH au sein de l’ACV</vt:lpstr>
      <vt:lpstr>Pistes d’action pour l’égalité</vt:lpstr>
      <vt:lpstr>Recrutement </vt:lpstr>
      <vt:lpstr>Recrutement (2)</vt:lpstr>
      <vt:lpstr>Promotion et détection des talents </vt:lpstr>
      <vt:lpstr>Prévention du harcèlement sexuel</vt:lpstr>
      <vt:lpstr>Liens utiles</vt:lpstr>
    </vt:vector>
  </TitlesOfParts>
  <Company>Etat de Vaud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Rosende Magdalena</dc:creator>
  <cp:lastModifiedBy>Otilia DOBRE</cp:lastModifiedBy>
  <cp:revision>94</cp:revision>
  <cp:lastPrinted>2018-11-26T10:39:23Z</cp:lastPrinted>
  <dcterms:created xsi:type="dcterms:W3CDTF">2018-07-11T07:32:28Z</dcterms:created>
  <dcterms:modified xsi:type="dcterms:W3CDTF">2018-12-06T10:05:15Z</dcterms:modified>
</cp:coreProperties>
</file>