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699" r:id="rId3"/>
    <p:sldMasterId id="2147483711" r:id="rId4"/>
  </p:sldMasterIdLst>
  <p:notesMasterIdLst>
    <p:notesMasterId r:id="rId27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65B7"/>
    <a:srgbClr val="6770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12F08-427C-4388-9917-9342B6E5AD64}" type="datetimeFigureOut">
              <a:rPr lang="fr-CH" smtClean="0"/>
              <a:pPr/>
              <a:t>13.12.2013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B4837-BB55-4846-806F-9A37ECBDFE12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839"/>
            <a:ext cx="5028132" cy="411275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156" tIns="49578" rIns="99156" bIns="49578"/>
          <a:lstStyle/>
          <a:p>
            <a:endParaRPr lang="fr-FR" dirty="0" smtClean="0">
              <a:latin typeface="Tahoma" pitchFamily="32" charset="0"/>
            </a:endParaRPr>
          </a:p>
        </p:txBody>
      </p:sp>
      <p:sp>
        <p:nvSpPr>
          <p:cNvPr id="25604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fr-FR" dirty="0"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D3BD727-F4FC-4389-B67F-E17D448E9354}" type="datetime1">
              <a:rPr lang="fr-FR" smtClean="0"/>
              <a:pPr/>
              <a:t>13/12/2013</a:t>
            </a:fld>
            <a:endParaRPr lang="fr-FR" dirty="0"/>
          </a:p>
        </p:txBody>
      </p:sp>
      <p:sp>
        <p:nvSpPr>
          <p:cNvPr id="1372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dirty="0"/>
              <a:t>Dr Frédéric Regamey © IST</a:t>
            </a:r>
          </a:p>
        </p:txBody>
      </p:sp>
      <p:sp>
        <p:nvSpPr>
          <p:cNvPr id="137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0B100-8C16-42EA-BCEC-D377884C2020}" type="slidenum">
              <a:rPr lang="fr-FR"/>
              <a:pPr/>
              <a:t>9</a:t>
            </a:fld>
            <a:endParaRPr lang="fr-FR" dirty="0"/>
          </a:p>
        </p:txBody>
      </p:sp>
      <p:sp>
        <p:nvSpPr>
          <p:cNvPr id="137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Garamond" pitchFamily="3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B943CFB-8033-4C1D-A94D-B99915BBE0CD}" type="datetime1">
              <a:rPr lang="fr-FR" smtClean="0"/>
              <a:pPr/>
              <a:t>13/12/2013</a:t>
            </a:fld>
            <a:endParaRPr lang="fr-FR" dirty="0"/>
          </a:p>
        </p:txBody>
      </p:sp>
      <p:sp>
        <p:nvSpPr>
          <p:cNvPr id="1392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dirty="0"/>
              <a:t>Dr Frédéric Regamey © IST</a:t>
            </a:r>
          </a:p>
        </p:txBody>
      </p:sp>
      <p:sp>
        <p:nvSpPr>
          <p:cNvPr id="139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A1260-EDBE-48B2-8F50-0A9D6E258357}" type="slidenum">
              <a:rPr lang="fr-FR"/>
              <a:pPr/>
              <a:t>10</a:t>
            </a:fld>
            <a:endParaRPr lang="fr-FR" dirty="0"/>
          </a:p>
        </p:txBody>
      </p:sp>
      <p:sp>
        <p:nvSpPr>
          <p:cNvPr id="139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Garamond" pitchFamily="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7A2A941-502A-4C86-80DC-1A8F764A513C}" type="datetime4">
              <a:rPr lang="fr-FR"/>
              <a:pPr/>
              <a:t>13 décembre 2013</a:t>
            </a:fld>
            <a:endParaRPr lang="fr-FR"/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/>
              <a:t>Dr Frédéric Regamey © IST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3003C-1642-4817-B0A0-781847B1A53F}" type="slidenum">
              <a:rPr lang="fr-FR"/>
              <a:pPr/>
              <a:t>21</a:t>
            </a:fld>
            <a:endParaRPr lang="fr-FR"/>
          </a:p>
        </p:txBody>
      </p:sp>
      <p:sp>
        <p:nvSpPr>
          <p:cNvPr id="6554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ahoma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5474" y="2425231"/>
            <a:ext cx="4429156" cy="1140612"/>
          </a:xfrm>
          <a:noFill/>
        </p:spPr>
        <p:txBody>
          <a:bodyPr anchor="t">
            <a:normAutofit/>
          </a:bodyPr>
          <a:lstStyle>
            <a:lvl1pPr algn="ctr">
              <a:defRPr sz="3300">
                <a:solidFill>
                  <a:srgbClr val="DD302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5768" y="3797900"/>
            <a:ext cx="4500000" cy="26841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400" i="1" baseline="0">
                <a:solidFill>
                  <a:srgbClr val="DD302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ici pour insérer le nom et/ou la date</a:t>
            </a:r>
            <a:endParaRPr lang="fr-CH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570" y="6252410"/>
            <a:ext cx="866696" cy="368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3596" y="6245590"/>
            <a:ext cx="38100" cy="406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474" y="3565843"/>
            <a:ext cx="4368800" cy="5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00042"/>
            <a:ext cx="2057400" cy="562612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00042"/>
            <a:ext cx="6019800" cy="562612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59626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6545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5474" y="2425231"/>
            <a:ext cx="4429156" cy="1140612"/>
          </a:xfrm>
          <a:noFill/>
        </p:spPr>
        <p:txBody>
          <a:bodyPr anchor="t">
            <a:normAutofit/>
          </a:bodyPr>
          <a:lstStyle>
            <a:lvl1pPr algn="ctr">
              <a:defRPr sz="3300">
                <a:solidFill>
                  <a:srgbClr val="DD302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5768" y="3797900"/>
            <a:ext cx="4500000" cy="26841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400" i="1" baseline="0">
                <a:solidFill>
                  <a:srgbClr val="DD302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ici pour insérer le nom et/ou la date</a:t>
            </a:r>
            <a:endParaRPr lang="fr-CH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570" y="6252410"/>
            <a:ext cx="866696" cy="368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3596" y="6245590"/>
            <a:ext cx="38100" cy="406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474" y="3565843"/>
            <a:ext cx="4368800" cy="5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none" baseline="0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679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679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59405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9167"/>
            <a:ext cx="4040188" cy="36751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6828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08045"/>
            <a:ext cx="4041775" cy="366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935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00042"/>
            <a:ext cx="5111750" cy="5461805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267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444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00042"/>
            <a:ext cx="2057400" cy="5626121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00042"/>
            <a:ext cx="6019800" cy="562612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59626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545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none" baseline="0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679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679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59405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9167"/>
            <a:ext cx="4040188" cy="36751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6828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08045"/>
            <a:ext cx="4041775" cy="366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935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00042"/>
            <a:ext cx="5111750" cy="54618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267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444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43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5713"/>
            <a:ext cx="8229600" cy="433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78770" y="6238174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B6C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43596" y="6076678"/>
            <a:ext cx="38100" cy="406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3332" y="6082678"/>
            <a:ext cx="893794" cy="378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319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43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5713"/>
            <a:ext cx="8229600" cy="433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78770" y="6238174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B6C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43596" y="6076678"/>
            <a:ext cx="38100" cy="4064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3332" y="6082678"/>
            <a:ext cx="893794" cy="378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319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74" y="2425231"/>
            <a:ext cx="4429156" cy="1075777"/>
          </a:xfrm>
        </p:spPr>
        <p:txBody>
          <a:bodyPr>
            <a:noAutofit/>
          </a:bodyPr>
          <a:lstStyle/>
          <a:p>
            <a:r>
              <a:rPr lang="en-US" sz="3600" dirty="0" smtClean="0"/>
              <a:t>LE TRAVAIL C’EST LA SANTE 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768" y="3797900"/>
            <a:ext cx="4500000" cy="711220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Assemblée générale COPER 2013</a:t>
            </a:r>
          </a:p>
          <a:p>
            <a:r>
              <a:rPr lang="en-US" sz="1800" dirty="0" smtClean="0">
                <a:latin typeface="+mj-lt"/>
              </a:rPr>
              <a:t>13 décembre 2013 </a:t>
            </a:r>
            <a:endParaRPr lang="en-US" sz="1800" dirty="0"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5157192"/>
            <a:ext cx="2592288" cy="864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fr-CH" sz="1600" i="1" dirty="0" smtClean="0">
                <a:solidFill>
                  <a:srgbClr val="DD3027"/>
                </a:solidFill>
                <a:latin typeface="+mj-lt"/>
                <a:cs typeface="Arial" pitchFamily="34" charset="0"/>
              </a:rPr>
              <a:t>Dr Frédéric Regamey</a:t>
            </a:r>
          </a:p>
          <a:p>
            <a:pPr>
              <a:spcBef>
                <a:spcPct val="20000"/>
              </a:spcBef>
            </a:pPr>
            <a:r>
              <a:rPr lang="fr-CH" sz="1600" i="1" dirty="0" smtClean="0">
                <a:solidFill>
                  <a:srgbClr val="DD3027"/>
                </a:solidFill>
                <a:latin typeface="+mj-lt"/>
                <a:cs typeface="Arial" pitchFamily="34" charset="0"/>
              </a:rPr>
              <a:t>Unité de santé au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7086600" cy="9094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3800" dirty="0" smtClean="0"/>
              <a:t>PREVENTION INDIVIDUELLE</a:t>
            </a:r>
            <a:endParaRPr lang="fr-FR" sz="3800" dirty="0" smtClean="0"/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23528" y="1340768"/>
            <a:ext cx="8136904" cy="192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4138" lvl="1" indent="179388">
              <a:lnSpc>
                <a:spcPct val="190000"/>
              </a:lnSpc>
              <a:spcBef>
                <a:spcPct val="20000"/>
              </a:spcBef>
              <a:buSzPct val="85000"/>
              <a:buFont typeface="Arial"/>
              <a:buChar char="•"/>
            </a:pPr>
            <a:r>
              <a:rPr lang="fr-CH" sz="2000" b="1" dirty="0" smtClean="0">
                <a:latin typeface="+mj-lt"/>
              </a:rPr>
              <a:t>Intervient au niveau individuel pour répondre à des besoins spécifiques</a:t>
            </a:r>
            <a:endParaRPr lang="fr-CH" dirty="0" smtClean="0">
              <a:latin typeface="+mj-lt"/>
            </a:endParaRPr>
          </a:p>
          <a:p>
            <a:pPr marL="84138" lvl="1" indent="179388">
              <a:lnSpc>
                <a:spcPct val="190000"/>
              </a:lnSpc>
              <a:buSzPct val="85000"/>
              <a:buFont typeface="Arial"/>
              <a:buChar char="•"/>
            </a:pPr>
            <a:r>
              <a:rPr lang="fr-CH" sz="2000" b="1" dirty="0" smtClean="0">
                <a:latin typeface="+mj-lt"/>
              </a:rPr>
              <a:t>Implique un spectre plus large d’acteur en santé au travail</a:t>
            </a:r>
          </a:p>
          <a:p>
            <a:pPr marL="360363" lvl="2" indent="96838">
              <a:spcBef>
                <a:spcPct val="20000"/>
              </a:spcBef>
              <a:buSzPct val="85000"/>
              <a:buFont typeface="Lucida Grande"/>
              <a:buChar char="-"/>
            </a:pPr>
            <a:r>
              <a:rPr lang="fr-CH" dirty="0" smtClean="0">
                <a:latin typeface="+mj-lt"/>
              </a:rPr>
              <a:t>Personnel soignant (médecin du travail, MPR, infirmière, etc..)</a:t>
            </a:r>
          </a:p>
          <a:p>
            <a:pPr marL="360363" lvl="2" indent="96838">
              <a:spcBef>
                <a:spcPct val="20000"/>
              </a:spcBef>
              <a:buSzPct val="85000"/>
              <a:buFont typeface="Lucida Grande"/>
              <a:buChar char="-"/>
            </a:pPr>
            <a:r>
              <a:rPr lang="fr-CH" dirty="0" smtClean="0">
                <a:latin typeface="+mj-lt"/>
              </a:rPr>
              <a:t>Préventeur non soignant (spécialiste MSST, supérieur, RH, etc…)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0A00-F7EA-4A80-8AAE-16F3D2DD32CD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5" name="Image 4" descr="casque-rast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573016"/>
            <a:ext cx="2699792" cy="20236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323528" y="3068960"/>
            <a:ext cx="6237670" cy="2628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4138" lvl="1" indent="180975">
              <a:lnSpc>
                <a:spcPct val="19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fr-CH" sz="2000" b="1" dirty="0" smtClean="0"/>
              <a:t>Exemples:</a:t>
            </a:r>
          </a:p>
          <a:p>
            <a:pPr marL="360363" lvl="1" indent="84138">
              <a:spcBef>
                <a:spcPct val="20000"/>
              </a:spcBef>
              <a:buSzPct val="85000"/>
              <a:buFont typeface="Symbol" pitchFamily="32" charset="2"/>
              <a:buChar char=""/>
            </a:pPr>
            <a:r>
              <a:rPr lang="fr-CH" sz="1600" dirty="0" smtClean="0"/>
              <a:t>Examens médicaux (embauche, périodiques, liés à des plaintes, …)</a:t>
            </a:r>
          </a:p>
          <a:p>
            <a:pPr marL="360363" lvl="1" indent="84138">
              <a:lnSpc>
                <a:spcPct val="120000"/>
              </a:lnSpc>
              <a:spcBef>
                <a:spcPct val="20000"/>
              </a:spcBef>
              <a:buSzPct val="85000"/>
              <a:buFont typeface="Symbol" pitchFamily="32" charset="2"/>
              <a:buChar char=""/>
            </a:pPr>
            <a:r>
              <a:rPr lang="fr-CH" sz="1600" dirty="0" smtClean="0"/>
              <a:t>Réadaptation-réinsertion professionnelle</a:t>
            </a:r>
          </a:p>
          <a:p>
            <a:pPr marL="360363" lvl="1" indent="84138">
              <a:lnSpc>
                <a:spcPct val="120000"/>
              </a:lnSpc>
              <a:spcBef>
                <a:spcPct val="20000"/>
              </a:spcBef>
              <a:buSzPct val="85000"/>
              <a:buFont typeface="Symbol" pitchFamily="32" charset="2"/>
              <a:buChar char=""/>
            </a:pPr>
            <a:r>
              <a:rPr lang="fr-CH" sz="1600" dirty="0" smtClean="0"/>
              <a:t>Aménagement individuel des postes ou équipements de travail</a:t>
            </a:r>
          </a:p>
          <a:p>
            <a:pPr marL="360363" lvl="1" indent="84138">
              <a:lnSpc>
                <a:spcPct val="120000"/>
              </a:lnSpc>
              <a:spcBef>
                <a:spcPct val="20000"/>
              </a:spcBef>
              <a:buSzPct val="85000"/>
              <a:buFont typeface="Symbol" pitchFamily="32" charset="2"/>
              <a:buChar char=""/>
            </a:pPr>
            <a:r>
              <a:rPr lang="fr-CH" sz="1600" dirty="0" smtClean="0"/>
              <a:t>Actions managériales</a:t>
            </a:r>
          </a:p>
          <a:p>
            <a:pPr marL="360363" lvl="1" indent="84138">
              <a:lnSpc>
                <a:spcPct val="120000"/>
              </a:lnSpc>
              <a:spcBef>
                <a:spcPct val="20000"/>
              </a:spcBef>
              <a:buSzPct val="85000"/>
              <a:buFont typeface="Symbol" pitchFamily="32" charset="2"/>
              <a:buChar char=""/>
            </a:pPr>
            <a:r>
              <a:rPr lang="fr-FR" sz="1600" dirty="0" smtClean="0"/>
              <a:t>Promotion de la santé (facteurs de risque individuels)</a:t>
            </a:r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uiExpand="1" build="p" bldLvl="3" autoUpdateAnimBg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uildingProt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5" y="3332931"/>
            <a:ext cx="3888432" cy="31924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MISE EN PLACE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332390"/>
          </a:xfrm>
        </p:spPr>
        <p:txBody>
          <a:bodyPr/>
          <a:lstStyle/>
          <a:p>
            <a:r>
              <a:rPr lang="fr-CH" dirty="0" smtClean="0"/>
              <a:t>La mise en place d’une prévention efficace en santé au travail repose sur:</a:t>
            </a:r>
          </a:p>
          <a:p>
            <a:pPr lvl="1">
              <a:spcBef>
                <a:spcPts val="1800"/>
              </a:spcBef>
            </a:pPr>
            <a:r>
              <a:rPr lang="fr-CH" dirty="0" smtClean="0"/>
              <a:t>Une démarche de gestion du risque</a:t>
            </a:r>
          </a:p>
          <a:p>
            <a:pPr lvl="1">
              <a:spcBef>
                <a:spcPts val="1800"/>
              </a:spcBef>
            </a:pPr>
            <a:r>
              <a:rPr lang="fr-CH" dirty="0" smtClean="0"/>
              <a:t>L’établissement de conditions cadres 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ChangeArrowheads="1"/>
          </p:cNvSpPr>
          <p:nvPr/>
        </p:nvSpPr>
        <p:spPr bwMode="auto">
          <a:xfrm>
            <a:off x="4262015" y="4343400"/>
            <a:ext cx="2160240" cy="673100"/>
          </a:xfrm>
          <a:prstGeom prst="rect">
            <a:avLst/>
          </a:prstGeom>
          <a:ln>
            <a:headEnd/>
            <a:tailEnd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de-CH" b="1" dirty="0" err="1">
                <a:solidFill>
                  <a:schemeClr val="bg1"/>
                </a:solidFill>
                <a:latin typeface="Arial Narrow" charset="0"/>
              </a:rPr>
              <a:t>Contrôler</a:t>
            </a:r>
            <a:endParaRPr lang="de-CH" b="1" dirty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1457156" name="Rectangle 4"/>
          <p:cNvSpPr>
            <a:spLocks noChangeArrowheads="1"/>
          </p:cNvSpPr>
          <p:nvPr/>
        </p:nvSpPr>
        <p:spPr bwMode="auto">
          <a:xfrm>
            <a:off x="6364039" y="5470525"/>
            <a:ext cx="2362472" cy="576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de-CH" b="1" dirty="0" err="1" smtClean="0">
                <a:solidFill>
                  <a:schemeClr val="bg1"/>
                </a:solidFill>
                <a:latin typeface="Arial Narrow" charset="0"/>
              </a:rPr>
              <a:t>Evaluer</a:t>
            </a:r>
            <a:r>
              <a:rPr lang="de-CH" b="1" dirty="0" smtClean="0">
                <a:solidFill>
                  <a:schemeClr val="bg1"/>
                </a:solidFill>
                <a:latin typeface="Arial Narrow" charset="0"/>
              </a:rPr>
              <a:t> le </a:t>
            </a:r>
            <a:r>
              <a:rPr lang="de-CH" b="1" dirty="0" err="1" smtClean="0">
                <a:solidFill>
                  <a:schemeClr val="bg1"/>
                </a:solidFill>
                <a:latin typeface="Arial Narrow" charset="0"/>
              </a:rPr>
              <a:t>risque</a:t>
            </a:r>
            <a:endParaRPr lang="de-CH" b="1" dirty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1457167" name="Rectangle 15"/>
          <p:cNvSpPr>
            <a:spLocks noChangeArrowheads="1"/>
          </p:cNvSpPr>
          <p:nvPr/>
        </p:nvSpPr>
        <p:spPr bwMode="auto">
          <a:xfrm>
            <a:off x="6364039" y="3382963"/>
            <a:ext cx="2373312" cy="576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fr-CH" b="1" dirty="0" smtClean="0">
                <a:solidFill>
                  <a:schemeClr val="bg1"/>
                </a:solidFill>
                <a:latin typeface="Arial Narrow" charset="0"/>
              </a:rPr>
              <a:t>Identifier les dangers</a:t>
            </a:r>
            <a:endParaRPr lang="de-CH" b="1" dirty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1457168" name="Rectangle 16"/>
          <p:cNvSpPr>
            <a:spLocks noChangeArrowheads="1"/>
          </p:cNvSpPr>
          <p:nvPr/>
        </p:nvSpPr>
        <p:spPr bwMode="auto">
          <a:xfrm>
            <a:off x="1968251" y="3382963"/>
            <a:ext cx="2373313" cy="576262"/>
          </a:xfrm>
          <a:prstGeom prst="rect">
            <a:avLst/>
          </a:prstGeom>
          <a:ln>
            <a:headEnd/>
            <a:tailEnd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de-CH" b="1" dirty="0" smtClean="0">
                <a:solidFill>
                  <a:schemeClr val="bg1"/>
                </a:solidFill>
                <a:latin typeface="Arial Narrow" charset="0"/>
              </a:rPr>
              <a:t>Les </a:t>
            </a:r>
            <a:r>
              <a:rPr lang="de-CH" b="1" dirty="0" err="1" smtClean="0">
                <a:solidFill>
                  <a:schemeClr val="bg1"/>
                </a:solidFill>
                <a:latin typeface="Arial Narrow" charset="0"/>
              </a:rPr>
              <a:t>adopter</a:t>
            </a:r>
            <a:endParaRPr lang="de-CH" b="1" dirty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1457169" name="Rectangle 17"/>
          <p:cNvSpPr>
            <a:spLocks noChangeArrowheads="1"/>
          </p:cNvSpPr>
          <p:nvPr/>
        </p:nvSpPr>
        <p:spPr bwMode="auto">
          <a:xfrm>
            <a:off x="1957760" y="5470525"/>
            <a:ext cx="2304256" cy="576263"/>
          </a:xfrm>
          <a:prstGeom prst="rect">
            <a:avLst/>
          </a:prstGeom>
          <a:ln>
            <a:headEnd/>
            <a:tailEnd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de-CH" b="1" dirty="0" err="1" smtClean="0">
                <a:solidFill>
                  <a:schemeClr val="bg1"/>
                </a:solidFill>
                <a:latin typeface="Arial Narrow" charset="0"/>
              </a:rPr>
              <a:t>Déterminer</a:t>
            </a:r>
            <a:r>
              <a:rPr lang="de-CH" b="1" dirty="0" smtClean="0">
                <a:solidFill>
                  <a:schemeClr val="bg1"/>
                </a:solidFill>
                <a:latin typeface="Arial Narrow" charset="0"/>
              </a:rPr>
              <a:t> les </a:t>
            </a:r>
            <a:r>
              <a:rPr lang="de-CH" b="1" dirty="0" err="1" smtClean="0">
                <a:solidFill>
                  <a:schemeClr val="bg1"/>
                </a:solidFill>
                <a:latin typeface="Arial Narrow" charset="0"/>
              </a:rPr>
              <a:t>mesures</a:t>
            </a:r>
            <a:endParaRPr lang="de-CH" b="1" dirty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241671" name="Rectangle 14"/>
          <p:cNvSpPr>
            <a:spLocks noChangeArrowheads="1"/>
          </p:cNvSpPr>
          <p:nvPr/>
        </p:nvSpPr>
        <p:spPr bwMode="auto">
          <a:xfrm>
            <a:off x="1980951" y="1752600"/>
            <a:ext cx="6767513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de-CH" b="1" dirty="0">
                <a:solidFill>
                  <a:srgbClr val="DDDDDD"/>
                </a:solidFill>
                <a:latin typeface="Arial" charset="0"/>
              </a:rPr>
              <a:t>Engagement de la </a:t>
            </a:r>
            <a:r>
              <a:rPr lang="de-CH" b="1" dirty="0" err="1">
                <a:solidFill>
                  <a:srgbClr val="DDDDDD"/>
                </a:solidFill>
                <a:latin typeface="Arial" charset="0"/>
              </a:rPr>
              <a:t>direction</a:t>
            </a:r>
            <a:endParaRPr lang="de-CH" b="1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241672" name="Rectangle 14"/>
          <p:cNvSpPr>
            <a:spLocks noChangeArrowheads="1"/>
          </p:cNvSpPr>
          <p:nvPr/>
        </p:nvSpPr>
        <p:spPr bwMode="auto">
          <a:xfrm>
            <a:off x="1980951" y="2247900"/>
            <a:ext cx="6767513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de-CH" b="1">
                <a:solidFill>
                  <a:srgbClr val="DDDDDD"/>
                </a:solidFill>
                <a:latin typeface="Arial" charset="0"/>
              </a:rPr>
              <a:t>Organisation de la SST</a:t>
            </a:r>
          </a:p>
        </p:txBody>
      </p:sp>
      <p:sp>
        <p:nvSpPr>
          <p:cNvPr id="241673" name="Rectangle 14"/>
          <p:cNvSpPr>
            <a:spLocks noChangeArrowheads="1"/>
          </p:cNvSpPr>
          <p:nvPr/>
        </p:nvSpPr>
        <p:spPr bwMode="auto">
          <a:xfrm>
            <a:off x="1980951" y="2743200"/>
            <a:ext cx="6767513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de-CH" b="1">
                <a:solidFill>
                  <a:srgbClr val="DDDDDD"/>
                </a:solidFill>
                <a:latin typeface="Arial" charset="0"/>
              </a:rPr>
              <a:t>Participation des collaborateurs</a:t>
            </a:r>
          </a:p>
        </p:txBody>
      </p:sp>
      <p:sp>
        <p:nvSpPr>
          <p:cNvPr id="44044" name="Rectangle 10"/>
          <p:cNvSpPr>
            <a:spLocks noChangeArrowheads="1"/>
          </p:cNvSpPr>
          <p:nvPr/>
        </p:nvSpPr>
        <p:spPr bwMode="auto">
          <a:xfrm>
            <a:off x="683568" y="2606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r>
              <a:rPr lang="fr-FR" sz="4000" b="1" dirty="0" smtClean="0">
                <a:latin typeface="Arial"/>
                <a:cs typeface="Arial"/>
              </a:rPr>
              <a:t>MISE EN PLACE</a:t>
            </a:r>
            <a:endParaRPr lang="fr-FR" sz="4000" b="1" dirty="0">
              <a:solidFill>
                <a:srgbClr val="006BAE"/>
              </a:solidFill>
              <a:latin typeface="Arial"/>
              <a:cs typeface="Arial"/>
            </a:endParaRPr>
          </a:p>
        </p:txBody>
      </p:sp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4017714" y="3429000"/>
            <a:ext cx="2611437" cy="2611438"/>
            <a:chOff x="3103563" y="3429000"/>
            <a:chExt cx="2611437" cy="2611438"/>
          </a:xfrm>
        </p:grpSpPr>
        <p:grpSp>
          <p:nvGrpSpPr>
            <p:cNvPr id="4" name="Groupe 22"/>
            <p:cNvGrpSpPr>
              <a:grpSpLocks/>
            </p:cNvGrpSpPr>
            <p:nvPr/>
          </p:nvGrpSpPr>
          <p:grpSpPr bwMode="auto">
            <a:xfrm>
              <a:off x="3103563" y="3429000"/>
              <a:ext cx="2611437" cy="2611438"/>
              <a:chOff x="3103563" y="3429000"/>
              <a:chExt cx="2611437" cy="2611438"/>
            </a:xfrm>
          </p:grpSpPr>
          <p:sp>
            <p:nvSpPr>
              <p:cNvPr id="44050" name="Freeform 11"/>
              <p:cNvSpPr>
                <a:spLocks/>
              </p:cNvSpPr>
              <p:nvPr/>
            </p:nvSpPr>
            <p:spPr bwMode="auto">
              <a:xfrm>
                <a:off x="3336925" y="3484563"/>
                <a:ext cx="946150" cy="941387"/>
              </a:xfrm>
              <a:custGeom>
                <a:avLst/>
                <a:gdLst>
                  <a:gd name="T0" fmla="*/ 0 w 1192"/>
                  <a:gd name="T1" fmla="*/ 940 h 1186"/>
                  <a:gd name="T2" fmla="*/ 12 w 1192"/>
                  <a:gd name="T3" fmla="*/ 915 h 1186"/>
                  <a:gd name="T4" fmla="*/ 23 w 1192"/>
                  <a:gd name="T5" fmla="*/ 895 h 1186"/>
                  <a:gd name="T6" fmla="*/ 34 w 1192"/>
                  <a:gd name="T7" fmla="*/ 874 h 1186"/>
                  <a:gd name="T8" fmla="*/ 44 w 1192"/>
                  <a:gd name="T9" fmla="*/ 854 h 1186"/>
                  <a:gd name="T10" fmla="*/ 57 w 1192"/>
                  <a:gd name="T11" fmla="*/ 833 h 1186"/>
                  <a:gd name="T12" fmla="*/ 70 w 1192"/>
                  <a:gd name="T13" fmla="*/ 811 h 1186"/>
                  <a:gd name="T14" fmla="*/ 83 w 1192"/>
                  <a:gd name="T15" fmla="*/ 791 h 1186"/>
                  <a:gd name="T16" fmla="*/ 95 w 1192"/>
                  <a:gd name="T17" fmla="*/ 770 h 1186"/>
                  <a:gd name="T18" fmla="*/ 112 w 1192"/>
                  <a:gd name="T19" fmla="*/ 745 h 1186"/>
                  <a:gd name="T20" fmla="*/ 130 w 1192"/>
                  <a:gd name="T21" fmla="*/ 721 h 1186"/>
                  <a:gd name="T22" fmla="*/ 144 w 1192"/>
                  <a:gd name="T23" fmla="*/ 701 h 1186"/>
                  <a:gd name="T24" fmla="*/ 161 w 1192"/>
                  <a:gd name="T25" fmla="*/ 681 h 1186"/>
                  <a:gd name="T26" fmla="*/ 178 w 1192"/>
                  <a:gd name="T27" fmla="*/ 658 h 1186"/>
                  <a:gd name="T28" fmla="*/ 196 w 1192"/>
                  <a:gd name="T29" fmla="*/ 634 h 1186"/>
                  <a:gd name="T30" fmla="*/ 215 w 1192"/>
                  <a:gd name="T31" fmla="*/ 612 h 1186"/>
                  <a:gd name="T32" fmla="*/ 234 w 1192"/>
                  <a:gd name="T33" fmla="*/ 589 h 1186"/>
                  <a:gd name="T34" fmla="*/ 253 w 1192"/>
                  <a:gd name="T35" fmla="*/ 571 h 1186"/>
                  <a:gd name="T36" fmla="*/ 276 w 1192"/>
                  <a:gd name="T37" fmla="*/ 545 h 1186"/>
                  <a:gd name="T38" fmla="*/ 296 w 1192"/>
                  <a:gd name="T39" fmla="*/ 523 h 1186"/>
                  <a:gd name="T40" fmla="*/ 316 w 1192"/>
                  <a:gd name="T41" fmla="*/ 505 h 1186"/>
                  <a:gd name="T42" fmla="*/ 339 w 1192"/>
                  <a:gd name="T43" fmla="*/ 484 h 1186"/>
                  <a:gd name="T44" fmla="*/ 356 w 1192"/>
                  <a:gd name="T45" fmla="*/ 468 h 1186"/>
                  <a:gd name="T46" fmla="*/ 377 w 1192"/>
                  <a:gd name="T47" fmla="*/ 450 h 1186"/>
                  <a:gd name="T48" fmla="*/ 399 w 1192"/>
                  <a:gd name="T49" fmla="*/ 431 h 1186"/>
                  <a:gd name="T50" fmla="*/ 425 w 1192"/>
                  <a:gd name="T51" fmla="*/ 412 h 1186"/>
                  <a:gd name="T52" fmla="*/ 446 w 1192"/>
                  <a:gd name="T53" fmla="*/ 395 h 1186"/>
                  <a:gd name="T54" fmla="*/ 471 w 1192"/>
                  <a:gd name="T55" fmla="*/ 375 h 1186"/>
                  <a:gd name="T56" fmla="*/ 500 w 1192"/>
                  <a:gd name="T57" fmla="*/ 355 h 1186"/>
                  <a:gd name="T58" fmla="*/ 526 w 1192"/>
                  <a:gd name="T59" fmla="*/ 335 h 1186"/>
                  <a:gd name="T60" fmla="*/ 555 w 1192"/>
                  <a:gd name="T61" fmla="*/ 315 h 1186"/>
                  <a:gd name="T62" fmla="*/ 584 w 1192"/>
                  <a:gd name="T63" fmla="*/ 297 h 1186"/>
                  <a:gd name="T64" fmla="*/ 615 w 1192"/>
                  <a:gd name="T65" fmla="*/ 280 h 1186"/>
                  <a:gd name="T66" fmla="*/ 647 w 1192"/>
                  <a:gd name="T67" fmla="*/ 262 h 1186"/>
                  <a:gd name="T68" fmla="*/ 675 w 1192"/>
                  <a:gd name="T69" fmla="*/ 249 h 1186"/>
                  <a:gd name="T70" fmla="*/ 701 w 1192"/>
                  <a:gd name="T71" fmla="*/ 234 h 1186"/>
                  <a:gd name="T72" fmla="*/ 731 w 1192"/>
                  <a:gd name="T73" fmla="*/ 222 h 1186"/>
                  <a:gd name="T74" fmla="*/ 753 w 1192"/>
                  <a:gd name="T75" fmla="*/ 213 h 1186"/>
                  <a:gd name="T76" fmla="*/ 661 w 1192"/>
                  <a:gd name="T77" fmla="*/ 0 h 1186"/>
                  <a:gd name="T78" fmla="*/ 1192 w 1192"/>
                  <a:gd name="T79" fmla="*/ 303 h 1186"/>
                  <a:gd name="T80" fmla="*/ 1054 w 1192"/>
                  <a:gd name="T81" fmla="*/ 932 h 1186"/>
                  <a:gd name="T82" fmla="*/ 968 w 1192"/>
                  <a:gd name="T83" fmla="*/ 745 h 1186"/>
                  <a:gd name="T84" fmla="*/ 932 w 1192"/>
                  <a:gd name="T85" fmla="*/ 762 h 1186"/>
                  <a:gd name="T86" fmla="*/ 899 w 1192"/>
                  <a:gd name="T87" fmla="*/ 781 h 1186"/>
                  <a:gd name="T88" fmla="*/ 862 w 1192"/>
                  <a:gd name="T89" fmla="*/ 803 h 1186"/>
                  <a:gd name="T90" fmla="*/ 822 w 1192"/>
                  <a:gd name="T91" fmla="*/ 830 h 1186"/>
                  <a:gd name="T92" fmla="*/ 791 w 1192"/>
                  <a:gd name="T93" fmla="*/ 852 h 1186"/>
                  <a:gd name="T94" fmla="*/ 761 w 1192"/>
                  <a:gd name="T95" fmla="*/ 879 h 1186"/>
                  <a:gd name="T96" fmla="*/ 730 w 1192"/>
                  <a:gd name="T97" fmla="*/ 903 h 1186"/>
                  <a:gd name="T98" fmla="*/ 704 w 1192"/>
                  <a:gd name="T99" fmla="*/ 929 h 1186"/>
                  <a:gd name="T100" fmla="*/ 679 w 1192"/>
                  <a:gd name="T101" fmla="*/ 957 h 1186"/>
                  <a:gd name="T102" fmla="*/ 652 w 1192"/>
                  <a:gd name="T103" fmla="*/ 986 h 1186"/>
                  <a:gd name="T104" fmla="*/ 629 w 1192"/>
                  <a:gd name="T105" fmla="*/ 1015 h 1186"/>
                  <a:gd name="T106" fmla="*/ 606 w 1192"/>
                  <a:gd name="T107" fmla="*/ 1044 h 1186"/>
                  <a:gd name="T108" fmla="*/ 586 w 1192"/>
                  <a:gd name="T109" fmla="*/ 1070 h 1186"/>
                  <a:gd name="T110" fmla="*/ 564 w 1192"/>
                  <a:gd name="T111" fmla="*/ 1105 h 1186"/>
                  <a:gd name="T112" fmla="*/ 544 w 1192"/>
                  <a:gd name="T113" fmla="*/ 1137 h 1186"/>
                  <a:gd name="T114" fmla="*/ 534 w 1192"/>
                  <a:gd name="T115" fmla="*/ 1162 h 1186"/>
                  <a:gd name="T116" fmla="*/ 520 w 1192"/>
                  <a:gd name="T117" fmla="*/ 1186 h 1186"/>
                  <a:gd name="T118" fmla="*/ 0 w 1192"/>
                  <a:gd name="T119" fmla="*/ 940 h 118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92"/>
                  <a:gd name="T181" fmla="*/ 0 h 1186"/>
                  <a:gd name="T182" fmla="*/ 1192 w 1192"/>
                  <a:gd name="T183" fmla="*/ 1186 h 118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92" h="1186">
                    <a:moveTo>
                      <a:pt x="0" y="940"/>
                    </a:moveTo>
                    <a:lnTo>
                      <a:pt x="12" y="915"/>
                    </a:lnTo>
                    <a:lnTo>
                      <a:pt x="23" y="895"/>
                    </a:lnTo>
                    <a:lnTo>
                      <a:pt x="34" y="874"/>
                    </a:lnTo>
                    <a:lnTo>
                      <a:pt x="44" y="854"/>
                    </a:lnTo>
                    <a:lnTo>
                      <a:pt x="57" y="833"/>
                    </a:lnTo>
                    <a:lnTo>
                      <a:pt x="70" y="811"/>
                    </a:lnTo>
                    <a:lnTo>
                      <a:pt x="83" y="791"/>
                    </a:lnTo>
                    <a:lnTo>
                      <a:pt x="95" y="770"/>
                    </a:lnTo>
                    <a:lnTo>
                      <a:pt x="112" y="745"/>
                    </a:lnTo>
                    <a:lnTo>
                      <a:pt x="130" y="721"/>
                    </a:lnTo>
                    <a:lnTo>
                      <a:pt x="144" y="701"/>
                    </a:lnTo>
                    <a:lnTo>
                      <a:pt x="161" y="681"/>
                    </a:lnTo>
                    <a:lnTo>
                      <a:pt x="178" y="658"/>
                    </a:lnTo>
                    <a:lnTo>
                      <a:pt x="196" y="634"/>
                    </a:lnTo>
                    <a:lnTo>
                      <a:pt x="215" y="612"/>
                    </a:lnTo>
                    <a:lnTo>
                      <a:pt x="234" y="589"/>
                    </a:lnTo>
                    <a:lnTo>
                      <a:pt x="253" y="571"/>
                    </a:lnTo>
                    <a:lnTo>
                      <a:pt x="276" y="545"/>
                    </a:lnTo>
                    <a:lnTo>
                      <a:pt x="296" y="523"/>
                    </a:lnTo>
                    <a:lnTo>
                      <a:pt x="316" y="505"/>
                    </a:lnTo>
                    <a:lnTo>
                      <a:pt x="339" y="484"/>
                    </a:lnTo>
                    <a:lnTo>
                      <a:pt x="356" y="468"/>
                    </a:lnTo>
                    <a:lnTo>
                      <a:pt x="377" y="450"/>
                    </a:lnTo>
                    <a:lnTo>
                      <a:pt x="399" y="431"/>
                    </a:lnTo>
                    <a:lnTo>
                      <a:pt x="425" y="412"/>
                    </a:lnTo>
                    <a:lnTo>
                      <a:pt x="446" y="395"/>
                    </a:lnTo>
                    <a:lnTo>
                      <a:pt x="471" y="375"/>
                    </a:lnTo>
                    <a:lnTo>
                      <a:pt x="500" y="355"/>
                    </a:lnTo>
                    <a:lnTo>
                      <a:pt x="526" y="335"/>
                    </a:lnTo>
                    <a:lnTo>
                      <a:pt x="555" y="315"/>
                    </a:lnTo>
                    <a:lnTo>
                      <a:pt x="584" y="297"/>
                    </a:lnTo>
                    <a:lnTo>
                      <a:pt x="615" y="280"/>
                    </a:lnTo>
                    <a:lnTo>
                      <a:pt x="647" y="262"/>
                    </a:lnTo>
                    <a:lnTo>
                      <a:pt x="675" y="249"/>
                    </a:lnTo>
                    <a:lnTo>
                      <a:pt x="701" y="234"/>
                    </a:lnTo>
                    <a:lnTo>
                      <a:pt x="731" y="222"/>
                    </a:lnTo>
                    <a:lnTo>
                      <a:pt x="753" y="213"/>
                    </a:lnTo>
                    <a:lnTo>
                      <a:pt x="661" y="0"/>
                    </a:lnTo>
                    <a:lnTo>
                      <a:pt x="1192" y="303"/>
                    </a:lnTo>
                    <a:lnTo>
                      <a:pt x="1054" y="932"/>
                    </a:lnTo>
                    <a:lnTo>
                      <a:pt x="968" y="745"/>
                    </a:lnTo>
                    <a:lnTo>
                      <a:pt x="932" y="762"/>
                    </a:lnTo>
                    <a:lnTo>
                      <a:pt x="899" y="781"/>
                    </a:lnTo>
                    <a:lnTo>
                      <a:pt x="862" y="803"/>
                    </a:lnTo>
                    <a:lnTo>
                      <a:pt x="822" y="830"/>
                    </a:lnTo>
                    <a:lnTo>
                      <a:pt x="791" y="852"/>
                    </a:lnTo>
                    <a:lnTo>
                      <a:pt x="761" y="879"/>
                    </a:lnTo>
                    <a:lnTo>
                      <a:pt x="730" y="903"/>
                    </a:lnTo>
                    <a:lnTo>
                      <a:pt x="704" y="929"/>
                    </a:lnTo>
                    <a:lnTo>
                      <a:pt x="679" y="957"/>
                    </a:lnTo>
                    <a:lnTo>
                      <a:pt x="652" y="986"/>
                    </a:lnTo>
                    <a:lnTo>
                      <a:pt x="629" y="1015"/>
                    </a:lnTo>
                    <a:lnTo>
                      <a:pt x="606" y="1044"/>
                    </a:lnTo>
                    <a:lnTo>
                      <a:pt x="586" y="1070"/>
                    </a:lnTo>
                    <a:lnTo>
                      <a:pt x="564" y="1105"/>
                    </a:lnTo>
                    <a:lnTo>
                      <a:pt x="544" y="1137"/>
                    </a:lnTo>
                    <a:lnTo>
                      <a:pt x="534" y="1162"/>
                    </a:lnTo>
                    <a:lnTo>
                      <a:pt x="520" y="1186"/>
                    </a:lnTo>
                    <a:lnTo>
                      <a:pt x="0" y="94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4051" name="Freeform 12"/>
              <p:cNvSpPr>
                <a:spLocks/>
              </p:cNvSpPr>
              <p:nvPr/>
            </p:nvSpPr>
            <p:spPr bwMode="auto">
              <a:xfrm>
                <a:off x="3103563" y="4148138"/>
                <a:ext cx="831850" cy="1047750"/>
              </a:xfrm>
              <a:custGeom>
                <a:avLst/>
                <a:gdLst>
                  <a:gd name="T0" fmla="*/ 1049 w 1049"/>
                  <a:gd name="T1" fmla="*/ 546 h 1321"/>
                  <a:gd name="T2" fmla="*/ 783 w 1049"/>
                  <a:gd name="T3" fmla="*/ 438 h 1321"/>
                  <a:gd name="T4" fmla="*/ 772 w 1049"/>
                  <a:gd name="T5" fmla="*/ 462 h 1321"/>
                  <a:gd name="T6" fmla="*/ 766 w 1049"/>
                  <a:gd name="T7" fmla="*/ 486 h 1321"/>
                  <a:gd name="T8" fmla="*/ 758 w 1049"/>
                  <a:gd name="T9" fmla="*/ 513 h 1321"/>
                  <a:gd name="T10" fmla="*/ 752 w 1049"/>
                  <a:gd name="T11" fmla="*/ 540 h 1321"/>
                  <a:gd name="T12" fmla="*/ 744 w 1049"/>
                  <a:gd name="T13" fmla="*/ 575 h 1321"/>
                  <a:gd name="T14" fmla="*/ 740 w 1049"/>
                  <a:gd name="T15" fmla="*/ 604 h 1321"/>
                  <a:gd name="T16" fmla="*/ 735 w 1049"/>
                  <a:gd name="T17" fmla="*/ 637 h 1321"/>
                  <a:gd name="T18" fmla="*/ 732 w 1049"/>
                  <a:gd name="T19" fmla="*/ 672 h 1321"/>
                  <a:gd name="T20" fmla="*/ 729 w 1049"/>
                  <a:gd name="T21" fmla="*/ 708 h 1321"/>
                  <a:gd name="T22" fmla="*/ 729 w 1049"/>
                  <a:gd name="T23" fmla="*/ 774 h 1321"/>
                  <a:gd name="T24" fmla="*/ 730 w 1049"/>
                  <a:gd name="T25" fmla="*/ 808 h 1321"/>
                  <a:gd name="T26" fmla="*/ 732 w 1049"/>
                  <a:gd name="T27" fmla="*/ 840 h 1321"/>
                  <a:gd name="T28" fmla="*/ 737 w 1049"/>
                  <a:gd name="T29" fmla="*/ 872 h 1321"/>
                  <a:gd name="T30" fmla="*/ 743 w 1049"/>
                  <a:gd name="T31" fmla="*/ 904 h 1321"/>
                  <a:gd name="T32" fmla="*/ 749 w 1049"/>
                  <a:gd name="T33" fmla="*/ 935 h 1321"/>
                  <a:gd name="T34" fmla="*/ 756 w 1049"/>
                  <a:gd name="T35" fmla="*/ 972 h 1321"/>
                  <a:gd name="T36" fmla="*/ 767 w 1049"/>
                  <a:gd name="T37" fmla="*/ 1006 h 1321"/>
                  <a:gd name="T38" fmla="*/ 266 w 1049"/>
                  <a:gd name="T39" fmla="*/ 1321 h 1321"/>
                  <a:gd name="T40" fmla="*/ 255 w 1049"/>
                  <a:gd name="T41" fmla="*/ 1289 h 1321"/>
                  <a:gd name="T42" fmla="*/ 244 w 1049"/>
                  <a:gd name="T43" fmla="*/ 1261 h 1321"/>
                  <a:gd name="T44" fmla="*/ 235 w 1049"/>
                  <a:gd name="T45" fmla="*/ 1235 h 1321"/>
                  <a:gd name="T46" fmla="*/ 226 w 1049"/>
                  <a:gd name="T47" fmla="*/ 1206 h 1321"/>
                  <a:gd name="T48" fmla="*/ 218 w 1049"/>
                  <a:gd name="T49" fmla="*/ 1182 h 1321"/>
                  <a:gd name="T50" fmla="*/ 209 w 1049"/>
                  <a:gd name="T51" fmla="*/ 1154 h 1321"/>
                  <a:gd name="T52" fmla="*/ 203 w 1049"/>
                  <a:gd name="T53" fmla="*/ 1128 h 1321"/>
                  <a:gd name="T54" fmla="*/ 197 w 1049"/>
                  <a:gd name="T55" fmla="*/ 1103 h 1321"/>
                  <a:gd name="T56" fmla="*/ 191 w 1049"/>
                  <a:gd name="T57" fmla="*/ 1077 h 1321"/>
                  <a:gd name="T58" fmla="*/ 183 w 1049"/>
                  <a:gd name="T59" fmla="*/ 1047 h 1321"/>
                  <a:gd name="T60" fmla="*/ 178 w 1049"/>
                  <a:gd name="T61" fmla="*/ 1015 h 1321"/>
                  <a:gd name="T62" fmla="*/ 172 w 1049"/>
                  <a:gd name="T63" fmla="*/ 986 h 1321"/>
                  <a:gd name="T64" fmla="*/ 166 w 1049"/>
                  <a:gd name="T65" fmla="*/ 957 h 1321"/>
                  <a:gd name="T66" fmla="*/ 163 w 1049"/>
                  <a:gd name="T67" fmla="*/ 923 h 1321"/>
                  <a:gd name="T68" fmla="*/ 160 w 1049"/>
                  <a:gd name="T69" fmla="*/ 891 h 1321"/>
                  <a:gd name="T70" fmla="*/ 157 w 1049"/>
                  <a:gd name="T71" fmla="*/ 854 h 1321"/>
                  <a:gd name="T72" fmla="*/ 154 w 1049"/>
                  <a:gd name="T73" fmla="*/ 819 h 1321"/>
                  <a:gd name="T74" fmla="*/ 154 w 1049"/>
                  <a:gd name="T75" fmla="*/ 784 h 1321"/>
                  <a:gd name="T76" fmla="*/ 154 w 1049"/>
                  <a:gd name="T77" fmla="*/ 747 h 1321"/>
                  <a:gd name="T78" fmla="*/ 154 w 1049"/>
                  <a:gd name="T79" fmla="*/ 701 h 1321"/>
                  <a:gd name="T80" fmla="*/ 155 w 1049"/>
                  <a:gd name="T81" fmla="*/ 659 h 1321"/>
                  <a:gd name="T82" fmla="*/ 157 w 1049"/>
                  <a:gd name="T83" fmla="*/ 632 h 1321"/>
                  <a:gd name="T84" fmla="*/ 160 w 1049"/>
                  <a:gd name="T85" fmla="*/ 598 h 1321"/>
                  <a:gd name="T86" fmla="*/ 163 w 1049"/>
                  <a:gd name="T87" fmla="*/ 566 h 1321"/>
                  <a:gd name="T88" fmla="*/ 168 w 1049"/>
                  <a:gd name="T89" fmla="*/ 528 h 1321"/>
                  <a:gd name="T90" fmla="*/ 174 w 1049"/>
                  <a:gd name="T91" fmla="*/ 494 h 1321"/>
                  <a:gd name="T92" fmla="*/ 180 w 1049"/>
                  <a:gd name="T93" fmla="*/ 464 h 1321"/>
                  <a:gd name="T94" fmla="*/ 187 w 1049"/>
                  <a:gd name="T95" fmla="*/ 425 h 1321"/>
                  <a:gd name="T96" fmla="*/ 195 w 1049"/>
                  <a:gd name="T97" fmla="*/ 395 h 1321"/>
                  <a:gd name="T98" fmla="*/ 203 w 1049"/>
                  <a:gd name="T99" fmla="*/ 358 h 1321"/>
                  <a:gd name="T100" fmla="*/ 212 w 1049"/>
                  <a:gd name="T101" fmla="*/ 327 h 1321"/>
                  <a:gd name="T102" fmla="*/ 223 w 1049"/>
                  <a:gd name="T103" fmla="*/ 294 h 1321"/>
                  <a:gd name="T104" fmla="*/ 233 w 1049"/>
                  <a:gd name="T105" fmla="*/ 260 h 1321"/>
                  <a:gd name="T106" fmla="*/ 249 w 1049"/>
                  <a:gd name="T107" fmla="*/ 219 h 1321"/>
                  <a:gd name="T108" fmla="*/ 0 w 1049"/>
                  <a:gd name="T109" fmla="*/ 114 h 1321"/>
                  <a:gd name="T110" fmla="*/ 654 w 1049"/>
                  <a:gd name="T111" fmla="*/ 0 h 1321"/>
                  <a:gd name="T112" fmla="*/ 1049 w 1049"/>
                  <a:gd name="T113" fmla="*/ 546 h 13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49"/>
                  <a:gd name="T172" fmla="*/ 0 h 1321"/>
                  <a:gd name="T173" fmla="*/ 1049 w 1049"/>
                  <a:gd name="T174" fmla="*/ 1321 h 13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49" h="1321">
                    <a:moveTo>
                      <a:pt x="1049" y="546"/>
                    </a:moveTo>
                    <a:lnTo>
                      <a:pt x="783" y="438"/>
                    </a:lnTo>
                    <a:lnTo>
                      <a:pt x="772" y="462"/>
                    </a:lnTo>
                    <a:lnTo>
                      <a:pt x="766" y="486"/>
                    </a:lnTo>
                    <a:lnTo>
                      <a:pt x="758" y="513"/>
                    </a:lnTo>
                    <a:lnTo>
                      <a:pt x="752" y="540"/>
                    </a:lnTo>
                    <a:lnTo>
                      <a:pt x="744" y="575"/>
                    </a:lnTo>
                    <a:lnTo>
                      <a:pt x="740" y="604"/>
                    </a:lnTo>
                    <a:lnTo>
                      <a:pt x="735" y="637"/>
                    </a:lnTo>
                    <a:lnTo>
                      <a:pt x="732" y="672"/>
                    </a:lnTo>
                    <a:lnTo>
                      <a:pt x="729" y="708"/>
                    </a:lnTo>
                    <a:lnTo>
                      <a:pt x="729" y="774"/>
                    </a:lnTo>
                    <a:lnTo>
                      <a:pt x="730" y="808"/>
                    </a:lnTo>
                    <a:lnTo>
                      <a:pt x="732" y="840"/>
                    </a:lnTo>
                    <a:lnTo>
                      <a:pt x="737" y="872"/>
                    </a:lnTo>
                    <a:lnTo>
                      <a:pt x="743" y="904"/>
                    </a:lnTo>
                    <a:lnTo>
                      <a:pt x="749" y="935"/>
                    </a:lnTo>
                    <a:lnTo>
                      <a:pt x="756" y="972"/>
                    </a:lnTo>
                    <a:lnTo>
                      <a:pt x="767" y="1006"/>
                    </a:lnTo>
                    <a:lnTo>
                      <a:pt x="266" y="1321"/>
                    </a:lnTo>
                    <a:lnTo>
                      <a:pt x="255" y="1289"/>
                    </a:lnTo>
                    <a:lnTo>
                      <a:pt x="244" y="1261"/>
                    </a:lnTo>
                    <a:lnTo>
                      <a:pt x="235" y="1235"/>
                    </a:lnTo>
                    <a:lnTo>
                      <a:pt x="226" y="1206"/>
                    </a:lnTo>
                    <a:lnTo>
                      <a:pt x="218" y="1182"/>
                    </a:lnTo>
                    <a:lnTo>
                      <a:pt x="209" y="1154"/>
                    </a:lnTo>
                    <a:lnTo>
                      <a:pt x="203" y="1128"/>
                    </a:lnTo>
                    <a:lnTo>
                      <a:pt x="197" y="1103"/>
                    </a:lnTo>
                    <a:lnTo>
                      <a:pt x="191" y="1077"/>
                    </a:lnTo>
                    <a:lnTo>
                      <a:pt x="183" y="1047"/>
                    </a:lnTo>
                    <a:lnTo>
                      <a:pt x="178" y="1015"/>
                    </a:lnTo>
                    <a:lnTo>
                      <a:pt x="172" y="986"/>
                    </a:lnTo>
                    <a:lnTo>
                      <a:pt x="166" y="957"/>
                    </a:lnTo>
                    <a:lnTo>
                      <a:pt x="163" y="923"/>
                    </a:lnTo>
                    <a:lnTo>
                      <a:pt x="160" y="891"/>
                    </a:lnTo>
                    <a:lnTo>
                      <a:pt x="157" y="854"/>
                    </a:lnTo>
                    <a:lnTo>
                      <a:pt x="154" y="819"/>
                    </a:lnTo>
                    <a:lnTo>
                      <a:pt x="154" y="784"/>
                    </a:lnTo>
                    <a:lnTo>
                      <a:pt x="154" y="747"/>
                    </a:lnTo>
                    <a:lnTo>
                      <a:pt x="154" y="701"/>
                    </a:lnTo>
                    <a:lnTo>
                      <a:pt x="155" y="659"/>
                    </a:lnTo>
                    <a:lnTo>
                      <a:pt x="157" y="632"/>
                    </a:lnTo>
                    <a:lnTo>
                      <a:pt x="160" y="598"/>
                    </a:lnTo>
                    <a:lnTo>
                      <a:pt x="163" y="566"/>
                    </a:lnTo>
                    <a:lnTo>
                      <a:pt x="168" y="528"/>
                    </a:lnTo>
                    <a:lnTo>
                      <a:pt x="174" y="494"/>
                    </a:lnTo>
                    <a:lnTo>
                      <a:pt x="180" y="464"/>
                    </a:lnTo>
                    <a:lnTo>
                      <a:pt x="187" y="425"/>
                    </a:lnTo>
                    <a:lnTo>
                      <a:pt x="195" y="395"/>
                    </a:lnTo>
                    <a:lnTo>
                      <a:pt x="203" y="358"/>
                    </a:lnTo>
                    <a:lnTo>
                      <a:pt x="212" y="327"/>
                    </a:lnTo>
                    <a:lnTo>
                      <a:pt x="223" y="294"/>
                    </a:lnTo>
                    <a:lnTo>
                      <a:pt x="233" y="260"/>
                    </a:lnTo>
                    <a:lnTo>
                      <a:pt x="249" y="219"/>
                    </a:lnTo>
                    <a:lnTo>
                      <a:pt x="0" y="114"/>
                    </a:lnTo>
                    <a:lnTo>
                      <a:pt x="654" y="0"/>
                    </a:lnTo>
                    <a:lnTo>
                      <a:pt x="1049" y="54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4052" name="Freeform 13"/>
              <p:cNvSpPr>
                <a:spLocks/>
              </p:cNvSpPr>
              <p:nvPr/>
            </p:nvSpPr>
            <p:spPr bwMode="auto">
              <a:xfrm>
                <a:off x="3140075" y="4905375"/>
                <a:ext cx="946150" cy="898525"/>
              </a:xfrm>
              <a:custGeom>
                <a:avLst/>
                <a:gdLst>
                  <a:gd name="T0" fmla="*/ 946 w 1192"/>
                  <a:gd name="T1" fmla="*/ 1131 h 1131"/>
                  <a:gd name="T2" fmla="*/ 922 w 1192"/>
                  <a:gd name="T3" fmla="*/ 1119 h 1131"/>
                  <a:gd name="T4" fmla="*/ 902 w 1192"/>
                  <a:gd name="T5" fmla="*/ 1108 h 1131"/>
                  <a:gd name="T6" fmla="*/ 880 w 1192"/>
                  <a:gd name="T7" fmla="*/ 1098 h 1131"/>
                  <a:gd name="T8" fmla="*/ 860 w 1192"/>
                  <a:gd name="T9" fmla="*/ 1087 h 1131"/>
                  <a:gd name="T10" fmla="*/ 839 w 1192"/>
                  <a:gd name="T11" fmla="*/ 1075 h 1131"/>
                  <a:gd name="T12" fmla="*/ 817 w 1192"/>
                  <a:gd name="T13" fmla="*/ 1062 h 1131"/>
                  <a:gd name="T14" fmla="*/ 797 w 1192"/>
                  <a:gd name="T15" fmla="*/ 1049 h 1131"/>
                  <a:gd name="T16" fmla="*/ 776 w 1192"/>
                  <a:gd name="T17" fmla="*/ 1036 h 1131"/>
                  <a:gd name="T18" fmla="*/ 753 w 1192"/>
                  <a:gd name="T19" fmla="*/ 1020 h 1131"/>
                  <a:gd name="T20" fmla="*/ 727 w 1192"/>
                  <a:gd name="T21" fmla="*/ 1003 h 1131"/>
                  <a:gd name="T22" fmla="*/ 707 w 1192"/>
                  <a:gd name="T23" fmla="*/ 987 h 1131"/>
                  <a:gd name="T24" fmla="*/ 687 w 1192"/>
                  <a:gd name="T25" fmla="*/ 971 h 1131"/>
                  <a:gd name="T26" fmla="*/ 664 w 1192"/>
                  <a:gd name="T27" fmla="*/ 954 h 1131"/>
                  <a:gd name="T28" fmla="*/ 639 w 1192"/>
                  <a:gd name="T29" fmla="*/ 935 h 1131"/>
                  <a:gd name="T30" fmla="*/ 618 w 1192"/>
                  <a:gd name="T31" fmla="*/ 917 h 1131"/>
                  <a:gd name="T32" fmla="*/ 595 w 1192"/>
                  <a:gd name="T33" fmla="*/ 897 h 1131"/>
                  <a:gd name="T34" fmla="*/ 577 w 1192"/>
                  <a:gd name="T35" fmla="*/ 880 h 1131"/>
                  <a:gd name="T36" fmla="*/ 551 w 1192"/>
                  <a:gd name="T37" fmla="*/ 856 h 1131"/>
                  <a:gd name="T38" fmla="*/ 529 w 1192"/>
                  <a:gd name="T39" fmla="*/ 836 h 1131"/>
                  <a:gd name="T40" fmla="*/ 511 w 1192"/>
                  <a:gd name="T41" fmla="*/ 816 h 1131"/>
                  <a:gd name="T42" fmla="*/ 489 w 1192"/>
                  <a:gd name="T43" fmla="*/ 793 h 1131"/>
                  <a:gd name="T44" fmla="*/ 474 w 1192"/>
                  <a:gd name="T45" fmla="*/ 776 h 1131"/>
                  <a:gd name="T46" fmla="*/ 455 w 1192"/>
                  <a:gd name="T47" fmla="*/ 755 h 1131"/>
                  <a:gd name="T48" fmla="*/ 437 w 1192"/>
                  <a:gd name="T49" fmla="*/ 733 h 1131"/>
                  <a:gd name="T50" fmla="*/ 417 w 1192"/>
                  <a:gd name="T51" fmla="*/ 707 h 1131"/>
                  <a:gd name="T52" fmla="*/ 399 w 1192"/>
                  <a:gd name="T53" fmla="*/ 686 h 1131"/>
                  <a:gd name="T54" fmla="*/ 380 w 1192"/>
                  <a:gd name="T55" fmla="*/ 661 h 1131"/>
                  <a:gd name="T56" fmla="*/ 359 w 1192"/>
                  <a:gd name="T57" fmla="*/ 632 h 1131"/>
                  <a:gd name="T58" fmla="*/ 340 w 1192"/>
                  <a:gd name="T59" fmla="*/ 606 h 1131"/>
                  <a:gd name="T60" fmla="*/ 320 w 1192"/>
                  <a:gd name="T61" fmla="*/ 577 h 1131"/>
                  <a:gd name="T62" fmla="*/ 302 w 1192"/>
                  <a:gd name="T63" fmla="*/ 548 h 1131"/>
                  <a:gd name="T64" fmla="*/ 285 w 1192"/>
                  <a:gd name="T65" fmla="*/ 517 h 1131"/>
                  <a:gd name="T66" fmla="*/ 267 w 1192"/>
                  <a:gd name="T67" fmla="*/ 485 h 1131"/>
                  <a:gd name="T68" fmla="*/ 254 w 1192"/>
                  <a:gd name="T69" fmla="*/ 458 h 1131"/>
                  <a:gd name="T70" fmla="*/ 239 w 1192"/>
                  <a:gd name="T71" fmla="*/ 432 h 1131"/>
                  <a:gd name="T72" fmla="*/ 227 w 1192"/>
                  <a:gd name="T73" fmla="*/ 403 h 1131"/>
                  <a:gd name="T74" fmla="*/ 0 w 1192"/>
                  <a:gd name="T75" fmla="*/ 510 h 1131"/>
                  <a:gd name="T76" fmla="*/ 374 w 1192"/>
                  <a:gd name="T77" fmla="*/ 0 h 1131"/>
                  <a:gd name="T78" fmla="*/ 1008 w 1192"/>
                  <a:gd name="T79" fmla="*/ 55 h 1131"/>
                  <a:gd name="T80" fmla="*/ 753 w 1192"/>
                  <a:gd name="T81" fmla="*/ 168 h 1131"/>
                  <a:gd name="T82" fmla="*/ 768 w 1192"/>
                  <a:gd name="T83" fmla="*/ 201 h 1131"/>
                  <a:gd name="T84" fmla="*/ 787 w 1192"/>
                  <a:gd name="T85" fmla="*/ 234 h 1131"/>
                  <a:gd name="T86" fmla="*/ 810 w 1192"/>
                  <a:gd name="T87" fmla="*/ 271 h 1131"/>
                  <a:gd name="T88" fmla="*/ 836 w 1192"/>
                  <a:gd name="T89" fmla="*/ 311 h 1131"/>
                  <a:gd name="T90" fmla="*/ 859 w 1192"/>
                  <a:gd name="T91" fmla="*/ 341 h 1131"/>
                  <a:gd name="T92" fmla="*/ 885 w 1192"/>
                  <a:gd name="T93" fmla="*/ 372 h 1131"/>
                  <a:gd name="T94" fmla="*/ 909 w 1192"/>
                  <a:gd name="T95" fmla="*/ 403 h 1131"/>
                  <a:gd name="T96" fmla="*/ 935 w 1192"/>
                  <a:gd name="T97" fmla="*/ 429 h 1131"/>
                  <a:gd name="T98" fmla="*/ 963 w 1192"/>
                  <a:gd name="T99" fmla="*/ 453 h 1131"/>
                  <a:gd name="T100" fmla="*/ 992 w 1192"/>
                  <a:gd name="T101" fmla="*/ 481 h 1131"/>
                  <a:gd name="T102" fmla="*/ 1021 w 1192"/>
                  <a:gd name="T103" fmla="*/ 504 h 1131"/>
                  <a:gd name="T104" fmla="*/ 1049 w 1192"/>
                  <a:gd name="T105" fmla="*/ 527 h 1131"/>
                  <a:gd name="T106" fmla="*/ 1077 w 1192"/>
                  <a:gd name="T107" fmla="*/ 547 h 1131"/>
                  <a:gd name="T108" fmla="*/ 1110 w 1192"/>
                  <a:gd name="T109" fmla="*/ 568 h 1131"/>
                  <a:gd name="T110" fmla="*/ 1144 w 1192"/>
                  <a:gd name="T111" fmla="*/ 588 h 1131"/>
                  <a:gd name="T112" fmla="*/ 1169 w 1192"/>
                  <a:gd name="T113" fmla="*/ 599 h 1131"/>
                  <a:gd name="T114" fmla="*/ 1192 w 1192"/>
                  <a:gd name="T115" fmla="*/ 611 h 1131"/>
                  <a:gd name="T116" fmla="*/ 946 w 1192"/>
                  <a:gd name="T117" fmla="*/ 1131 h 113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92"/>
                  <a:gd name="T178" fmla="*/ 0 h 1131"/>
                  <a:gd name="T179" fmla="*/ 1192 w 1192"/>
                  <a:gd name="T180" fmla="*/ 1131 h 113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92" h="1131">
                    <a:moveTo>
                      <a:pt x="946" y="1131"/>
                    </a:moveTo>
                    <a:lnTo>
                      <a:pt x="922" y="1119"/>
                    </a:lnTo>
                    <a:lnTo>
                      <a:pt x="902" y="1108"/>
                    </a:lnTo>
                    <a:lnTo>
                      <a:pt x="880" y="1098"/>
                    </a:lnTo>
                    <a:lnTo>
                      <a:pt x="860" y="1087"/>
                    </a:lnTo>
                    <a:lnTo>
                      <a:pt x="839" y="1075"/>
                    </a:lnTo>
                    <a:lnTo>
                      <a:pt x="817" y="1062"/>
                    </a:lnTo>
                    <a:lnTo>
                      <a:pt x="797" y="1049"/>
                    </a:lnTo>
                    <a:lnTo>
                      <a:pt x="776" y="1036"/>
                    </a:lnTo>
                    <a:lnTo>
                      <a:pt x="753" y="1020"/>
                    </a:lnTo>
                    <a:lnTo>
                      <a:pt x="727" y="1003"/>
                    </a:lnTo>
                    <a:lnTo>
                      <a:pt x="707" y="987"/>
                    </a:lnTo>
                    <a:lnTo>
                      <a:pt x="687" y="971"/>
                    </a:lnTo>
                    <a:lnTo>
                      <a:pt x="664" y="954"/>
                    </a:lnTo>
                    <a:lnTo>
                      <a:pt x="639" y="935"/>
                    </a:lnTo>
                    <a:lnTo>
                      <a:pt x="618" y="917"/>
                    </a:lnTo>
                    <a:lnTo>
                      <a:pt x="595" y="897"/>
                    </a:lnTo>
                    <a:lnTo>
                      <a:pt x="577" y="880"/>
                    </a:lnTo>
                    <a:lnTo>
                      <a:pt x="551" y="856"/>
                    </a:lnTo>
                    <a:lnTo>
                      <a:pt x="529" y="836"/>
                    </a:lnTo>
                    <a:lnTo>
                      <a:pt x="511" y="816"/>
                    </a:lnTo>
                    <a:lnTo>
                      <a:pt x="489" y="793"/>
                    </a:lnTo>
                    <a:lnTo>
                      <a:pt x="474" y="776"/>
                    </a:lnTo>
                    <a:lnTo>
                      <a:pt x="455" y="755"/>
                    </a:lnTo>
                    <a:lnTo>
                      <a:pt x="437" y="733"/>
                    </a:lnTo>
                    <a:lnTo>
                      <a:pt x="417" y="707"/>
                    </a:lnTo>
                    <a:lnTo>
                      <a:pt x="399" y="686"/>
                    </a:lnTo>
                    <a:lnTo>
                      <a:pt x="380" y="661"/>
                    </a:lnTo>
                    <a:lnTo>
                      <a:pt x="359" y="632"/>
                    </a:lnTo>
                    <a:lnTo>
                      <a:pt x="340" y="606"/>
                    </a:lnTo>
                    <a:lnTo>
                      <a:pt x="320" y="577"/>
                    </a:lnTo>
                    <a:lnTo>
                      <a:pt x="302" y="548"/>
                    </a:lnTo>
                    <a:lnTo>
                      <a:pt x="285" y="517"/>
                    </a:lnTo>
                    <a:lnTo>
                      <a:pt x="267" y="485"/>
                    </a:lnTo>
                    <a:lnTo>
                      <a:pt x="254" y="458"/>
                    </a:lnTo>
                    <a:lnTo>
                      <a:pt x="239" y="432"/>
                    </a:lnTo>
                    <a:lnTo>
                      <a:pt x="227" y="403"/>
                    </a:lnTo>
                    <a:lnTo>
                      <a:pt x="0" y="510"/>
                    </a:lnTo>
                    <a:lnTo>
                      <a:pt x="374" y="0"/>
                    </a:lnTo>
                    <a:lnTo>
                      <a:pt x="1008" y="55"/>
                    </a:lnTo>
                    <a:lnTo>
                      <a:pt x="753" y="168"/>
                    </a:lnTo>
                    <a:lnTo>
                      <a:pt x="768" y="201"/>
                    </a:lnTo>
                    <a:lnTo>
                      <a:pt x="787" y="234"/>
                    </a:lnTo>
                    <a:lnTo>
                      <a:pt x="810" y="271"/>
                    </a:lnTo>
                    <a:lnTo>
                      <a:pt x="836" y="311"/>
                    </a:lnTo>
                    <a:lnTo>
                      <a:pt x="859" y="341"/>
                    </a:lnTo>
                    <a:lnTo>
                      <a:pt x="885" y="372"/>
                    </a:lnTo>
                    <a:lnTo>
                      <a:pt x="909" y="403"/>
                    </a:lnTo>
                    <a:lnTo>
                      <a:pt x="935" y="429"/>
                    </a:lnTo>
                    <a:lnTo>
                      <a:pt x="963" y="453"/>
                    </a:lnTo>
                    <a:lnTo>
                      <a:pt x="992" y="481"/>
                    </a:lnTo>
                    <a:lnTo>
                      <a:pt x="1021" y="504"/>
                    </a:lnTo>
                    <a:lnTo>
                      <a:pt x="1049" y="527"/>
                    </a:lnTo>
                    <a:lnTo>
                      <a:pt x="1077" y="547"/>
                    </a:lnTo>
                    <a:lnTo>
                      <a:pt x="1110" y="568"/>
                    </a:lnTo>
                    <a:lnTo>
                      <a:pt x="1144" y="588"/>
                    </a:lnTo>
                    <a:lnTo>
                      <a:pt x="1169" y="599"/>
                    </a:lnTo>
                    <a:lnTo>
                      <a:pt x="1192" y="611"/>
                    </a:lnTo>
                    <a:lnTo>
                      <a:pt x="946" y="1131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4053" name="Freeform 14"/>
              <p:cNvSpPr>
                <a:spLocks/>
              </p:cNvSpPr>
              <p:nvPr/>
            </p:nvSpPr>
            <p:spPr bwMode="auto">
              <a:xfrm>
                <a:off x="3852863" y="5219700"/>
                <a:ext cx="1027112" cy="820738"/>
              </a:xfrm>
              <a:custGeom>
                <a:avLst/>
                <a:gdLst>
                  <a:gd name="T0" fmla="*/ 519 w 1295"/>
                  <a:gd name="T1" fmla="*/ 0 h 1033"/>
                  <a:gd name="T2" fmla="*/ 411 w 1295"/>
                  <a:gd name="T3" fmla="*/ 266 h 1033"/>
                  <a:gd name="T4" fmla="*/ 436 w 1295"/>
                  <a:gd name="T5" fmla="*/ 277 h 1033"/>
                  <a:gd name="T6" fmla="*/ 459 w 1295"/>
                  <a:gd name="T7" fmla="*/ 283 h 1033"/>
                  <a:gd name="T8" fmla="*/ 485 w 1295"/>
                  <a:gd name="T9" fmla="*/ 291 h 1033"/>
                  <a:gd name="T10" fmla="*/ 514 w 1295"/>
                  <a:gd name="T11" fmla="*/ 299 h 1033"/>
                  <a:gd name="T12" fmla="*/ 548 w 1295"/>
                  <a:gd name="T13" fmla="*/ 305 h 1033"/>
                  <a:gd name="T14" fmla="*/ 578 w 1295"/>
                  <a:gd name="T15" fmla="*/ 309 h 1033"/>
                  <a:gd name="T16" fmla="*/ 609 w 1295"/>
                  <a:gd name="T17" fmla="*/ 314 h 1033"/>
                  <a:gd name="T18" fmla="*/ 644 w 1295"/>
                  <a:gd name="T19" fmla="*/ 318 h 1033"/>
                  <a:gd name="T20" fmla="*/ 681 w 1295"/>
                  <a:gd name="T21" fmla="*/ 321 h 1033"/>
                  <a:gd name="T22" fmla="*/ 747 w 1295"/>
                  <a:gd name="T23" fmla="*/ 321 h 1033"/>
                  <a:gd name="T24" fmla="*/ 782 w 1295"/>
                  <a:gd name="T25" fmla="*/ 320 h 1033"/>
                  <a:gd name="T26" fmla="*/ 813 w 1295"/>
                  <a:gd name="T27" fmla="*/ 317 h 1033"/>
                  <a:gd name="T28" fmla="*/ 845 w 1295"/>
                  <a:gd name="T29" fmla="*/ 312 h 1033"/>
                  <a:gd name="T30" fmla="*/ 879 w 1295"/>
                  <a:gd name="T31" fmla="*/ 306 h 1033"/>
                  <a:gd name="T32" fmla="*/ 908 w 1295"/>
                  <a:gd name="T33" fmla="*/ 302 h 1033"/>
                  <a:gd name="T34" fmla="*/ 945 w 1295"/>
                  <a:gd name="T35" fmla="*/ 292 h 1033"/>
                  <a:gd name="T36" fmla="*/ 979 w 1295"/>
                  <a:gd name="T37" fmla="*/ 282 h 1033"/>
                  <a:gd name="T38" fmla="*/ 1295 w 1295"/>
                  <a:gd name="T39" fmla="*/ 781 h 1033"/>
                  <a:gd name="T40" fmla="*/ 1264 w 1295"/>
                  <a:gd name="T41" fmla="*/ 793 h 1033"/>
                  <a:gd name="T42" fmla="*/ 1235 w 1295"/>
                  <a:gd name="T43" fmla="*/ 804 h 1033"/>
                  <a:gd name="T44" fmla="*/ 1209 w 1295"/>
                  <a:gd name="T45" fmla="*/ 813 h 1033"/>
                  <a:gd name="T46" fmla="*/ 1181 w 1295"/>
                  <a:gd name="T47" fmla="*/ 822 h 1033"/>
                  <a:gd name="T48" fmla="*/ 1155 w 1295"/>
                  <a:gd name="T49" fmla="*/ 830 h 1033"/>
                  <a:gd name="T50" fmla="*/ 1127 w 1295"/>
                  <a:gd name="T51" fmla="*/ 839 h 1033"/>
                  <a:gd name="T52" fmla="*/ 1103 w 1295"/>
                  <a:gd name="T53" fmla="*/ 845 h 1033"/>
                  <a:gd name="T54" fmla="*/ 1077 w 1295"/>
                  <a:gd name="T55" fmla="*/ 851 h 1033"/>
                  <a:gd name="T56" fmla="*/ 1051 w 1295"/>
                  <a:gd name="T57" fmla="*/ 857 h 1033"/>
                  <a:gd name="T58" fmla="*/ 1022 w 1295"/>
                  <a:gd name="T59" fmla="*/ 865 h 1033"/>
                  <a:gd name="T60" fmla="*/ 988 w 1295"/>
                  <a:gd name="T61" fmla="*/ 870 h 1033"/>
                  <a:gd name="T62" fmla="*/ 960 w 1295"/>
                  <a:gd name="T63" fmla="*/ 876 h 1033"/>
                  <a:gd name="T64" fmla="*/ 930 w 1295"/>
                  <a:gd name="T65" fmla="*/ 882 h 1033"/>
                  <a:gd name="T66" fmla="*/ 897 w 1295"/>
                  <a:gd name="T67" fmla="*/ 886 h 1033"/>
                  <a:gd name="T68" fmla="*/ 864 w 1295"/>
                  <a:gd name="T69" fmla="*/ 889 h 1033"/>
                  <a:gd name="T70" fmla="*/ 827 w 1295"/>
                  <a:gd name="T71" fmla="*/ 891 h 1033"/>
                  <a:gd name="T72" fmla="*/ 792 w 1295"/>
                  <a:gd name="T73" fmla="*/ 894 h 1033"/>
                  <a:gd name="T74" fmla="*/ 758 w 1295"/>
                  <a:gd name="T75" fmla="*/ 894 h 1033"/>
                  <a:gd name="T76" fmla="*/ 721 w 1295"/>
                  <a:gd name="T77" fmla="*/ 894 h 1033"/>
                  <a:gd name="T78" fmla="*/ 675 w 1295"/>
                  <a:gd name="T79" fmla="*/ 894 h 1033"/>
                  <a:gd name="T80" fmla="*/ 634 w 1295"/>
                  <a:gd name="T81" fmla="*/ 893 h 1033"/>
                  <a:gd name="T82" fmla="*/ 604 w 1295"/>
                  <a:gd name="T83" fmla="*/ 891 h 1033"/>
                  <a:gd name="T84" fmla="*/ 572 w 1295"/>
                  <a:gd name="T85" fmla="*/ 889 h 1033"/>
                  <a:gd name="T86" fmla="*/ 539 w 1295"/>
                  <a:gd name="T87" fmla="*/ 886 h 1033"/>
                  <a:gd name="T88" fmla="*/ 500 w 1295"/>
                  <a:gd name="T89" fmla="*/ 880 h 1033"/>
                  <a:gd name="T90" fmla="*/ 468 w 1295"/>
                  <a:gd name="T91" fmla="*/ 874 h 1033"/>
                  <a:gd name="T92" fmla="*/ 436 w 1295"/>
                  <a:gd name="T93" fmla="*/ 870 h 1033"/>
                  <a:gd name="T94" fmla="*/ 397 w 1295"/>
                  <a:gd name="T95" fmla="*/ 860 h 1033"/>
                  <a:gd name="T96" fmla="*/ 368 w 1295"/>
                  <a:gd name="T97" fmla="*/ 853 h 1033"/>
                  <a:gd name="T98" fmla="*/ 331 w 1295"/>
                  <a:gd name="T99" fmla="*/ 845 h 1033"/>
                  <a:gd name="T100" fmla="*/ 299 w 1295"/>
                  <a:gd name="T101" fmla="*/ 836 h 1033"/>
                  <a:gd name="T102" fmla="*/ 267 w 1295"/>
                  <a:gd name="T103" fmla="*/ 827 h 1033"/>
                  <a:gd name="T104" fmla="*/ 233 w 1295"/>
                  <a:gd name="T105" fmla="*/ 814 h 1033"/>
                  <a:gd name="T106" fmla="*/ 192 w 1295"/>
                  <a:gd name="T107" fmla="*/ 799 h 1033"/>
                  <a:gd name="T108" fmla="*/ 94 w 1295"/>
                  <a:gd name="T109" fmla="*/ 1033 h 1033"/>
                  <a:gd name="T110" fmla="*/ 0 w 1295"/>
                  <a:gd name="T111" fmla="*/ 370 h 1033"/>
                  <a:gd name="T112" fmla="*/ 519 w 1295"/>
                  <a:gd name="T113" fmla="*/ 0 h 10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95"/>
                  <a:gd name="T172" fmla="*/ 0 h 1033"/>
                  <a:gd name="T173" fmla="*/ 1295 w 1295"/>
                  <a:gd name="T174" fmla="*/ 1033 h 10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95" h="1033">
                    <a:moveTo>
                      <a:pt x="519" y="0"/>
                    </a:moveTo>
                    <a:lnTo>
                      <a:pt x="411" y="266"/>
                    </a:lnTo>
                    <a:lnTo>
                      <a:pt x="436" y="277"/>
                    </a:lnTo>
                    <a:lnTo>
                      <a:pt x="459" y="283"/>
                    </a:lnTo>
                    <a:lnTo>
                      <a:pt x="485" y="291"/>
                    </a:lnTo>
                    <a:lnTo>
                      <a:pt x="514" y="299"/>
                    </a:lnTo>
                    <a:lnTo>
                      <a:pt x="548" y="305"/>
                    </a:lnTo>
                    <a:lnTo>
                      <a:pt x="578" y="309"/>
                    </a:lnTo>
                    <a:lnTo>
                      <a:pt x="609" y="314"/>
                    </a:lnTo>
                    <a:lnTo>
                      <a:pt x="644" y="318"/>
                    </a:lnTo>
                    <a:lnTo>
                      <a:pt x="681" y="321"/>
                    </a:lnTo>
                    <a:lnTo>
                      <a:pt x="747" y="321"/>
                    </a:lnTo>
                    <a:lnTo>
                      <a:pt x="782" y="320"/>
                    </a:lnTo>
                    <a:lnTo>
                      <a:pt x="813" y="317"/>
                    </a:lnTo>
                    <a:lnTo>
                      <a:pt x="845" y="312"/>
                    </a:lnTo>
                    <a:lnTo>
                      <a:pt x="879" y="306"/>
                    </a:lnTo>
                    <a:lnTo>
                      <a:pt x="908" y="302"/>
                    </a:lnTo>
                    <a:lnTo>
                      <a:pt x="945" y="292"/>
                    </a:lnTo>
                    <a:lnTo>
                      <a:pt x="979" y="282"/>
                    </a:lnTo>
                    <a:lnTo>
                      <a:pt x="1295" y="781"/>
                    </a:lnTo>
                    <a:lnTo>
                      <a:pt x="1264" y="793"/>
                    </a:lnTo>
                    <a:lnTo>
                      <a:pt x="1235" y="804"/>
                    </a:lnTo>
                    <a:lnTo>
                      <a:pt x="1209" y="813"/>
                    </a:lnTo>
                    <a:lnTo>
                      <a:pt x="1181" y="822"/>
                    </a:lnTo>
                    <a:lnTo>
                      <a:pt x="1155" y="830"/>
                    </a:lnTo>
                    <a:lnTo>
                      <a:pt x="1127" y="839"/>
                    </a:lnTo>
                    <a:lnTo>
                      <a:pt x="1103" y="845"/>
                    </a:lnTo>
                    <a:lnTo>
                      <a:pt x="1077" y="851"/>
                    </a:lnTo>
                    <a:lnTo>
                      <a:pt x="1051" y="857"/>
                    </a:lnTo>
                    <a:lnTo>
                      <a:pt x="1022" y="865"/>
                    </a:lnTo>
                    <a:lnTo>
                      <a:pt x="988" y="870"/>
                    </a:lnTo>
                    <a:lnTo>
                      <a:pt x="960" y="876"/>
                    </a:lnTo>
                    <a:lnTo>
                      <a:pt x="930" y="882"/>
                    </a:lnTo>
                    <a:lnTo>
                      <a:pt x="897" y="886"/>
                    </a:lnTo>
                    <a:lnTo>
                      <a:pt x="864" y="889"/>
                    </a:lnTo>
                    <a:lnTo>
                      <a:pt x="827" y="891"/>
                    </a:lnTo>
                    <a:lnTo>
                      <a:pt x="792" y="894"/>
                    </a:lnTo>
                    <a:lnTo>
                      <a:pt x="758" y="894"/>
                    </a:lnTo>
                    <a:lnTo>
                      <a:pt x="721" y="894"/>
                    </a:lnTo>
                    <a:lnTo>
                      <a:pt x="675" y="894"/>
                    </a:lnTo>
                    <a:lnTo>
                      <a:pt x="634" y="893"/>
                    </a:lnTo>
                    <a:lnTo>
                      <a:pt x="604" y="891"/>
                    </a:lnTo>
                    <a:lnTo>
                      <a:pt x="572" y="889"/>
                    </a:lnTo>
                    <a:lnTo>
                      <a:pt x="539" y="886"/>
                    </a:lnTo>
                    <a:lnTo>
                      <a:pt x="500" y="880"/>
                    </a:lnTo>
                    <a:lnTo>
                      <a:pt x="468" y="874"/>
                    </a:lnTo>
                    <a:lnTo>
                      <a:pt x="436" y="870"/>
                    </a:lnTo>
                    <a:lnTo>
                      <a:pt x="397" y="860"/>
                    </a:lnTo>
                    <a:lnTo>
                      <a:pt x="368" y="853"/>
                    </a:lnTo>
                    <a:lnTo>
                      <a:pt x="331" y="845"/>
                    </a:lnTo>
                    <a:lnTo>
                      <a:pt x="299" y="836"/>
                    </a:lnTo>
                    <a:lnTo>
                      <a:pt x="267" y="827"/>
                    </a:lnTo>
                    <a:lnTo>
                      <a:pt x="233" y="814"/>
                    </a:lnTo>
                    <a:lnTo>
                      <a:pt x="192" y="799"/>
                    </a:lnTo>
                    <a:lnTo>
                      <a:pt x="94" y="1033"/>
                    </a:lnTo>
                    <a:lnTo>
                      <a:pt x="0" y="370"/>
                    </a:lnTo>
                    <a:lnTo>
                      <a:pt x="51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4054" name="Freeform 15"/>
              <p:cNvSpPr>
                <a:spLocks/>
              </p:cNvSpPr>
              <p:nvPr/>
            </p:nvSpPr>
            <p:spPr bwMode="auto">
              <a:xfrm>
                <a:off x="4594225" y="5059363"/>
                <a:ext cx="892175" cy="890587"/>
              </a:xfrm>
              <a:custGeom>
                <a:avLst/>
                <a:gdLst>
                  <a:gd name="T0" fmla="*/ 1125 w 1125"/>
                  <a:gd name="T1" fmla="*/ 246 h 1122"/>
                  <a:gd name="T2" fmla="*/ 1111 w 1125"/>
                  <a:gd name="T3" fmla="*/ 271 h 1122"/>
                  <a:gd name="T4" fmla="*/ 1101 w 1125"/>
                  <a:gd name="T5" fmla="*/ 291 h 1122"/>
                  <a:gd name="T6" fmla="*/ 1089 w 1125"/>
                  <a:gd name="T7" fmla="*/ 312 h 1122"/>
                  <a:gd name="T8" fmla="*/ 1080 w 1125"/>
                  <a:gd name="T9" fmla="*/ 332 h 1122"/>
                  <a:gd name="T10" fmla="*/ 1068 w 1125"/>
                  <a:gd name="T11" fmla="*/ 354 h 1122"/>
                  <a:gd name="T12" fmla="*/ 1054 w 1125"/>
                  <a:gd name="T13" fmla="*/ 375 h 1122"/>
                  <a:gd name="T14" fmla="*/ 1042 w 1125"/>
                  <a:gd name="T15" fmla="*/ 395 h 1122"/>
                  <a:gd name="T16" fmla="*/ 1028 w 1125"/>
                  <a:gd name="T17" fmla="*/ 416 h 1122"/>
                  <a:gd name="T18" fmla="*/ 1011 w 1125"/>
                  <a:gd name="T19" fmla="*/ 439 h 1122"/>
                  <a:gd name="T20" fmla="*/ 994 w 1125"/>
                  <a:gd name="T21" fmla="*/ 464 h 1122"/>
                  <a:gd name="T22" fmla="*/ 980 w 1125"/>
                  <a:gd name="T23" fmla="*/ 484 h 1122"/>
                  <a:gd name="T24" fmla="*/ 963 w 1125"/>
                  <a:gd name="T25" fmla="*/ 504 h 1122"/>
                  <a:gd name="T26" fmla="*/ 945 w 1125"/>
                  <a:gd name="T27" fmla="*/ 528 h 1122"/>
                  <a:gd name="T28" fmla="*/ 927 w 1125"/>
                  <a:gd name="T29" fmla="*/ 553 h 1122"/>
                  <a:gd name="T30" fmla="*/ 908 w 1125"/>
                  <a:gd name="T31" fmla="*/ 574 h 1122"/>
                  <a:gd name="T32" fmla="*/ 888 w 1125"/>
                  <a:gd name="T33" fmla="*/ 597 h 1122"/>
                  <a:gd name="T34" fmla="*/ 871 w 1125"/>
                  <a:gd name="T35" fmla="*/ 615 h 1122"/>
                  <a:gd name="T36" fmla="*/ 847 w 1125"/>
                  <a:gd name="T37" fmla="*/ 641 h 1122"/>
                  <a:gd name="T38" fmla="*/ 827 w 1125"/>
                  <a:gd name="T39" fmla="*/ 663 h 1122"/>
                  <a:gd name="T40" fmla="*/ 807 w 1125"/>
                  <a:gd name="T41" fmla="*/ 681 h 1122"/>
                  <a:gd name="T42" fmla="*/ 784 w 1125"/>
                  <a:gd name="T43" fmla="*/ 703 h 1122"/>
                  <a:gd name="T44" fmla="*/ 767 w 1125"/>
                  <a:gd name="T45" fmla="*/ 718 h 1122"/>
                  <a:gd name="T46" fmla="*/ 746 w 1125"/>
                  <a:gd name="T47" fmla="*/ 736 h 1122"/>
                  <a:gd name="T48" fmla="*/ 724 w 1125"/>
                  <a:gd name="T49" fmla="*/ 755 h 1122"/>
                  <a:gd name="T50" fmla="*/ 700 w 1125"/>
                  <a:gd name="T51" fmla="*/ 775 h 1122"/>
                  <a:gd name="T52" fmla="*/ 678 w 1125"/>
                  <a:gd name="T53" fmla="*/ 791 h 1122"/>
                  <a:gd name="T54" fmla="*/ 654 w 1125"/>
                  <a:gd name="T55" fmla="*/ 810 h 1122"/>
                  <a:gd name="T56" fmla="*/ 623 w 1125"/>
                  <a:gd name="T57" fmla="*/ 831 h 1122"/>
                  <a:gd name="T58" fmla="*/ 597 w 1125"/>
                  <a:gd name="T59" fmla="*/ 850 h 1122"/>
                  <a:gd name="T60" fmla="*/ 569 w 1125"/>
                  <a:gd name="T61" fmla="*/ 869 h 1122"/>
                  <a:gd name="T62" fmla="*/ 540 w 1125"/>
                  <a:gd name="T63" fmla="*/ 889 h 1122"/>
                  <a:gd name="T64" fmla="*/ 509 w 1125"/>
                  <a:gd name="T65" fmla="*/ 906 h 1122"/>
                  <a:gd name="T66" fmla="*/ 664 w 1125"/>
                  <a:gd name="T67" fmla="*/ 1122 h 1122"/>
                  <a:gd name="T68" fmla="*/ 46 w 1125"/>
                  <a:gd name="T69" fmla="*/ 845 h 1122"/>
                  <a:gd name="T70" fmla="*/ 0 w 1125"/>
                  <a:gd name="T71" fmla="*/ 297 h 1122"/>
                  <a:gd name="T72" fmla="*/ 129 w 1125"/>
                  <a:gd name="T73" fmla="*/ 452 h 1122"/>
                  <a:gd name="T74" fmla="*/ 158 w 1125"/>
                  <a:gd name="T75" fmla="*/ 438 h 1122"/>
                  <a:gd name="T76" fmla="*/ 187 w 1125"/>
                  <a:gd name="T77" fmla="*/ 422 h 1122"/>
                  <a:gd name="T78" fmla="*/ 226 w 1125"/>
                  <a:gd name="T79" fmla="*/ 404 h 1122"/>
                  <a:gd name="T80" fmla="*/ 263 w 1125"/>
                  <a:gd name="T81" fmla="*/ 383 h 1122"/>
                  <a:gd name="T82" fmla="*/ 301 w 1125"/>
                  <a:gd name="T83" fmla="*/ 357 h 1122"/>
                  <a:gd name="T84" fmla="*/ 333 w 1125"/>
                  <a:gd name="T85" fmla="*/ 334 h 1122"/>
                  <a:gd name="T86" fmla="*/ 364 w 1125"/>
                  <a:gd name="T87" fmla="*/ 308 h 1122"/>
                  <a:gd name="T88" fmla="*/ 394 w 1125"/>
                  <a:gd name="T89" fmla="*/ 282 h 1122"/>
                  <a:gd name="T90" fmla="*/ 419 w 1125"/>
                  <a:gd name="T91" fmla="*/ 257 h 1122"/>
                  <a:gd name="T92" fmla="*/ 445 w 1125"/>
                  <a:gd name="T93" fmla="*/ 230 h 1122"/>
                  <a:gd name="T94" fmla="*/ 473 w 1125"/>
                  <a:gd name="T95" fmla="*/ 199 h 1122"/>
                  <a:gd name="T96" fmla="*/ 496 w 1125"/>
                  <a:gd name="T97" fmla="*/ 171 h 1122"/>
                  <a:gd name="T98" fmla="*/ 519 w 1125"/>
                  <a:gd name="T99" fmla="*/ 142 h 1122"/>
                  <a:gd name="T100" fmla="*/ 539 w 1125"/>
                  <a:gd name="T101" fmla="*/ 116 h 1122"/>
                  <a:gd name="T102" fmla="*/ 560 w 1125"/>
                  <a:gd name="T103" fmla="*/ 81 h 1122"/>
                  <a:gd name="T104" fmla="*/ 580 w 1125"/>
                  <a:gd name="T105" fmla="*/ 49 h 1122"/>
                  <a:gd name="T106" fmla="*/ 591 w 1125"/>
                  <a:gd name="T107" fmla="*/ 24 h 1122"/>
                  <a:gd name="T108" fmla="*/ 601 w 1125"/>
                  <a:gd name="T109" fmla="*/ 0 h 1122"/>
                  <a:gd name="T110" fmla="*/ 1125 w 1125"/>
                  <a:gd name="T111" fmla="*/ 246 h 11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25"/>
                  <a:gd name="T169" fmla="*/ 0 h 1122"/>
                  <a:gd name="T170" fmla="*/ 1125 w 1125"/>
                  <a:gd name="T171" fmla="*/ 1122 h 112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25" h="1122">
                    <a:moveTo>
                      <a:pt x="1125" y="246"/>
                    </a:moveTo>
                    <a:lnTo>
                      <a:pt x="1111" y="271"/>
                    </a:lnTo>
                    <a:lnTo>
                      <a:pt x="1101" y="291"/>
                    </a:lnTo>
                    <a:lnTo>
                      <a:pt x="1089" y="312"/>
                    </a:lnTo>
                    <a:lnTo>
                      <a:pt x="1080" y="332"/>
                    </a:lnTo>
                    <a:lnTo>
                      <a:pt x="1068" y="354"/>
                    </a:lnTo>
                    <a:lnTo>
                      <a:pt x="1054" y="375"/>
                    </a:lnTo>
                    <a:lnTo>
                      <a:pt x="1042" y="395"/>
                    </a:lnTo>
                    <a:lnTo>
                      <a:pt x="1028" y="416"/>
                    </a:lnTo>
                    <a:lnTo>
                      <a:pt x="1011" y="439"/>
                    </a:lnTo>
                    <a:lnTo>
                      <a:pt x="994" y="464"/>
                    </a:lnTo>
                    <a:lnTo>
                      <a:pt x="980" y="484"/>
                    </a:lnTo>
                    <a:lnTo>
                      <a:pt x="963" y="504"/>
                    </a:lnTo>
                    <a:lnTo>
                      <a:pt x="945" y="528"/>
                    </a:lnTo>
                    <a:lnTo>
                      <a:pt x="927" y="553"/>
                    </a:lnTo>
                    <a:lnTo>
                      <a:pt x="908" y="574"/>
                    </a:lnTo>
                    <a:lnTo>
                      <a:pt x="888" y="597"/>
                    </a:lnTo>
                    <a:lnTo>
                      <a:pt x="871" y="615"/>
                    </a:lnTo>
                    <a:lnTo>
                      <a:pt x="847" y="641"/>
                    </a:lnTo>
                    <a:lnTo>
                      <a:pt x="827" y="663"/>
                    </a:lnTo>
                    <a:lnTo>
                      <a:pt x="807" y="681"/>
                    </a:lnTo>
                    <a:lnTo>
                      <a:pt x="784" y="703"/>
                    </a:lnTo>
                    <a:lnTo>
                      <a:pt x="767" y="718"/>
                    </a:lnTo>
                    <a:lnTo>
                      <a:pt x="746" y="736"/>
                    </a:lnTo>
                    <a:lnTo>
                      <a:pt x="724" y="755"/>
                    </a:lnTo>
                    <a:lnTo>
                      <a:pt x="700" y="775"/>
                    </a:lnTo>
                    <a:lnTo>
                      <a:pt x="678" y="791"/>
                    </a:lnTo>
                    <a:lnTo>
                      <a:pt x="654" y="810"/>
                    </a:lnTo>
                    <a:lnTo>
                      <a:pt x="623" y="831"/>
                    </a:lnTo>
                    <a:lnTo>
                      <a:pt x="597" y="850"/>
                    </a:lnTo>
                    <a:lnTo>
                      <a:pt x="569" y="869"/>
                    </a:lnTo>
                    <a:lnTo>
                      <a:pt x="540" y="889"/>
                    </a:lnTo>
                    <a:lnTo>
                      <a:pt x="509" y="906"/>
                    </a:lnTo>
                    <a:lnTo>
                      <a:pt x="664" y="1122"/>
                    </a:lnTo>
                    <a:lnTo>
                      <a:pt x="46" y="845"/>
                    </a:lnTo>
                    <a:lnTo>
                      <a:pt x="0" y="297"/>
                    </a:lnTo>
                    <a:lnTo>
                      <a:pt x="129" y="452"/>
                    </a:lnTo>
                    <a:lnTo>
                      <a:pt x="158" y="438"/>
                    </a:lnTo>
                    <a:lnTo>
                      <a:pt x="187" y="422"/>
                    </a:lnTo>
                    <a:lnTo>
                      <a:pt x="226" y="404"/>
                    </a:lnTo>
                    <a:lnTo>
                      <a:pt x="263" y="383"/>
                    </a:lnTo>
                    <a:lnTo>
                      <a:pt x="301" y="357"/>
                    </a:lnTo>
                    <a:lnTo>
                      <a:pt x="333" y="334"/>
                    </a:lnTo>
                    <a:lnTo>
                      <a:pt x="364" y="308"/>
                    </a:lnTo>
                    <a:lnTo>
                      <a:pt x="394" y="282"/>
                    </a:lnTo>
                    <a:lnTo>
                      <a:pt x="419" y="257"/>
                    </a:lnTo>
                    <a:lnTo>
                      <a:pt x="445" y="230"/>
                    </a:lnTo>
                    <a:lnTo>
                      <a:pt x="473" y="199"/>
                    </a:lnTo>
                    <a:lnTo>
                      <a:pt x="496" y="171"/>
                    </a:lnTo>
                    <a:lnTo>
                      <a:pt x="519" y="142"/>
                    </a:lnTo>
                    <a:lnTo>
                      <a:pt x="539" y="116"/>
                    </a:lnTo>
                    <a:lnTo>
                      <a:pt x="560" y="81"/>
                    </a:lnTo>
                    <a:lnTo>
                      <a:pt x="580" y="49"/>
                    </a:lnTo>
                    <a:lnTo>
                      <a:pt x="591" y="24"/>
                    </a:lnTo>
                    <a:lnTo>
                      <a:pt x="601" y="0"/>
                    </a:lnTo>
                    <a:lnTo>
                      <a:pt x="1125" y="24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4055" name="Freeform 16"/>
              <p:cNvSpPr>
                <a:spLocks/>
              </p:cNvSpPr>
              <p:nvPr/>
            </p:nvSpPr>
            <p:spPr bwMode="auto">
              <a:xfrm>
                <a:off x="4892675" y="4264025"/>
                <a:ext cx="822325" cy="1036638"/>
              </a:xfrm>
              <a:custGeom>
                <a:avLst/>
                <a:gdLst>
                  <a:gd name="T0" fmla="*/ 0 w 1037"/>
                  <a:gd name="T1" fmla="*/ 830 h 1306"/>
                  <a:gd name="T2" fmla="*/ 258 w 1037"/>
                  <a:gd name="T3" fmla="*/ 926 h 1306"/>
                  <a:gd name="T4" fmla="*/ 271 w 1037"/>
                  <a:gd name="T5" fmla="*/ 894 h 1306"/>
                  <a:gd name="T6" fmla="*/ 282 w 1037"/>
                  <a:gd name="T7" fmla="*/ 864 h 1306"/>
                  <a:gd name="T8" fmla="*/ 290 w 1037"/>
                  <a:gd name="T9" fmla="*/ 834 h 1306"/>
                  <a:gd name="T10" fmla="*/ 298 w 1037"/>
                  <a:gd name="T11" fmla="*/ 808 h 1306"/>
                  <a:gd name="T12" fmla="*/ 305 w 1037"/>
                  <a:gd name="T13" fmla="*/ 779 h 1306"/>
                  <a:gd name="T14" fmla="*/ 311 w 1037"/>
                  <a:gd name="T15" fmla="*/ 746 h 1306"/>
                  <a:gd name="T16" fmla="*/ 316 w 1037"/>
                  <a:gd name="T17" fmla="*/ 715 h 1306"/>
                  <a:gd name="T18" fmla="*/ 321 w 1037"/>
                  <a:gd name="T19" fmla="*/ 684 h 1306"/>
                  <a:gd name="T20" fmla="*/ 325 w 1037"/>
                  <a:gd name="T21" fmla="*/ 649 h 1306"/>
                  <a:gd name="T22" fmla="*/ 327 w 1037"/>
                  <a:gd name="T23" fmla="*/ 612 h 1306"/>
                  <a:gd name="T24" fmla="*/ 327 w 1037"/>
                  <a:gd name="T25" fmla="*/ 547 h 1306"/>
                  <a:gd name="T26" fmla="*/ 325 w 1037"/>
                  <a:gd name="T27" fmla="*/ 511 h 1306"/>
                  <a:gd name="T28" fmla="*/ 324 w 1037"/>
                  <a:gd name="T29" fmla="*/ 481 h 1306"/>
                  <a:gd name="T30" fmla="*/ 319 w 1037"/>
                  <a:gd name="T31" fmla="*/ 449 h 1306"/>
                  <a:gd name="T32" fmla="*/ 313 w 1037"/>
                  <a:gd name="T33" fmla="*/ 415 h 1306"/>
                  <a:gd name="T34" fmla="*/ 307 w 1037"/>
                  <a:gd name="T35" fmla="*/ 386 h 1306"/>
                  <a:gd name="T36" fmla="*/ 299 w 1037"/>
                  <a:gd name="T37" fmla="*/ 349 h 1306"/>
                  <a:gd name="T38" fmla="*/ 288 w 1037"/>
                  <a:gd name="T39" fmla="*/ 314 h 1306"/>
                  <a:gd name="T40" fmla="*/ 788 w 1037"/>
                  <a:gd name="T41" fmla="*/ 0 h 1306"/>
                  <a:gd name="T42" fmla="*/ 801 w 1037"/>
                  <a:gd name="T43" fmla="*/ 31 h 1306"/>
                  <a:gd name="T44" fmla="*/ 811 w 1037"/>
                  <a:gd name="T45" fmla="*/ 60 h 1306"/>
                  <a:gd name="T46" fmla="*/ 821 w 1037"/>
                  <a:gd name="T47" fmla="*/ 86 h 1306"/>
                  <a:gd name="T48" fmla="*/ 830 w 1037"/>
                  <a:gd name="T49" fmla="*/ 113 h 1306"/>
                  <a:gd name="T50" fmla="*/ 837 w 1037"/>
                  <a:gd name="T51" fmla="*/ 139 h 1306"/>
                  <a:gd name="T52" fmla="*/ 847 w 1037"/>
                  <a:gd name="T53" fmla="*/ 167 h 1306"/>
                  <a:gd name="T54" fmla="*/ 853 w 1037"/>
                  <a:gd name="T55" fmla="*/ 191 h 1306"/>
                  <a:gd name="T56" fmla="*/ 859 w 1037"/>
                  <a:gd name="T57" fmla="*/ 217 h 1306"/>
                  <a:gd name="T58" fmla="*/ 865 w 1037"/>
                  <a:gd name="T59" fmla="*/ 244 h 1306"/>
                  <a:gd name="T60" fmla="*/ 873 w 1037"/>
                  <a:gd name="T61" fmla="*/ 273 h 1306"/>
                  <a:gd name="T62" fmla="*/ 877 w 1037"/>
                  <a:gd name="T63" fmla="*/ 306 h 1306"/>
                  <a:gd name="T64" fmla="*/ 883 w 1037"/>
                  <a:gd name="T65" fmla="*/ 334 h 1306"/>
                  <a:gd name="T66" fmla="*/ 890 w 1037"/>
                  <a:gd name="T67" fmla="*/ 364 h 1306"/>
                  <a:gd name="T68" fmla="*/ 894 w 1037"/>
                  <a:gd name="T69" fmla="*/ 397 h 1306"/>
                  <a:gd name="T70" fmla="*/ 896 w 1037"/>
                  <a:gd name="T71" fmla="*/ 430 h 1306"/>
                  <a:gd name="T72" fmla="*/ 899 w 1037"/>
                  <a:gd name="T73" fmla="*/ 467 h 1306"/>
                  <a:gd name="T74" fmla="*/ 902 w 1037"/>
                  <a:gd name="T75" fmla="*/ 502 h 1306"/>
                  <a:gd name="T76" fmla="*/ 902 w 1037"/>
                  <a:gd name="T77" fmla="*/ 536 h 1306"/>
                  <a:gd name="T78" fmla="*/ 902 w 1037"/>
                  <a:gd name="T79" fmla="*/ 573 h 1306"/>
                  <a:gd name="T80" fmla="*/ 902 w 1037"/>
                  <a:gd name="T81" fmla="*/ 619 h 1306"/>
                  <a:gd name="T82" fmla="*/ 900 w 1037"/>
                  <a:gd name="T83" fmla="*/ 660 h 1306"/>
                  <a:gd name="T84" fmla="*/ 899 w 1037"/>
                  <a:gd name="T85" fmla="*/ 689 h 1306"/>
                  <a:gd name="T86" fmla="*/ 896 w 1037"/>
                  <a:gd name="T87" fmla="*/ 721 h 1306"/>
                  <a:gd name="T88" fmla="*/ 894 w 1037"/>
                  <a:gd name="T89" fmla="*/ 755 h 1306"/>
                  <a:gd name="T90" fmla="*/ 888 w 1037"/>
                  <a:gd name="T91" fmla="*/ 793 h 1306"/>
                  <a:gd name="T92" fmla="*/ 882 w 1037"/>
                  <a:gd name="T93" fmla="*/ 825 h 1306"/>
                  <a:gd name="T94" fmla="*/ 876 w 1037"/>
                  <a:gd name="T95" fmla="*/ 857 h 1306"/>
                  <a:gd name="T96" fmla="*/ 868 w 1037"/>
                  <a:gd name="T97" fmla="*/ 896 h 1306"/>
                  <a:gd name="T98" fmla="*/ 860 w 1037"/>
                  <a:gd name="T99" fmla="*/ 925 h 1306"/>
                  <a:gd name="T100" fmla="*/ 853 w 1037"/>
                  <a:gd name="T101" fmla="*/ 962 h 1306"/>
                  <a:gd name="T102" fmla="*/ 844 w 1037"/>
                  <a:gd name="T103" fmla="*/ 994 h 1306"/>
                  <a:gd name="T104" fmla="*/ 833 w 1037"/>
                  <a:gd name="T105" fmla="*/ 1026 h 1306"/>
                  <a:gd name="T106" fmla="*/ 822 w 1037"/>
                  <a:gd name="T107" fmla="*/ 1060 h 1306"/>
                  <a:gd name="T108" fmla="*/ 808 w 1037"/>
                  <a:gd name="T109" fmla="*/ 1101 h 1306"/>
                  <a:gd name="T110" fmla="*/ 793 w 1037"/>
                  <a:gd name="T111" fmla="*/ 1142 h 1306"/>
                  <a:gd name="T112" fmla="*/ 1037 w 1037"/>
                  <a:gd name="T113" fmla="*/ 1242 h 1306"/>
                  <a:gd name="T114" fmla="*/ 425 w 1037"/>
                  <a:gd name="T115" fmla="*/ 1306 h 1306"/>
                  <a:gd name="T116" fmla="*/ 0 w 1037"/>
                  <a:gd name="T117" fmla="*/ 830 h 130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37"/>
                  <a:gd name="T178" fmla="*/ 0 h 1306"/>
                  <a:gd name="T179" fmla="*/ 1037 w 1037"/>
                  <a:gd name="T180" fmla="*/ 1306 h 130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37" h="1306">
                    <a:moveTo>
                      <a:pt x="0" y="830"/>
                    </a:moveTo>
                    <a:lnTo>
                      <a:pt x="258" y="926"/>
                    </a:lnTo>
                    <a:lnTo>
                      <a:pt x="271" y="894"/>
                    </a:lnTo>
                    <a:lnTo>
                      <a:pt x="282" y="864"/>
                    </a:lnTo>
                    <a:lnTo>
                      <a:pt x="290" y="834"/>
                    </a:lnTo>
                    <a:lnTo>
                      <a:pt x="298" y="808"/>
                    </a:lnTo>
                    <a:lnTo>
                      <a:pt x="305" y="779"/>
                    </a:lnTo>
                    <a:lnTo>
                      <a:pt x="311" y="746"/>
                    </a:lnTo>
                    <a:lnTo>
                      <a:pt x="316" y="715"/>
                    </a:lnTo>
                    <a:lnTo>
                      <a:pt x="321" y="684"/>
                    </a:lnTo>
                    <a:lnTo>
                      <a:pt x="325" y="649"/>
                    </a:lnTo>
                    <a:lnTo>
                      <a:pt x="327" y="612"/>
                    </a:lnTo>
                    <a:lnTo>
                      <a:pt x="327" y="547"/>
                    </a:lnTo>
                    <a:lnTo>
                      <a:pt x="325" y="511"/>
                    </a:lnTo>
                    <a:lnTo>
                      <a:pt x="324" y="481"/>
                    </a:lnTo>
                    <a:lnTo>
                      <a:pt x="319" y="449"/>
                    </a:lnTo>
                    <a:lnTo>
                      <a:pt x="313" y="415"/>
                    </a:lnTo>
                    <a:lnTo>
                      <a:pt x="307" y="386"/>
                    </a:lnTo>
                    <a:lnTo>
                      <a:pt x="299" y="349"/>
                    </a:lnTo>
                    <a:lnTo>
                      <a:pt x="288" y="314"/>
                    </a:lnTo>
                    <a:lnTo>
                      <a:pt x="788" y="0"/>
                    </a:lnTo>
                    <a:lnTo>
                      <a:pt x="801" y="31"/>
                    </a:lnTo>
                    <a:lnTo>
                      <a:pt x="811" y="60"/>
                    </a:lnTo>
                    <a:lnTo>
                      <a:pt x="821" y="86"/>
                    </a:lnTo>
                    <a:lnTo>
                      <a:pt x="830" y="113"/>
                    </a:lnTo>
                    <a:lnTo>
                      <a:pt x="837" y="139"/>
                    </a:lnTo>
                    <a:lnTo>
                      <a:pt x="847" y="167"/>
                    </a:lnTo>
                    <a:lnTo>
                      <a:pt x="853" y="191"/>
                    </a:lnTo>
                    <a:lnTo>
                      <a:pt x="859" y="217"/>
                    </a:lnTo>
                    <a:lnTo>
                      <a:pt x="865" y="244"/>
                    </a:lnTo>
                    <a:lnTo>
                      <a:pt x="873" y="273"/>
                    </a:lnTo>
                    <a:lnTo>
                      <a:pt x="877" y="306"/>
                    </a:lnTo>
                    <a:lnTo>
                      <a:pt x="883" y="334"/>
                    </a:lnTo>
                    <a:lnTo>
                      <a:pt x="890" y="364"/>
                    </a:lnTo>
                    <a:lnTo>
                      <a:pt x="894" y="397"/>
                    </a:lnTo>
                    <a:lnTo>
                      <a:pt x="896" y="430"/>
                    </a:lnTo>
                    <a:lnTo>
                      <a:pt x="899" y="467"/>
                    </a:lnTo>
                    <a:lnTo>
                      <a:pt x="902" y="502"/>
                    </a:lnTo>
                    <a:lnTo>
                      <a:pt x="902" y="536"/>
                    </a:lnTo>
                    <a:lnTo>
                      <a:pt x="902" y="573"/>
                    </a:lnTo>
                    <a:lnTo>
                      <a:pt x="902" y="619"/>
                    </a:lnTo>
                    <a:lnTo>
                      <a:pt x="900" y="660"/>
                    </a:lnTo>
                    <a:lnTo>
                      <a:pt x="899" y="689"/>
                    </a:lnTo>
                    <a:lnTo>
                      <a:pt x="896" y="721"/>
                    </a:lnTo>
                    <a:lnTo>
                      <a:pt x="894" y="755"/>
                    </a:lnTo>
                    <a:lnTo>
                      <a:pt x="888" y="793"/>
                    </a:lnTo>
                    <a:lnTo>
                      <a:pt x="882" y="825"/>
                    </a:lnTo>
                    <a:lnTo>
                      <a:pt x="876" y="857"/>
                    </a:lnTo>
                    <a:lnTo>
                      <a:pt x="868" y="896"/>
                    </a:lnTo>
                    <a:lnTo>
                      <a:pt x="860" y="925"/>
                    </a:lnTo>
                    <a:lnTo>
                      <a:pt x="853" y="962"/>
                    </a:lnTo>
                    <a:lnTo>
                      <a:pt x="844" y="994"/>
                    </a:lnTo>
                    <a:lnTo>
                      <a:pt x="833" y="1026"/>
                    </a:lnTo>
                    <a:lnTo>
                      <a:pt x="822" y="1060"/>
                    </a:lnTo>
                    <a:lnTo>
                      <a:pt x="808" y="1101"/>
                    </a:lnTo>
                    <a:lnTo>
                      <a:pt x="793" y="1142"/>
                    </a:lnTo>
                    <a:lnTo>
                      <a:pt x="1037" y="1242"/>
                    </a:lnTo>
                    <a:lnTo>
                      <a:pt x="425" y="1306"/>
                    </a:lnTo>
                    <a:lnTo>
                      <a:pt x="0" y="83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4056" name="Freeform 17"/>
              <p:cNvSpPr>
                <a:spLocks/>
              </p:cNvSpPr>
              <p:nvPr/>
            </p:nvSpPr>
            <p:spPr bwMode="auto">
              <a:xfrm>
                <a:off x="4741863" y="3662363"/>
                <a:ext cx="963612" cy="914400"/>
              </a:xfrm>
              <a:custGeom>
                <a:avLst/>
                <a:gdLst>
                  <a:gd name="T0" fmla="*/ 247 w 1213"/>
                  <a:gd name="T1" fmla="*/ 0 h 1153"/>
                  <a:gd name="T2" fmla="*/ 271 w 1213"/>
                  <a:gd name="T3" fmla="*/ 13 h 1153"/>
                  <a:gd name="T4" fmla="*/ 291 w 1213"/>
                  <a:gd name="T5" fmla="*/ 23 h 1153"/>
                  <a:gd name="T6" fmla="*/ 313 w 1213"/>
                  <a:gd name="T7" fmla="*/ 34 h 1153"/>
                  <a:gd name="T8" fmla="*/ 333 w 1213"/>
                  <a:gd name="T9" fmla="*/ 45 h 1153"/>
                  <a:gd name="T10" fmla="*/ 354 w 1213"/>
                  <a:gd name="T11" fmla="*/ 57 h 1153"/>
                  <a:gd name="T12" fmla="*/ 374 w 1213"/>
                  <a:gd name="T13" fmla="*/ 71 h 1153"/>
                  <a:gd name="T14" fmla="*/ 394 w 1213"/>
                  <a:gd name="T15" fmla="*/ 83 h 1153"/>
                  <a:gd name="T16" fmla="*/ 414 w 1213"/>
                  <a:gd name="T17" fmla="*/ 95 h 1153"/>
                  <a:gd name="T18" fmla="*/ 438 w 1213"/>
                  <a:gd name="T19" fmla="*/ 112 h 1153"/>
                  <a:gd name="T20" fmla="*/ 465 w 1213"/>
                  <a:gd name="T21" fmla="*/ 130 h 1153"/>
                  <a:gd name="T22" fmla="*/ 485 w 1213"/>
                  <a:gd name="T23" fmla="*/ 144 h 1153"/>
                  <a:gd name="T24" fmla="*/ 504 w 1213"/>
                  <a:gd name="T25" fmla="*/ 161 h 1153"/>
                  <a:gd name="T26" fmla="*/ 529 w 1213"/>
                  <a:gd name="T27" fmla="*/ 178 h 1153"/>
                  <a:gd name="T28" fmla="*/ 554 w 1213"/>
                  <a:gd name="T29" fmla="*/ 196 h 1153"/>
                  <a:gd name="T30" fmla="*/ 575 w 1213"/>
                  <a:gd name="T31" fmla="*/ 215 h 1153"/>
                  <a:gd name="T32" fmla="*/ 596 w 1213"/>
                  <a:gd name="T33" fmla="*/ 234 h 1153"/>
                  <a:gd name="T34" fmla="*/ 616 w 1213"/>
                  <a:gd name="T35" fmla="*/ 253 h 1153"/>
                  <a:gd name="T36" fmla="*/ 641 w 1213"/>
                  <a:gd name="T37" fmla="*/ 276 h 1153"/>
                  <a:gd name="T38" fmla="*/ 662 w 1213"/>
                  <a:gd name="T39" fmla="*/ 296 h 1153"/>
                  <a:gd name="T40" fmla="*/ 681 w 1213"/>
                  <a:gd name="T41" fmla="*/ 316 h 1153"/>
                  <a:gd name="T42" fmla="*/ 702 w 1213"/>
                  <a:gd name="T43" fmla="*/ 339 h 1153"/>
                  <a:gd name="T44" fmla="*/ 719 w 1213"/>
                  <a:gd name="T45" fmla="*/ 355 h 1153"/>
                  <a:gd name="T46" fmla="*/ 738 w 1213"/>
                  <a:gd name="T47" fmla="*/ 377 h 1153"/>
                  <a:gd name="T48" fmla="*/ 756 w 1213"/>
                  <a:gd name="T49" fmla="*/ 398 h 1153"/>
                  <a:gd name="T50" fmla="*/ 776 w 1213"/>
                  <a:gd name="T51" fmla="*/ 424 h 1153"/>
                  <a:gd name="T52" fmla="*/ 793 w 1213"/>
                  <a:gd name="T53" fmla="*/ 446 h 1153"/>
                  <a:gd name="T54" fmla="*/ 811 w 1213"/>
                  <a:gd name="T55" fmla="*/ 470 h 1153"/>
                  <a:gd name="T56" fmla="*/ 833 w 1213"/>
                  <a:gd name="T57" fmla="*/ 499 h 1153"/>
                  <a:gd name="T58" fmla="*/ 851 w 1213"/>
                  <a:gd name="T59" fmla="*/ 525 h 1153"/>
                  <a:gd name="T60" fmla="*/ 871 w 1213"/>
                  <a:gd name="T61" fmla="*/ 554 h 1153"/>
                  <a:gd name="T62" fmla="*/ 889 w 1213"/>
                  <a:gd name="T63" fmla="*/ 584 h 1153"/>
                  <a:gd name="T64" fmla="*/ 906 w 1213"/>
                  <a:gd name="T65" fmla="*/ 614 h 1153"/>
                  <a:gd name="T66" fmla="*/ 925 w 1213"/>
                  <a:gd name="T67" fmla="*/ 646 h 1153"/>
                  <a:gd name="T68" fmla="*/ 939 w 1213"/>
                  <a:gd name="T69" fmla="*/ 674 h 1153"/>
                  <a:gd name="T70" fmla="*/ 952 w 1213"/>
                  <a:gd name="T71" fmla="*/ 700 h 1153"/>
                  <a:gd name="T72" fmla="*/ 965 w 1213"/>
                  <a:gd name="T73" fmla="*/ 731 h 1153"/>
                  <a:gd name="T74" fmla="*/ 972 w 1213"/>
                  <a:gd name="T75" fmla="*/ 752 h 1153"/>
                  <a:gd name="T76" fmla="*/ 1213 w 1213"/>
                  <a:gd name="T77" fmla="*/ 657 h 1153"/>
                  <a:gd name="T78" fmla="*/ 839 w 1213"/>
                  <a:gd name="T79" fmla="*/ 1153 h 1153"/>
                  <a:gd name="T80" fmla="*/ 176 w 1213"/>
                  <a:gd name="T81" fmla="*/ 1072 h 1153"/>
                  <a:gd name="T82" fmla="*/ 438 w 1213"/>
                  <a:gd name="T83" fmla="*/ 966 h 1153"/>
                  <a:gd name="T84" fmla="*/ 422 w 1213"/>
                  <a:gd name="T85" fmla="*/ 931 h 1153"/>
                  <a:gd name="T86" fmla="*/ 405 w 1213"/>
                  <a:gd name="T87" fmla="*/ 897 h 1153"/>
                  <a:gd name="T88" fmla="*/ 382 w 1213"/>
                  <a:gd name="T89" fmla="*/ 861 h 1153"/>
                  <a:gd name="T90" fmla="*/ 356 w 1213"/>
                  <a:gd name="T91" fmla="*/ 822 h 1153"/>
                  <a:gd name="T92" fmla="*/ 333 w 1213"/>
                  <a:gd name="T93" fmla="*/ 790 h 1153"/>
                  <a:gd name="T94" fmla="*/ 308 w 1213"/>
                  <a:gd name="T95" fmla="*/ 760 h 1153"/>
                  <a:gd name="T96" fmla="*/ 282 w 1213"/>
                  <a:gd name="T97" fmla="*/ 729 h 1153"/>
                  <a:gd name="T98" fmla="*/ 256 w 1213"/>
                  <a:gd name="T99" fmla="*/ 703 h 1153"/>
                  <a:gd name="T100" fmla="*/ 230 w 1213"/>
                  <a:gd name="T101" fmla="*/ 678 h 1153"/>
                  <a:gd name="T102" fmla="*/ 199 w 1213"/>
                  <a:gd name="T103" fmla="*/ 651 h 1153"/>
                  <a:gd name="T104" fmla="*/ 170 w 1213"/>
                  <a:gd name="T105" fmla="*/ 628 h 1153"/>
                  <a:gd name="T106" fmla="*/ 142 w 1213"/>
                  <a:gd name="T107" fmla="*/ 605 h 1153"/>
                  <a:gd name="T108" fmla="*/ 115 w 1213"/>
                  <a:gd name="T109" fmla="*/ 585 h 1153"/>
                  <a:gd name="T110" fmla="*/ 81 w 1213"/>
                  <a:gd name="T111" fmla="*/ 564 h 1153"/>
                  <a:gd name="T112" fmla="*/ 47 w 1213"/>
                  <a:gd name="T113" fmla="*/ 544 h 1153"/>
                  <a:gd name="T114" fmla="*/ 24 w 1213"/>
                  <a:gd name="T115" fmla="*/ 533 h 1153"/>
                  <a:gd name="T116" fmla="*/ 0 w 1213"/>
                  <a:gd name="T117" fmla="*/ 519 h 1153"/>
                  <a:gd name="T118" fmla="*/ 247 w 1213"/>
                  <a:gd name="T119" fmla="*/ 0 h 115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13"/>
                  <a:gd name="T181" fmla="*/ 0 h 1153"/>
                  <a:gd name="T182" fmla="*/ 1213 w 1213"/>
                  <a:gd name="T183" fmla="*/ 1153 h 115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13" h="1153">
                    <a:moveTo>
                      <a:pt x="247" y="0"/>
                    </a:moveTo>
                    <a:lnTo>
                      <a:pt x="271" y="13"/>
                    </a:lnTo>
                    <a:lnTo>
                      <a:pt x="291" y="23"/>
                    </a:lnTo>
                    <a:lnTo>
                      <a:pt x="313" y="34"/>
                    </a:lnTo>
                    <a:lnTo>
                      <a:pt x="333" y="45"/>
                    </a:lnTo>
                    <a:lnTo>
                      <a:pt x="354" y="57"/>
                    </a:lnTo>
                    <a:lnTo>
                      <a:pt x="374" y="71"/>
                    </a:lnTo>
                    <a:lnTo>
                      <a:pt x="394" y="83"/>
                    </a:lnTo>
                    <a:lnTo>
                      <a:pt x="414" y="95"/>
                    </a:lnTo>
                    <a:lnTo>
                      <a:pt x="438" y="112"/>
                    </a:lnTo>
                    <a:lnTo>
                      <a:pt x="465" y="130"/>
                    </a:lnTo>
                    <a:lnTo>
                      <a:pt x="485" y="144"/>
                    </a:lnTo>
                    <a:lnTo>
                      <a:pt x="504" y="161"/>
                    </a:lnTo>
                    <a:lnTo>
                      <a:pt x="529" y="178"/>
                    </a:lnTo>
                    <a:lnTo>
                      <a:pt x="554" y="196"/>
                    </a:lnTo>
                    <a:lnTo>
                      <a:pt x="575" y="215"/>
                    </a:lnTo>
                    <a:lnTo>
                      <a:pt x="596" y="234"/>
                    </a:lnTo>
                    <a:lnTo>
                      <a:pt x="616" y="253"/>
                    </a:lnTo>
                    <a:lnTo>
                      <a:pt x="641" y="276"/>
                    </a:lnTo>
                    <a:lnTo>
                      <a:pt x="662" y="296"/>
                    </a:lnTo>
                    <a:lnTo>
                      <a:pt x="681" y="316"/>
                    </a:lnTo>
                    <a:lnTo>
                      <a:pt x="702" y="339"/>
                    </a:lnTo>
                    <a:lnTo>
                      <a:pt x="719" y="355"/>
                    </a:lnTo>
                    <a:lnTo>
                      <a:pt x="738" y="377"/>
                    </a:lnTo>
                    <a:lnTo>
                      <a:pt x="756" y="398"/>
                    </a:lnTo>
                    <a:lnTo>
                      <a:pt x="776" y="424"/>
                    </a:lnTo>
                    <a:lnTo>
                      <a:pt x="793" y="446"/>
                    </a:lnTo>
                    <a:lnTo>
                      <a:pt x="811" y="470"/>
                    </a:lnTo>
                    <a:lnTo>
                      <a:pt x="833" y="499"/>
                    </a:lnTo>
                    <a:lnTo>
                      <a:pt x="851" y="525"/>
                    </a:lnTo>
                    <a:lnTo>
                      <a:pt x="871" y="554"/>
                    </a:lnTo>
                    <a:lnTo>
                      <a:pt x="889" y="584"/>
                    </a:lnTo>
                    <a:lnTo>
                      <a:pt x="906" y="614"/>
                    </a:lnTo>
                    <a:lnTo>
                      <a:pt x="925" y="646"/>
                    </a:lnTo>
                    <a:lnTo>
                      <a:pt x="939" y="674"/>
                    </a:lnTo>
                    <a:lnTo>
                      <a:pt x="952" y="700"/>
                    </a:lnTo>
                    <a:lnTo>
                      <a:pt x="965" y="731"/>
                    </a:lnTo>
                    <a:lnTo>
                      <a:pt x="972" y="752"/>
                    </a:lnTo>
                    <a:lnTo>
                      <a:pt x="1213" y="657"/>
                    </a:lnTo>
                    <a:lnTo>
                      <a:pt x="839" y="1153"/>
                    </a:lnTo>
                    <a:lnTo>
                      <a:pt x="176" y="1072"/>
                    </a:lnTo>
                    <a:lnTo>
                      <a:pt x="438" y="966"/>
                    </a:lnTo>
                    <a:lnTo>
                      <a:pt x="422" y="931"/>
                    </a:lnTo>
                    <a:lnTo>
                      <a:pt x="405" y="897"/>
                    </a:lnTo>
                    <a:lnTo>
                      <a:pt x="382" y="861"/>
                    </a:lnTo>
                    <a:lnTo>
                      <a:pt x="356" y="822"/>
                    </a:lnTo>
                    <a:lnTo>
                      <a:pt x="333" y="790"/>
                    </a:lnTo>
                    <a:lnTo>
                      <a:pt x="308" y="760"/>
                    </a:lnTo>
                    <a:lnTo>
                      <a:pt x="282" y="729"/>
                    </a:lnTo>
                    <a:lnTo>
                      <a:pt x="256" y="703"/>
                    </a:lnTo>
                    <a:lnTo>
                      <a:pt x="230" y="678"/>
                    </a:lnTo>
                    <a:lnTo>
                      <a:pt x="199" y="651"/>
                    </a:lnTo>
                    <a:lnTo>
                      <a:pt x="170" y="628"/>
                    </a:lnTo>
                    <a:lnTo>
                      <a:pt x="142" y="605"/>
                    </a:lnTo>
                    <a:lnTo>
                      <a:pt x="115" y="585"/>
                    </a:lnTo>
                    <a:lnTo>
                      <a:pt x="81" y="564"/>
                    </a:lnTo>
                    <a:lnTo>
                      <a:pt x="47" y="544"/>
                    </a:lnTo>
                    <a:lnTo>
                      <a:pt x="24" y="533"/>
                    </a:lnTo>
                    <a:lnTo>
                      <a:pt x="0" y="519"/>
                    </a:lnTo>
                    <a:lnTo>
                      <a:pt x="24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4057" name="Freeform 18"/>
              <p:cNvSpPr>
                <a:spLocks/>
              </p:cNvSpPr>
              <p:nvPr/>
            </p:nvSpPr>
            <p:spPr bwMode="auto">
              <a:xfrm>
                <a:off x="4067175" y="3429000"/>
                <a:ext cx="931863" cy="749300"/>
              </a:xfrm>
              <a:custGeom>
                <a:avLst/>
                <a:gdLst>
                  <a:gd name="T0" fmla="*/ 626 w 1173"/>
                  <a:gd name="T1" fmla="*/ 945 h 945"/>
                  <a:gd name="T2" fmla="*/ 703 w 1173"/>
                  <a:gd name="T3" fmla="*/ 761 h 945"/>
                  <a:gd name="T4" fmla="*/ 678 w 1173"/>
                  <a:gd name="T5" fmla="*/ 754 h 945"/>
                  <a:gd name="T6" fmla="*/ 650 w 1173"/>
                  <a:gd name="T7" fmla="*/ 747 h 945"/>
                  <a:gd name="T8" fmla="*/ 615 w 1173"/>
                  <a:gd name="T9" fmla="*/ 740 h 945"/>
                  <a:gd name="T10" fmla="*/ 586 w 1173"/>
                  <a:gd name="T11" fmla="*/ 735 h 945"/>
                  <a:gd name="T12" fmla="*/ 554 w 1173"/>
                  <a:gd name="T13" fmla="*/ 731 h 945"/>
                  <a:gd name="T14" fmla="*/ 519 w 1173"/>
                  <a:gd name="T15" fmla="*/ 728 h 945"/>
                  <a:gd name="T16" fmla="*/ 482 w 1173"/>
                  <a:gd name="T17" fmla="*/ 724 h 945"/>
                  <a:gd name="T18" fmla="*/ 416 w 1173"/>
                  <a:gd name="T19" fmla="*/ 724 h 945"/>
                  <a:gd name="T20" fmla="*/ 382 w 1173"/>
                  <a:gd name="T21" fmla="*/ 726 h 945"/>
                  <a:gd name="T22" fmla="*/ 350 w 1173"/>
                  <a:gd name="T23" fmla="*/ 729 h 945"/>
                  <a:gd name="T24" fmla="*/ 318 w 1173"/>
                  <a:gd name="T25" fmla="*/ 732 h 945"/>
                  <a:gd name="T26" fmla="*/ 285 w 1173"/>
                  <a:gd name="T27" fmla="*/ 738 h 945"/>
                  <a:gd name="T28" fmla="*/ 255 w 1173"/>
                  <a:gd name="T29" fmla="*/ 744 h 945"/>
                  <a:gd name="T30" fmla="*/ 218 w 1173"/>
                  <a:gd name="T31" fmla="*/ 752 h 945"/>
                  <a:gd name="T32" fmla="*/ 186 w 1173"/>
                  <a:gd name="T33" fmla="*/ 763 h 945"/>
                  <a:gd name="T34" fmla="*/ 270 w 1173"/>
                  <a:gd name="T35" fmla="*/ 374 h 945"/>
                  <a:gd name="T36" fmla="*/ 0 w 1173"/>
                  <a:gd name="T37" fmla="*/ 219 h 945"/>
                  <a:gd name="T38" fmla="*/ 14 w 1173"/>
                  <a:gd name="T39" fmla="*/ 215 h 945"/>
                  <a:gd name="T40" fmla="*/ 42 w 1173"/>
                  <a:gd name="T41" fmla="*/ 205 h 945"/>
                  <a:gd name="T42" fmla="*/ 63 w 1173"/>
                  <a:gd name="T43" fmla="*/ 199 h 945"/>
                  <a:gd name="T44" fmla="*/ 88 w 1173"/>
                  <a:gd name="T45" fmla="*/ 192 h 945"/>
                  <a:gd name="T46" fmla="*/ 117 w 1173"/>
                  <a:gd name="T47" fmla="*/ 186 h 945"/>
                  <a:gd name="T48" fmla="*/ 141 w 1173"/>
                  <a:gd name="T49" fmla="*/ 179 h 945"/>
                  <a:gd name="T50" fmla="*/ 173 w 1173"/>
                  <a:gd name="T51" fmla="*/ 172 h 945"/>
                  <a:gd name="T52" fmla="*/ 201 w 1173"/>
                  <a:gd name="T53" fmla="*/ 167 h 945"/>
                  <a:gd name="T54" fmla="*/ 233 w 1173"/>
                  <a:gd name="T55" fmla="*/ 163 h 945"/>
                  <a:gd name="T56" fmla="*/ 267 w 1173"/>
                  <a:gd name="T57" fmla="*/ 158 h 945"/>
                  <a:gd name="T58" fmla="*/ 299 w 1173"/>
                  <a:gd name="T59" fmla="*/ 155 h 945"/>
                  <a:gd name="T60" fmla="*/ 336 w 1173"/>
                  <a:gd name="T61" fmla="*/ 153 h 945"/>
                  <a:gd name="T62" fmla="*/ 371 w 1173"/>
                  <a:gd name="T63" fmla="*/ 150 h 945"/>
                  <a:gd name="T64" fmla="*/ 407 w 1173"/>
                  <a:gd name="T65" fmla="*/ 150 h 945"/>
                  <a:gd name="T66" fmla="*/ 443 w 1173"/>
                  <a:gd name="T67" fmla="*/ 150 h 945"/>
                  <a:gd name="T68" fmla="*/ 489 w 1173"/>
                  <a:gd name="T69" fmla="*/ 150 h 945"/>
                  <a:gd name="T70" fmla="*/ 531 w 1173"/>
                  <a:gd name="T71" fmla="*/ 152 h 945"/>
                  <a:gd name="T72" fmla="*/ 558 w 1173"/>
                  <a:gd name="T73" fmla="*/ 153 h 945"/>
                  <a:gd name="T74" fmla="*/ 592 w 1173"/>
                  <a:gd name="T75" fmla="*/ 156 h 945"/>
                  <a:gd name="T76" fmla="*/ 624 w 1173"/>
                  <a:gd name="T77" fmla="*/ 160 h 945"/>
                  <a:gd name="T78" fmla="*/ 663 w 1173"/>
                  <a:gd name="T79" fmla="*/ 164 h 945"/>
                  <a:gd name="T80" fmla="*/ 695 w 1173"/>
                  <a:gd name="T81" fmla="*/ 170 h 945"/>
                  <a:gd name="T82" fmla="*/ 726 w 1173"/>
                  <a:gd name="T83" fmla="*/ 176 h 945"/>
                  <a:gd name="T84" fmla="*/ 765 w 1173"/>
                  <a:gd name="T85" fmla="*/ 184 h 945"/>
                  <a:gd name="T86" fmla="*/ 796 w 1173"/>
                  <a:gd name="T87" fmla="*/ 192 h 945"/>
                  <a:gd name="T88" fmla="*/ 833 w 1173"/>
                  <a:gd name="T89" fmla="*/ 201 h 945"/>
                  <a:gd name="T90" fmla="*/ 864 w 1173"/>
                  <a:gd name="T91" fmla="*/ 209 h 945"/>
                  <a:gd name="T92" fmla="*/ 897 w 1173"/>
                  <a:gd name="T93" fmla="*/ 219 h 945"/>
                  <a:gd name="T94" fmla="*/ 931 w 1173"/>
                  <a:gd name="T95" fmla="*/ 230 h 945"/>
                  <a:gd name="T96" fmla="*/ 1031 w 1173"/>
                  <a:gd name="T97" fmla="*/ 0 h 945"/>
                  <a:gd name="T98" fmla="*/ 1173 w 1173"/>
                  <a:gd name="T99" fmla="*/ 640 h 945"/>
                  <a:gd name="T100" fmla="*/ 626 w 1173"/>
                  <a:gd name="T101" fmla="*/ 945 h 9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73"/>
                  <a:gd name="T154" fmla="*/ 0 h 945"/>
                  <a:gd name="T155" fmla="*/ 1173 w 1173"/>
                  <a:gd name="T156" fmla="*/ 945 h 94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73" h="945">
                    <a:moveTo>
                      <a:pt x="626" y="945"/>
                    </a:moveTo>
                    <a:lnTo>
                      <a:pt x="703" y="761"/>
                    </a:lnTo>
                    <a:lnTo>
                      <a:pt x="678" y="754"/>
                    </a:lnTo>
                    <a:lnTo>
                      <a:pt x="650" y="747"/>
                    </a:lnTo>
                    <a:lnTo>
                      <a:pt x="615" y="740"/>
                    </a:lnTo>
                    <a:lnTo>
                      <a:pt x="586" y="735"/>
                    </a:lnTo>
                    <a:lnTo>
                      <a:pt x="554" y="731"/>
                    </a:lnTo>
                    <a:lnTo>
                      <a:pt x="519" y="728"/>
                    </a:lnTo>
                    <a:lnTo>
                      <a:pt x="482" y="724"/>
                    </a:lnTo>
                    <a:lnTo>
                      <a:pt x="416" y="724"/>
                    </a:lnTo>
                    <a:lnTo>
                      <a:pt x="382" y="726"/>
                    </a:lnTo>
                    <a:lnTo>
                      <a:pt x="350" y="729"/>
                    </a:lnTo>
                    <a:lnTo>
                      <a:pt x="318" y="732"/>
                    </a:lnTo>
                    <a:lnTo>
                      <a:pt x="285" y="738"/>
                    </a:lnTo>
                    <a:lnTo>
                      <a:pt x="255" y="744"/>
                    </a:lnTo>
                    <a:lnTo>
                      <a:pt x="218" y="752"/>
                    </a:lnTo>
                    <a:lnTo>
                      <a:pt x="186" y="763"/>
                    </a:lnTo>
                    <a:lnTo>
                      <a:pt x="270" y="374"/>
                    </a:lnTo>
                    <a:lnTo>
                      <a:pt x="0" y="219"/>
                    </a:lnTo>
                    <a:lnTo>
                      <a:pt x="14" y="215"/>
                    </a:lnTo>
                    <a:lnTo>
                      <a:pt x="42" y="205"/>
                    </a:lnTo>
                    <a:lnTo>
                      <a:pt x="63" y="199"/>
                    </a:lnTo>
                    <a:lnTo>
                      <a:pt x="88" y="192"/>
                    </a:lnTo>
                    <a:lnTo>
                      <a:pt x="117" y="186"/>
                    </a:lnTo>
                    <a:lnTo>
                      <a:pt x="141" y="179"/>
                    </a:lnTo>
                    <a:lnTo>
                      <a:pt x="173" y="172"/>
                    </a:lnTo>
                    <a:lnTo>
                      <a:pt x="201" y="167"/>
                    </a:lnTo>
                    <a:lnTo>
                      <a:pt x="233" y="163"/>
                    </a:lnTo>
                    <a:lnTo>
                      <a:pt x="267" y="158"/>
                    </a:lnTo>
                    <a:lnTo>
                      <a:pt x="299" y="155"/>
                    </a:lnTo>
                    <a:lnTo>
                      <a:pt x="336" y="153"/>
                    </a:lnTo>
                    <a:lnTo>
                      <a:pt x="371" y="150"/>
                    </a:lnTo>
                    <a:lnTo>
                      <a:pt x="407" y="150"/>
                    </a:lnTo>
                    <a:lnTo>
                      <a:pt x="443" y="150"/>
                    </a:lnTo>
                    <a:lnTo>
                      <a:pt x="489" y="150"/>
                    </a:lnTo>
                    <a:lnTo>
                      <a:pt x="531" y="152"/>
                    </a:lnTo>
                    <a:lnTo>
                      <a:pt x="558" y="153"/>
                    </a:lnTo>
                    <a:lnTo>
                      <a:pt x="592" y="156"/>
                    </a:lnTo>
                    <a:lnTo>
                      <a:pt x="624" y="160"/>
                    </a:lnTo>
                    <a:lnTo>
                      <a:pt x="663" y="164"/>
                    </a:lnTo>
                    <a:lnTo>
                      <a:pt x="695" y="170"/>
                    </a:lnTo>
                    <a:lnTo>
                      <a:pt x="726" y="176"/>
                    </a:lnTo>
                    <a:lnTo>
                      <a:pt x="765" y="184"/>
                    </a:lnTo>
                    <a:lnTo>
                      <a:pt x="796" y="192"/>
                    </a:lnTo>
                    <a:lnTo>
                      <a:pt x="833" y="201"/>
                    </a:lnTo>
                    <a:lnTo>
                      <a:pt x="864" y="209"/>
                    </a:lnTo>
                    <a:lnTo>
                      <a:pt x="897" y="219"/>
                    </a:lnTo>
                    <a:lnTo>
                      <a:pt x="931" y="230"/>
                    </a:lnTo>
                    <a:lnTo>
                      <a:pt x="1031" y="0"/>
                    </a:lnTo>
                    <a:lnTo>
                      <a:pt x="1173" y="640"/>
                    </a:lnTo>
                    <a:lnTo>
                      <a:pt x="626" y="94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4049" name="Text Box 13"/>
            <p:cNvSpPr txBox="1">
              <a:spLocks noChangeArrowheads="1"/>
            </p:cNvSpPr>
            <p:nvPr/>
          </p:nvSpPr>
          <p:spPr bwMode="auto">
            <a:xfrm>
              <a:off x="3962401" y="3505200"/>
              <a:ext cx="969640" cy="70788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5649E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rgbClr val="05649E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rgbClr val="05649E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rgbClr val="05649E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rgbClr val="05649E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5649E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5649E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5649E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5649E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de-CH" sz="2000" dirty="0" err="1" smtClean="0">
                  <a:solidFill>
                    <a:srgbClr val="DDDDDD"/>
                  </a:solidFill>
                  <a:latin typeface="Arial Narrow" charset="0"/>
                </a:rPr>
                <a:t>Cycles</a:t>
              </a:r>
              <a:r>
                <a:rPr lang="de-CH" sz="2000" dirty="0" smtClean="0">
                  <a:solidFill>
                    <a:srgbClr val="DDDDDD"/>
                  </a:solidFill>
                  <a:latin typeface="Arial Narrow" charset="0"/>
                </a:rPr>
                <a:t> </a:t>
              </a:r>
            </a:p>
            <a:p>
              <a:r>
                <a:rPr lang="de-CH" sz="2000" dirty="0" err="1" smtClean="0">
                  <a:solidFill>
                    <a:srgbClr val="DDDDDD"/>
                  </a:solidFill>
                  <a:latin typeface="Arial Narrow" charset="0"/>
                </a:rPr>
                <a:t>continus</a:t>
              </a:r>
              <a:endParaRPr lang="de-DE" sz="2000" dirty="0">
                <a:solidFill>
                  <a:srgbClr val="DDDDDD"/>
                </a:solidFill>
                <a:latin typeface="Arial Narrow" charset="0"/>
              </a:endParaRP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3" name="Rectangle avec flèche vers la droite 22"/>
          <p:cNvSpPr/>
          <p:nvPr/>
        </p:nvSpPr>
        <p:spPr>
          <a:xfrm>
            <a:off x="179512" y="3429000"/>
            <a:ext cx="1728192" cy="2592288"/>
          </a:xfrm>
          <a:prstGeom prst="rightArrowCallout">
            <a:avLst>
              <a:gd name="adj1" fmla="val 29557"/>
              <a:gd name="adj2" fmla="val 24438"/>
              <a:gd name="adj3" fmla="val 14037"/>
              <a:gd name="adj4" fmla="val 7651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 smtClean="0">
                <a:solidFill>
                  <a:schemeClr val="bg1"/>
                </a:solidFill>
              </a:rPr>
              <a:t>GESTION DU RISQUE</a:t>
            </a:r>
            <a:endParaRPr lang="fr-CH" sz="1600" b="1" dirty="0">
              <a:solidFill>
                <a:schemeClr val="bg1"/>
              </a:solidFill>
            </a:endParaRPr>
          </a:p>
        </p:txBody>
      </p:sp>
      <p:sp>
        <p:nvSpPr>
          <p:cNvPr id="24" name="Rectangle avec flèche vers la droite 23"/>
          <p:cNvSpPr/>
          <p:nvPr/>
        </p:nvSpPr>
        <p:spPr>
          <a:xfrm>
            <a:off x="179512" y="1772816"/>
            <a:ext cx="1728192" cy="1512168"/>
          </a:xfrm>
          <a:prstGeom prst="rightArrowCallout">
            <a:avLst>
              <a:gd name="adj1" fmla="val 29557"/>
              <a:gd name="adj2" fmla="val 24438"/>
              <a:gd name="adj3" fmla="val 14037"/>
              <a:gd name="adj4" fmla="val 7651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 smtClean="0">
                <a:solidFill>
                  <a:schemeClr val="bg1"/>
                </a:solidFill>
              </a:rPr>
              <a:t>CONDITIONS CADRE </a:t>
            </a:r>
            <a:endParaRPr lang="fr-CH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41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animBg="1"/>
      <p:bldP spid="1457156" grpId="0" animBg="1"/>
      <p:bldP spid="1457167" grpId="0" animBg="1"/>
      <p:bldP spid="1457168" grpId="0" animBg="1"/>
      <p:bldP spid="1457169" grpId="0" animBg="1"/>
      <p:bldP spid="241671" grpId="0" animBg="1"/>
      <p:bldP spid="241672" grpId="0" animBg="1"/>
      <p:bldP spid="241673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L’UNITE DE SANTE AU TRAVAIL (UST)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35713"/>
            <a:ext cx="8686800" cy="4332390"/>
          </a:xfrm>
        </p:spPr>
        <p:txBody>
          <a:bodyPr>
            <a:normAutofit/>
          </a:bodyPr>
          <a:lstStyle/>
          <a:p>
            <a:r>
              <a:rPr lang="fr-CH" sz="2000" dirty="0" smtClean="0"/>
              <a:t>Rattachée à la policlinique médicale universitaire depuis avril 2012</a:t>
            </a:r>
          </a:p>
          <a:p>
            <a:pPr>
              <a:spcBef>
                <a:spcPts val="1200"/>
              </a:spcBef>
            </a:pPr>
            <a:r>
              <a:rPr lang="fr-CH" sz="2000" dirty="0" smtClean="0"/>
              <a:t>Mandat du SSP pour assurer les aspects de médecine du travail à l’ACV </a:t>
            </a:r>
            <a:endParaRPr lang="fr-CH" sz="2000" dirty="0"/>
          </a:p>
        </p:txBody>
      </p:sp>
      <p:sp>
        <p:nvSpPr>
          <p:cNvPr id="4" name="Rectangle à coins arrondis 3"/>
          <p:cNvSpPr>
            <a:spLocks noChangeArrowheads="1"/>
          </p:cNvSpPr>
          <p:nvPr/>
        </p:nvSpPr>
        <p:spPr bwMode="auto">
          <a:xfrm>
            <a:off x="683568" y="2995910"/>
            <a:ext cx="7848872" cy="187325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  <a:alpha val="23000"/>
            </a:schemeClr>
          </a:solidFill>
          <a:ln w="9525">
            <a:solidFill>
              <a:srgbClr val="DF264D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193675" indent="-193675">
              <a:buFont typeface="Arial" pitchFamily="34" charset="0"/>
              <a:buChar char="•"/>
              <a:defRPr/>
            </a:pPr>
            <a:r>
              <a:rPr lang="fr-FR" sz="2000" dirty="0" smtClean="0"/>
              <a:t>Prévenir les risques professionnels et leurs conséquences sur la santé</a:t>
            </a:r>
          </a:p>
          <a:p>
            <a:pPr marL="193675" indent="-1936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000" dirty="0" smtClean="0"/>
              <a:t>Maintenir et promouvoir le bien-être physique, mental et social des travailleurs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L’UNITE DE SANTE AU TRAVAIL (UST)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35713"/>
            <a:ext cx="8686800" cy="433239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CH" dirty="0" smtClean="0"/>
              <a:t>Prestations individuelles</a:t>
            </a:r>
          </a:p>
          <a:p>
            <a:pPr lvl="1"/>
            <a:r>
              <a:rPr lang="fr-CH" sz="2000" dirty="0" smtClean="0"/>
              <a:t>Visites médicales (embauche, périodique, etc..)</a:t>
            </a:r>
          </a:p>
          <a:p>
            <a:pPr lvl="1"/>
            <a:r>
              <a:rPr lang="fr-CH" sz="2000" dirty="0" smtClean="0"/>
              <a:t>Collaboration au processus de réinsertion</a:t>
            </a:r>
          </a:p>
          <a:p>
            <a:pPr lvl="1"/>
            <a:r>
              <a:rPr lang="fr-CH" sz="2000" dirty="0" smtClean="0"/>
              <a:t>Visite de poste de travail</a:t>
            </a:r>
          </a:p>
          <a:p>
            <a:pPr lvl="1"/>
            <a:r>
              <a:rPr lang="fr-CH" sz="2000" dirty="0" smtClean="0"/>
              <a:t>….</a:t>
            </a:r>
          </a:p>
          <a:p>
            <a:pPr>
              <a:spcBef>
                <a:spcPts val="1800"/>
              </a:spcBef>
            </a:pPr>
            <a:r>
              <a:rPr lang="fr-CH" dirty="0" smtClean="0"/>
              <a:t>Prestations collectives</a:t>
            </a:r>
          </a:p>
          <a:p>
            <a:pPr lvl="1"/>
            <a:r>
              <a:rPr lang="fr-CH" sz="2000" dirty="0" smtClean="0"/>
              <a:t>Conseiller l’administration cantonale vaudoise sur la santé au travail</a:t>
            </a:r>
          </a:p>
          <a:p>
            <a:pPr lvl="1"/>
            <a:r>
              <a:rPr lang="fr-CH" sz="2000" dirty="0" smtClean="0"/>
              <a:t>Participer à l’évaluation des risques professionnels</a:t>
            </a:r>
          </a:p>
          <a:p>
            <a:pPr lvl="1"/>
            <a:r>
              <a:rPr lang="fr-CH" sz="2000" dirty="0" smtClean="0"/>
              <a:t>Proposer et mettre en œuvre des mesures de prévention</a:t>
            </a:r>
          </a:p>
          <a:p>
            <a:pPr lvl="1"/>
            <a:r>
              <a:rPr lang="fr-CH" sz="2000" dirty="0" smtClean="0"/>
              <a:t>…</a:t>
            </a:r>
          </a:p>
          <a:p>
            <a:endParaRPr lang="fr-CH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CE QUE NE FAIT PAS L’UST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Pas de médecine conseil </a:t>
            </a:r>
          </a:p>
          <a:p>
            <a:pPr lvl="1" indent="328613">
              <a:buNone/>
            </a:pPr>
            <a:r>
              <a:rPr lang="fr-CH" i="1" dirty="0" smtClean="0"/>
              <a:t>pas de contrôle des certificats médicaux</a:t>
            </a:r>
          </a:p>
          <a:p>
            <a:pPr>
              <a:spcBef>
                <a:spcPts val="1800"/>
              </a:spcBef>
            </a:pPr>
            <a:r>
              <a:rPr lang="fr-CH" dirty="0" smtClean="0"/>
              <a:t>Pas de transmission de données médicales à l’employeur</a:t>
            </a:r>
          </a:p>
          <a:p>
            <a:pPr>
              <a:spcBef>
                <a:spcPts val="2400"/>
              </a:spcBef>
            </a:pPr>
            <a:r>
              <a:rPr lang="fr-CH" dirty="0" smtClean="0"/>
              <a:t>Pas de rôle d’arbitrage dans les situations de désaccord avec l’employeur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sz="3200" dirty="0" smtClean="0"/>
              <a:t>GESTION DES ABSENCES</a:t>
            </a:r>
            <a:endParaRPr lang="fr-CH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1688898"/>
            <a:ext cx="8866312" cy="4332390"/>
          </a:xfrm>
        </p:spPr>
        <p:txBody>
          <a:bodyPr>
            <a:normAutofit/>
          </a:bodyPr>
          <a:lstStyle/>
          <a:p>
            <a:endParaRPr lang="fr-CH" sz="2400" dirty="0" smtClean="0"/>
          </a:p>
          <a:p>
            <a:r>
              <a:rPr lang="fr-CH" sz="2400" dirty="0" smtClean="0"/>
              <a:t>G</a:t>
            </a:r>
            <a:r>
              <a:rPr lang="fr-CH" sz="2400" dirty="0" smtClean="0"/>
              <a:t>estion </a:t>
            </a:r>
            <a:r>
              <a:rPr lang="fr-CH" sz="2400" dirty="0" smtClean="0"/>
              <a:t>des absences de longue durée à l’ACV</a:t>
            </a:r>
          </a:p>
          <a:p>
            <a:pPr>
              <a:lnSpc>
                <a:spcPct val="200000"/>
              </a:lnSpc>
            </a:pPr>
            <a:r>
              <a:rPr lang="fr-CH" sz="2400" dirty="0" smtClean="0"/>
              <a:t>Implication de l’UST </a:t>
            </a:r>
          </a:p>
          <a:p>
            <a:pPr>
              <a:lnSpc>
                <a:spcPct val="200000"/>
              </a:lnSpc>
            </a:pPr>
            <a:r>
              <a:rPr lang="fr-CH" sz="2400" dirty="0" smtClean="0"/>
              <a:t>Un processus en évolution</a:t>
            </a:r>
          </a:p>
          <a:p>
            <a:pPr>
              <a:buNone/>
            </a:pPr>
            <a:endParaRPr lang="fr-CH" sz="2000" dirty="0" smtClean="0"/>
          </a:p>
          <a:p>
            <a:endParaRPr lang="fr-CH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400" dirty="0" smtClean="0"/>
              <a:t>PROCESSUS DE GESTION DES </a:t>
            </a:r>
            <a:r>
              <a:rPr lang="fr-CH" sz="2400" dirty="0" smtClean="0"/>
              <a:t>ABSENCES A L’ACV</a:t>
            </a:r>
            <a:endParaRPr lang="fr-CH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1688898"/>
            <a:ext cx="8866312" cy="4332390"/>
          </a:xfrm>
        </p:spPr>
        <p:txBody>
          <a:bodyPr>
            <a:normAutofit/>
          </a:bodyPr>
          <a:lstStyle/>
          <a:p>
            <a:pPr>
              <a:buNone/>
            </a:pPr>
            <a:endParaRPr lang="fr-CH" sz="2000" dirty="0" smtClean="0"/>
          </a:p>
          <a:p>
            <a:endParaRPr lang="fr-CH" sz="2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771800" y="1628800"/>
            <a:ext cx="2736304" cy="936104"/>
          </a:xfrm>
          <a:prstGeom prst="roundRect">
            <a:avLst/>
          </a:prstGeom>
          <a:solidFill>
            <a:srgbClr val="6770B5">
              <a:alpha val="8627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</a:rPr>
              <a:t>ABSENCE MALADIE&gt; 30j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3923928" y="2708920"/>
            <a:ext cx="360040" cy="432048"/>
          </a:xfrm>
          <a:prstGeom prst="downArrow">
            <a:avLst>
              <a:gd name="adj1" fmla="val 30905"/>
              <a:gd name="adj2" fmla="val 45226"/>
            </a:avLst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2771800" y="3284984"/>
            <a:ext cx="2736304" cy="936104"/>
          </a:xfrm>
          <a:prstGeom prst="roundRect">
            <a:avLst/>
          </a:prstGeom>
          <a:solidFill>
            <a:srgbClr val="6770B5">
              <a:alpha val="1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</a:rPr>
              <a:t>SIGNALEMENT PAR LES RH DE PROXIMITE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 rot="2227277">
            <a:off x="3009707" y="4357965"/>
            <a:ext cx="360040" cy="432048"/>
          </a:xfrm>
          <a:prstGeom prst="downArrow">
            <a:avLst>
              <a:gd name="adj1" fmla="val 30905"/>
              <a:gd name="adj2" fmla="val 45226"/>
            </a:avLst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bas 7"/>
          <p:cNvSpPr/>
          <p:nvPr/>
        </p:nvSpPr>
        <p:spPr>
          <a:xfrm rot="19764520">
            <a:off x="4779200" y="4341744"/>
            <a:ext cx="360040" cy="432048"/>
          </a:xfrm>
          <a:prstGeom prst="downArrow">
            <a:avLst>
              <a:gd name="adj1" fmla="val 30905"/>
              <a:gd name="adj2" fmla="val 45226"/>
            </a:avLst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755576" y="4941168"/>
            <a:ext cx="2736304" cy="936104"/>
          </a:xfrm>
          <a:prstGeom prst="roundRect">
            <a:avLst/>
          </a:prstGeom>
          <a:solidFill>
            <a:srgbClr val="7A65B7">
              <a:alpha val="24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</a:rPr>
              <a:t>SECTEUR CASE MANAGEMENT DU SPEV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716016" y="4941168"/>
            <a:ext cx="2736304" cy="936104"/>
          </a:xfrm>
          <a:prstGeom prst="roundRect">
            <a:avLst/>
          </a:prstGeom>
          <a:solidFill>
            <a:srgbClr val="7A65B7">
              <a:alpha val="24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</a:rPr>
              <a:t>UST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IMPLICATION DE L’UST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400" b="1" dirty="0" smtClean="0"/>
              <a:t>Objectif:</a:t>
            </a:r>
          </a:p>
          <a:p>
            <a:pPr lvl="1"/>
            <a:r>
              <a:rPr lang="fr-CH" sz="1800" dirty="0" smtClean="0"/>
              <a:t>Conseiller </a:t>
            </a:r>
            <a:r>
              <a:rPr lang="fr-CH" sz="1800" dirty="0" smtClean="0"/>
              <a:t>les collaborateurs </a:t>
            </a:r>
            <a:r>
              <a:rPr lang="fr-CH" sz="1800" dirty="0" smtClean="0"/>
              <a:t>et l’employeur sur les mesures pouvant </a:t>
            </a:r>
            <a:r>
              <a:rPr lang="fr-CH" sz="1800" dirty="0" smtClean="0"/>
              <a:t>soutenir et favoriser la reprise du travail</a:t>
            </a:r>
            <a:endParaRPr lang="fr-CH" sz="1800" dirty="0" smtClean="0"/>
          </a:p>
          <a:p>
            <a:pPr>
              <a:spcBef>
                <a:spcPts val="1200"/>
              </a:spcBef>
            </a:pPr>
            <a:r>
              <a:rPr lang="fr-CH" sz="2400" b="1" dirty="0" smtClean="0"/>
              <a:t>Méthodes:</a:t>
            </a:r>
          </a:p>
          <a:p>
            <a:pPr lvl="1"/>
            <a:r>
              <a:rPr lang="fr-CH" sz="1800" dirty="0" smtClean="0"/>
              <a:t>Accompagnement volontaire</a:t>
            </a:r>
          </a:p>
          <a:p>
            <a:pPr lvl="1"/>
            <a:r>
              <a:rPr lang="fr-CH" sz="1800" dirty="0" smtClean="0"/>
              <a:t>Evaluation de la situation médicale (au besoin contact avec le médecin </a:t>
            </a:r>
            <a:r>
              <a:rPr lang="fr-CH" sz="1800" dirty="0" smtClean="0"/>
              <a:t>traitant)</a:t>
            </a:r>
            <a:endParaRPr lang="fr-CH" sz="1800" dirty="0" smtClean="0"/>
          </a:p>
          <a:p>
            <a:pPr lvl="1"/>
            <a:r>
              <a:rPr lang="fr-CH" sz="1800" dirty="0" smtClean="0"/>
              <a:t>Travail en réseau (médical, professionnel)</a:t>
            </a:r>
          </a:p>
          <a:p>
            <a:pPr>
              <a:spcBef>
                <a:spcPts val="1200"/>
              </a:spcBef>
            </a:pPr>
            <a:r>
              <a:rPr lang="fr-CH" sz="2400" b="1" dirty="0" smtClean="0"/>
              <a:t>Déontologie:</a:t>
            </a:r>
          </a:p>
          <a:p>
            <a:pPr lvl="1"/>
            <a:r>
              <a:rPr lang="fr-CH" sz="1800" dirty="0" smtClean="0"/>
              <a:t>Respect du secret médical</a:t>
            </a:r>
          </a:p>
          <a:p>
            <a:pPr lvl="1"/>
            <a:r>
              <a:rPr lang="fr-CH" sz="1800" dirty="0" smtClean="0"/>
              <a:t>Pas de contrôle des certificats médicaux </a:t>
            </a:r>
            <a:endParaRPr lang="fr-CH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EVOLUTION DU PROCESSUS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3745"/>
            <a:ext cx="8229600" cy="4097543"/>
          </a:xfrm>
        </p:spPr>
        <p:txBody>
          <a:bodyPr/>
          <a:lstStyle/>
          <a:p>
            <a:r>
              <a:rPr lang="fr-CH" dirty="0" smtClean="0"/>
              <a:t>Processus destiné a évoluer pour:</a:t>
            </a:r>
          </a:p>
          <a:p>
            <a:pPr lvl="1">
              <a:lnSpc>
                <a:spcPct val="150000"/>
              </a:lnSpc>
            </a:pPr>
            <a:r>
              <a:rPr lang="fr-CH" dirty="0" smtClean="0"/>
              <a:t>R</a:t>
            </a:r>
            <a:r>
              <a:rPr lang="fr-CH" dirty="0" smtClean="0"/>
              <a:t>épondre au changement de certains acteurs</a:t>
            </a:r>
          </a:p>
          <a:p>
            <a:pPr lvl="1">
              <a:lnSpc>
                <a:spcPct val="150000"/>
              </a:lnSpc>
            </a:pPr>
            <a:r>
              <a:rPr lang="fr-CH" dirty="0" smtClean="0"/>
              <a:t>A</a:t>
            </a:r>
            <a:r>
              <a:rPr lang="fr-CH" dirty="0" smtClean="0"/>
              <a:t>méliorer l’efficacité du système</a:t>
            </a:r>
          </a:p>
          <a:p>
            <a:pPr lvl="1">
              <a:lnSpc>
                <a:spcPct val="150000"/>
              </a:lnSpc>
            </a:pPr>
            <a:r>
              <a:rPr lang="fr-CH" dirty="0" smtClean="0"/>
              <a:t>R</a:t>
            </a:r>
            <a:r>
              <a:rPr lang="fr-CH" dirty="0" smtClean="0"/>
              <a:t>épondre à l’évolution des besoins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PLAN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32390"/>
          </a:xfrm>
        </p:spPr>
        <p:txBody>
          <a:bodyPr>
            <a:normAutofit/>
          </a:bodyPr>
          <a:lstStyle/>
          <a:p>
            <a:r>
              <a:rPr lang="fr-CH" sz="2400" dirty="0" smtClean="0"/>
              <a:t>RELATIONS ENTRE TRAVAIL ET SANTE</a:t>
            </a:r>
          </a:p>
          <a:p>
            <a:endParaRPr lang="fr-CH" sz="2400" dirty="0" smtClean="0"/>
          </a:p>
          <a:p>
            <a:r>
              <a:rPr lang="fr-CH" sz="2400" dirty="0" smtClean="0"/>
              <a:t>PROMOTION DE LA SANTE AU TRAVAIL</a:t>
            </a:r>
          </a:p>
          <a:p>
            <a:endParaRPr lang="fr-CH" sz="2400" dirty="0" smtClean="0"/>
          </a:p>
          <a:p>
            <a:r>
              <a:rPr lang="fr-CH" sz="2400" dirty="0" smtClean="0"/>
              <a:t>L’UNITE DE SANTE AU TRAVAIL</a:t>
            </a:r>
          </a:p>
          <a:p>
            <a:endParaRPr lang="fr-CH" sz="2400" dirty="0" smtClean="0"/>
          </a:p>
          <a:p>
            <a:r>
              <a:rPr lang="fr-CH" sz="2400" dirty="0" smtClean="0"/>
              <a:t>GESTION DES ABSCENCES A L’ACV</a:t>
            </a:r>
            <a:endParaRPr lang="fr-CH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EN RESUME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CH" sz="2400" dirty="0" smtClean="0"/>
              <a:t>Le travail c’est la santé… la majorité du temps</a:t>
            </a:r>
          </a:p>
          <a:p>
            <a:pPr>
              <a:spcBef>
                <a:spcPts val="1800"/>
              </a:spcBef>
            </a:pPr>
            <a:r>
              <a:rPr lang="fr-CH" sz="2400" dirty="0" smtClean="0"/>
              <a:t>Les problèmes de santé liés au travail dépendent avant tout des conditions de travail</a:t>
            </a:r>
          </a:p>
          <a:p>
            <a:pPr>
              <a:spcBef>
                <a:spcPts val="1800"/>
              </a:spcBef>
            </a:pPr>
            <a:r>
              <a:rPr lang="fr-CH" sz="2400" dirty="0" smtClean="0"/>
              <a:t>La santé au travail est avant tout une question de prévention</a:t>
            </a:r>
            <a:endParaRPr lang="fr-CH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ChangeArrowheads="1"/>
          </p:cNvSpPr>
          <p:nvPr/>
        </p:nvSpPr>
        <p:spPr bwMode="auto">
          <a:xfrm>
            <a:off x="381000" y="6096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fr-CH" sz="3600" b="1" dirty="0" smtClean="0">
                <a:latin typeface="Arial" pitchFamily="34" charset="0"/>
                <a:cs typeface="Arial" pitchFamily="34" charset="0"/>
              </a:rPr>
              <a:t>LE MOT DE LA FIN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8" name="Rectangle 3"/>
          <p:cNvSpPr>
            <a:spLocks noChangeArrowheads="1"/>
          </p:cNvSpPr>
          <p:nvPr/>
        </p:nvSpPr>
        <p:spPr bwMode="auto">
          <a:xfrm>
            <a:off x="4876800" y="19050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fr-FR"/>
          </a:p>
        </p:txBody>
      </p:sp>
      <p:pic>
        <p:nvPicPr>
          <p:cNvPr id="388108" name="Picture 12" descr="Fruitsradioac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890713"/>
            <a:ext cx="539115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09" name="Oval 13"/>
          <p:cNvSpPr>
            <a:spLocks noChangeArrowheads="1"/>
          </p:cNvSpPr>
          <p:nvPr/>
        </p:nvSpPr>
        <p:spPr bwMode="auto">
          <a:xfrm rot="-235470">
            <a:off x="5619750" y="2763838"/>
            <a:ext cx="2743200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8110" name="Oval 14"/>
          <p:cNvSpPr>
            <a:spLocks noChangeArrowheads="1"/>
          </p:cNvSpPr>
          <p:nvPr/>
        </p:nvSpPr>
        <p:spPr bwMode="auto">
          <a:xfrm>
            <a:off x="4097338" y="3860800"/>
            <a:ext cx="931862" cy="787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11" name="Oval 15"/>
          <p:cNvSpPr>
            <a:spLocks noChangeArrowheads="1"/>
          </p:cNvSpPr>
          <p:nvPr/>
        </p:nvSpPr>
        <p:spPr bwMode="auto">
          <a:xfrm>
            <a:off x="4191000" y="1752600"/>
            <a:ext cx="1828800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8112" name="Text Box 16"/>
          <p:cNvSpPr txBox="1">
            <a:spLocks noChangeArrowheads="1"/>
          </p:cNvSpPr>
          <p:nvPr/>
        </p:nvSpPr>
        <p:spPr bwMode="auto">
          <a:xfrm>
            <a:off x="304800" y="1600200"/>
            <a:ext cx="43434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600" b="1" dirty="0" smtClean="0">
                <a:latin typeface="Arial" pitchFamily="34" charset="0"/>
                <a:cs typeface="Arial" pitchFamily="34" charset="0"/>
              </a:rPr>
              <a:t>Face à une situation complexe!</a:t>
            </a:r>
            <a:endParaRPr lang="fr-CH" sz="1600" b="1" dirty="0">
              <a:latin typeface="Arial" pitchFamily="34" charset="0"/>
              <a:cs typeface="Arial" pitchFamily="34" charset="0"/>
            </a:endParaRPr>
          </a:p>
          <a:p>
            <a:pPr lvl="1"/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13" name="Text Box 17"/>
          <p:cNvSpPr txBox="1">
            <a:spLocks noChangeArrowheads="1"/>
          </p:cNvSpPr>
          <p:nvPr/>
        </p:nvSpPr>
        <p:spPr bwMode="auto">
          <a:xfrm>
            <a:off x="304800" y="2492375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fr-FR" sz="1400" b="1" dirty="0">
                <a:latin typeface="Arial" pitchFamily="34" charset="0"/>
                <a:cs typeface="Arial" pitchFamily="34" charset="0"/>
              </a:rPr>
              <a:t>Ne pas se fier aux apparences</a:t>
            </a:r>
          </a:p>
        </p:txBody>
      </p:sp>
      <p:sp>
        <p:nvSpPr>
          <p:cNvPr id="388114" name="Text Box 18"/>
          <p:cNvSpPr txBox="1">
            <a:spLocks noChangeArrowheads="1"/>
          </p:cNvSpPr>
          <p:nvPr/>
        </p:nvSpPr>
        <p:spPr bwMode="auto">
          <a:xfrm>
            <a:off x="304800" y="3101975"/>
            <a:ext cx="381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fr-CH" sz="1400" b="1">
                <a:latin typeface="Arial" pitchFamily="34" charset="0"/>
                <a:cs typeface="Arial" pitchFamily="34" charset="0"/>
              </a:rPr>
              <a:t>Chercher les bonnes informations</a:t>
            </a:r>
            <a:endParaRPr lang="fr-F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15" name="Text Box 19"/>
          <p:cNvSpPr txBox="1">
            <a:spLocks noChangeArrowheads="1"/>
          </p:cNvSpPr>
          <p:nvPr/>
        </p:nvSpPr>
        <p:spPr bwMode="auto">
          <a:xfrm>
            <a:off x="304800" y="3686175"/>
            <a:ext cx="3581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fr-FR" sz="1400" b="1" dirty="0">
                <a:latin typeface="Arial" pitchFamily="34" charset="0"/>
                <a:cs typeface="Arial" pitchFamily="34" charset="0"/>
              </a:rPr>
              <a:t> prendre les bonnes mesures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9" grpId="0" animBg="1"/>
      <p:bldP spid="388110" grpId="0" animBg="1"/>
      <p:bldP spid="388111" grpId="0" animBg="1"/>
      <p:bldP spid="388112" grpId="0" build="p" bldLvl="2" autoUpdateAnimBg="0"/>
      <p:bldP spid="388113" grpId="0" autoUpdateAnimBg="0"/>
      <p:bldP spid="388114" grpId="0" autoUpdateAnimBg="0"/>
      <p:bldP spid="38811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H" dirty="0" smtClean="0"/>
          </a:p>
          <a:p>
            <a:pPr>
              <a:buNone/>
            </a:pPr>
            <a:r>
              <a:rPr lang="fr-CH" sz="3200" dirty="0" smtClean="0"/>
              <a:t>Merci pour votre attention</a:t>
            </a:r>
            <a:endParaRPr lang="fr-CH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work_stress_420-420x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44824"/>
            <a:ext cx="4408488" cy="30861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539552" y="404664"/>
            <a:ext cx="8077200" cy="4062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60000"/>
              </a:spcBef>
              <a:buClr>
                <a:schemeClr val="tx1"/>
              </a:buClr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QUELLES RELATIONS ENTRE SANTÉ ET TRAVAIL?</a:t>
            </a:r>
            <a:endParaRPr lang="fr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1268760"/>
            <a:ext cx="8001000" cy="361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60000"/>
              </a:spcBef>
              <a:buClr>
                <a:schemeClr val="tx1"/>
              </a:buClr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Chacun possède sa propre représentation</a:t>
            </a:r>
            <a:endParaRPr lang="fr-CH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lombalgie bure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378224"/>
            <a:ext cx="4762500" cy="300990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8" name="Image 7" descr="sante-travail-echel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1844824"/>
            <a:ext cx="3200400" cy="419417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9" name="Image 8" descr="santé-masque concomb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2759224"/>
            <a:ext cx="4953000" cy="328930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277E-BE11-43B8-9B3B-ED5F90BCF1AC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5400600" cy="386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067944" y="5949280"/>
            <a:ext cx="12961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600" dirty="0" smtClean="0"/>
              <a:t>CHÔMEURS</a:t>
            </a:r>
            <a:endParaRPr lang="fr-CH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400" dirty="0" smtClean="0"/>
              <a:t>DE MANIÈRE PLUS SCIENTIFIQUE…</a:t>
            </a:r>
            <a:endParaRPr lang="fr-CH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7056784" cy="7131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sz="2200" dirty="0" smtClean="0"/>
              <a:t>Le travail a-t-il une influence positive sur la santé?  </a:t>
            </a:r>
          </a:p>
          <a:p>
            <a:pPr lvl="2">
              <a:buNone/>
            </a:pPr>
            <a:endParaRPr lang="fr-CH" sz="2200" dirty="0" smtClean="0"/>
          </a:p>
          <a:p>
            <a:pPr lvl="1"/>
            <a:endParaRPr lang="fr-CH" sz="2200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213285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Font typeface="Arial" pitchFamily="34" charset="0"/>
              <a:buChar char="•"/>
            </a:pPr>
            <a:r>
              <a:rPr lang="fr-CH" sz="1600" dirty="0" smtClean="0">
                <a:latin typeface="Arial" pitchFamily="34" charset="0"/>
                <a:cs typeface="Arial" pitchFamily="34" charset="0"/>
              </a:rPr>
              <a:t>Chômage :</a:t>
            </a:r>
          </a:p>
          <a:p>
            <a:pPr>
              <a:buFont typeface="Wingdings" pitchFamily="2" charset="2"/>
              <a:buChar char="§"/>
            </a:pPr>
            <a:endParaRPr lang="fr-CH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779912" y="2996952"/>
            <a:ext cx="1728192" cy="3312368"/>
          </a:xfrm>
          <a:prstGeom prst="roundRect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2627784" y="5949280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600" dirty="0" smtClean="0"/>
              <a:t>ACTIFS</a:t>
            </a:r>
            <a:endParaRPr lang="fr-CH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5688000" y="3212977"/>
            <a:ext cx="122400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108000" rIns="108000" rtlCol="0">
            <a:spAutoFit/>
          </a:bodyPr>
          <a:lstStyle/>
          <a:p>
            <a:r>
              <a:rPr lang="fr-CH" sz="1000" dirty="0" smtClean="0"/>
              <a:t>Mauvaise santé</a:t>
            </a:r>
          </a:p>
          <a:p>
            <a:endParaRPr lang="fr-CH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688000" y="3834000"/>
            <a:ext cx="1188256" cy="450000"/>
          </a:xfrm>
          <a:prstGeom prst="rect">
            <a:avLst/>
          </a:prstGeom>
          <a:solidFill>
            <a:schemeClr val="bg1"/>
          </a:solidFill>
        </p:spPr>
        <p:txBody>
          <a:bodyPr wrap="square" lIns="108000" rIns="108000" rtlCol="0">
            <a:spAutoFit/>
          </a:bodyPr>
          <a:lstStyle/>
          <a:p>
            <a:r>
              <a:rPr lang="fr-CH" sz="1000" dirty="0" smtClean="0"/>
              <a:t>Dépression</a:t>
            </a:r>
          </a:p>
          <a:p>
            <a:endParaRPr lang="fr-CH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688000" y="4437112"/>
            <a:ext cx="118825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108000" rIns="108000" rtlCol="0">
            <a:spAutoFit/>
          </a:bodyPr>
          <a:lstStyle/>
          <a:p>
            <a:r>
              <a:rPr lang="fr-CH" sz="1000" dirty="0" smtClean="0"/>
              <a:t>Fatigue</a:t>
            </a:r>
          </a:p>
          <a:p>
            <a:endParaRPr lang="fr-CH" sz="1000" dirty="0" smtClean="0"/>
          </a:p>
          <a:p>
            <a:endParaRPr lang="fr-CH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688000" y="5058000"/>
            <a:ext cx="118825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108000" rIns="108000" rtlCol="0">
            <a:spAutoFit/>
          </a:bodyPr>
          <a:lstStyle/>
          <a:p>
            <a:r>
              <a:rPr lang="fr-CH" sz="1000" dirty="0" smtClean="0"/>
              <a:t>Troubles du sommeil</a:t>
            </a:r>
          </a:p>
          <a:p>
            <a:endParaRPr lang="fr-CH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820446" y="2123564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Arial" pitchFamily="34" charset="0"/>
                <a:cs typeface="Arial" pitchFamily="34" charset="0"/>
              </a:rPr>
              <a:t>le chômage est corrélé à une mauvaise santé</a:t>
            </a:r>
            <a:endParaRPr lang="fr-CH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  <p:bldP spid="6" grpId="0"/>
      <p:bldP spid="11" grpId="0" animBg="1"/>
      <p:bldP spid="7" grpId="0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400" dirty="0" smtClean="0"/>
              <a:t>INFLUENCE DU TRAVAIL SUR LA SANTE?</a:t>
            </a:r>
            <a:endParaRPr lang="fr-CH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5713"/>
            <a:ext cx="8435280" cy="1937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sz="1800" b="1" dirty="0" smtClean="0"/>
              <a:t>Enquête européenne sur les conditions de travail: résultats suisses (2010) </a:t>
            </a:r>
          </a:p>
          <a:p>
            <a:pPr>
              <a:spcBef>
                <a:spcPts val="1200"/>
              </a:spcBef>
            </a:pPr>
            <a:r>
              <a:rPr lang="fr-CH" sz="1800" dirty="0" smtClean="0"/>
              <a:t>27% pensent que le travail influence positivement leur santé</a:t>
            </a:r>
          </a:p>
          <a:p>
            <a:pPr>
              <a:spcBef>
                <a:spcPts val="1200"/>
              </a:spcBef>
            </a:pPr>
            <a:r>
              <a:rPr lang="fr-CH" sz="1800" dirty="0" smtClean="0"/>
              <a:t>52 % pensent qu’il n’a pas d’influence</a:t>
            </a:r>
          </a:p>
          <a:p>
            <a:pPr>
              <a:spcBef>
                <a:spcPts val="1200"/>
              </a:spcBef>
            </a:pPr>
            <a:r>
              <a:rPr lang="fr-CH" sz="1800" dirty="0" smtClean="0"/>
              <a:t>21% pensent qu’il l’influence négativement</a:t>
            </a:r>
          </a:p>
          <a:p>
            <a:pPr lvl="2">
              <a:buNone/>
            </a:pPr>
            <a:endParaRPr lang="fr-CH" sz="1800" dirty="0" smtClean="0"/>
          </a:p>
          <a:p>
            <a:pPr lvl="1"/>
            <a:endParaRPr lang="fr-CH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1547664" y="4437112"/>
            <a:ext cx="6552728" cy="70788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Arial" pitchFamily="34" charset="0"/>
                <a:cs typeface="Arial" pitchFamily="34" charset="0"/>
              </a:rPr>
              <a:t>Pour la majorité de la population active, le travail a une influence plutôt positive sur la santé</a:t>
            </a:r>
            <a:endParaRPr lang="fr-CH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827584" y="4581129"/>
            <a:ext cx="576064" cy="3600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CH" sz="2800" dirty="0" smtClean="0"/>
              <a:t>ET LES 21% RESTANT?</a:t>
            </a:r>
            <a:endParaRPr lang="fr-CH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5713"/>
            <a:ext cx="4906888" cy="43323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sz="2000" dirty="0" smtClean="0"/>
              <a:t>Atteintes à la santé liées au travail</a:t>
            </a:r>
          </a:p>
          <a:p>
            <a:pPr>
              <a:spcBef>
                <a:spcPts val="1200"/>
              </a:spcBef>
            </a:pPr>
            <a:r>
              <a:rPr lang="fr-CH" sz="1600" dirty="0" smtClean="0"/>
              <a:t>Maladies professionnelles :</a:t>
            </a:r>
          </a:p>
          <a:p>
            <a:pPr lvl="1"/>
            <a:r>
              <a:rPr lang="fr-CH" sz="1400" dirty="0" smtClean="0"/>
              <a:t>Définies par la loi (LAA)</a:t>
            </a:r>
          </a:p>
          <a:p>
            <a:pPr lvl="1"/>
            <a:r>
              <a:rPr lang="fr-CH" sz="1400" dirty="0" smtClean="0"/>
              <a:t>Ne représentent qu’une faible portion</a:t>
            </a:r>
          </a:p>
          <a:p>
            <a:pPr lvl="1"/>
            <a:endParaRPr lang="fr-CH" sz="1600" dirty="0" smtClean="0"/>
          </a:p>
          <a:p>
            <a:r>
              <a:rPr lang="fr-CH" sz="1600" dirty="0" smtClean="0"/>
              <a:t>Maladies liées au travail</a:t>
            </a:r>
          </a:p>
          <a:p>
            <a:pPr lvl="1"/>
            <a:r>
              <a:rPr lang="fr-CH" sz="1400" dirty="0" smtClean="0"/>
              <a:t>Pas de définition juridique</a:t>
            </a:r>
          </a:p>
          <a:p>
            <a:pPr lvl="1"/>
            <a:r>
              <a:rPr lang="fr-CH" sz="1400" dirty="0" smtClean="0"/>
              <a:t>Représentent toutes les autres atteintes à la santé liées au travail</a:t>
            </a:r>
          </a:p>
          <a:p>
            <a:pPr lvl="1"/>
            <a:r>
              <a:rPr lang="fr-CH" sz="1400" dirty="0" smtClean="0"/>
              <a:t>Constituent la plus grande portion</a:t>
            </a:r>
            <a:endParaRPr lang="fr-CH" sz="1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556792"/>
            <a:ext cx="33924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5508104" y="1484784"/>
            <a:ext cx="1440160" cy="720080"/>
          </a:xfrm>
          <a:prstGeom prst="roundRect">
            <a:avLst/>
          </a:prstGeom>
          <a:solidFill>
            <a:srgbClr val="FF0000">
              <a:alpha val="1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516216" y="2852936"/>
            <a:ext cx="1800200" cy="720080"/>
          </a:xfrm>
          <a:prstGeom prst="roundRect">
            <a:avLst/>
          </a:prstGeom>
          <a:solidFill>
            <a:srgbClr val="FF0000">
              <a:alpha val="1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568952" cy="1143000"/>
          </a:xfrm>
        </p:spPr>
        <p:txBody>
          <a:bodyPr>
            <a:normAutofit/>
          </a:bodyPr>
          <a:lstStyle/>
          <a:p>
            <a:r>
              <a:rPr lang="fr-CH" sz="1900" dirty="0" smtClean="0"/>
              <a:t>DE QUOI DÉPENDENT LES ATTEINTES DE SANTÉ LIÉES AU TRAVAIL?</a:t>
            </a:r>
            <a:endParaRPr lang="fr-CH" sz="1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64844"/>
            <a:ext cx="4707961" cy="355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39552" y="1625168"/>
            <a:ext cx="8352928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900" b="1" dirty="0" smtClean="0"/>
              <a:t>Avant tout des conditions de travail et de l’exposition aux risques professionnels</a:t>
            </a:r>
          </a:p>
          <a:p>
            <a:pPr marL="360363" indent="-179388">
              <a:spcBef>
                <a:spcPts val="1200"/>
              </a:spcBef>
              <a:buFont typeface="Arial" pitchFamily="34" charset="0"/>
              <a:buChar char="•"/>
            </a:pPr>
            <a:r>
              <a:rPr lang="fr-CH" dirty="0" smtClean="0"/>
              <a:t>Risques physique </a:t>
            </a:r>
            <a:r>
              <a:rPr lang="fr-CH" sz="1600" i="1" dirty="0" smtClean="0"/>
              <a:t>(ergonomie, risques chimiques, risques ambiants)</a:t>
            </a:r>
          </a:p>
          <a:p>
            <a:pPr marL="360363" indent="-179388">
              <a:spcBef>
                <a:spcPts val="900"/>
              </a:spcBef>
              <a:buFont typeface="Arial" pitchFamily="34" charset="0"/>
              <a:buChar char="•"/>
            </a:pPr>
            <a:r>
              <a:rPr lang="fr-CH" dirty="0" smtClean="0"/>
              <a:t>Risques psychosociaux </a:t>
            </a:r>
            <a:r>
              <a:rPr lang="fr-CH" sz="1600" i="1" dirty="0" smtClean="0"/>
              <a:t>(stress, autonomie, soutien social)</a:t>
            </a:r>
          </a:p>
          <a:p>
            <a:pPr indent="180975">
              <a:buFont typeface="Arial" pitchFamily="34" charset="0"/>
              <a:buChar char="•"/>
            </a:pPr>
            <a:endParaRPr lang="fr-CH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6444208" y="6063099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smtClean="0">
                <a:latin typeface="Arial" pitchFamily="34" charset="0"/>
                <a:cs typeface="Arial" pitchFamily="34" charset="0"/>
              </a:rPr>
              <a:t>Source: Enquête suisse sur la santé 2007</a:t>
            </a:r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4202504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Actifs évaluant leur santé comme mauvaise</a:t>
            </a:r>
            <a:endParaRPr lang="fr-CH" sz="14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PROMOTION DE LA SANTE AU TRAVAIL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5713"/>
            <a:ext cx="8229600" cy="8571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sz="2400" dirty="0" smtClean="0"/>
              <a:t>Comment réduire les troubles de santé liés au travail?</a:t>
            </a:r>
          </a:p>
          <a:p>
            <a:pPr lvl="1"/>
            <a:endParaRPr lang="fr-CH" sz="2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27584" y="2589872"/>
            <a:ext cx="5147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lvl="1" indent="-180975">
              <a:buFont typeface="Arial" pitchFamily="34" charset="0"/>
              <a:buChar char="•"/>
            </a:pPr>
            <a:r>
              <a:rPr lang="fr-CH" sz="2000" dirty="0" smtClean="0"/>
              <a:t>En agissant sur l’environnement professionnel</a:t>
            </a:r>
          </a:p>
          <a:p>
            <a:pPr marL="180975" lvl="1" indent="-180975"/>
            <a:endParaRPr lang="fr-CH" sz="2000" dirty="0" smtClean="0"/>
          </a:p>
          <a:p>
            <a:pPr marL="180975" lvl="1" indent="-180975">
              <a:buFont typeface="Arial" pitchFamily="34" charset="0"/>
              <a:buChar char="•"/>
            </a:pPr>
            <a:r>
              <a:rPr lang="fr-CH" sz="2000" dirty="0" smtClean="0"/>
              <a:t>En offrant un soutient individualisé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827584" y="4653136"/>
            <a:ext cx="576064" cy="3600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1547664" y="4541058"/>
            <a:ext cx="5472608" cy="70788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constitue avant  tout une démarche de prévention reposant sur une démarche de gestion du risque</a:t>
            </a:r>
            <a:endParaRPr lang="fr-CH" sz="20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084168" y="2492896"/>
            <a:ext cx="2448272" cy="57606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Prévention collective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084168" y="3140968"/>
            <a:ext cx="2448272" cy="57606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Prévention individuelle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  <p:bldP spid="6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0866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fr-CH" sz="4000" dirty="0" smtClean="0"/>
              <a:t>PREVENTION COLLECTIVE</a:t>
            </a:r>
            <a:endParaRPr lang="fr-FR" sz="4000" dirty="0" smtClean="0"/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539552" y="1556792"/>
            <a:ext cx="4968552" cy="151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1600" indent="-101600">
              <a:lnSpc>
                <a:spcPct val="170000"/>
              </a:lnSpc>
              <a:spcBef>
                <a:spcPct val="20000"/>
              </a:spcBef>
              <a:buSzPct val="85000"/>
              <a:buFont typeface="Times" pitchFamily="32" charset="0"/>
              <a:buChar char="•"/>
            </a:pPr>
            <a:r>
              <a:rPr lang="fr-CH" sz="1900" b="1" dirty="0" smtClean="0">
                <a:latin typeface="+mj-lt"/>
              </a:rPr>
              <a:t>Intervient au niveau </a:t>
            </a:r>
            <a:r>
              <a:rPr lang="fr-CH" sz="1900" b="1" dirty="0" smtClean="0"/>
              <a:t>des conditions de travail</a:t>
            </a:r>
            <a:endParaRPr lang="fr-CH" sz="1900" b="1" dirty="0" smtClean="0">
              <a:latin typeface="+mj-lt"/>
            </a:endParaRPr>
          </a:p>
          <a:p>
            <a:pPr marL="101600" indent="-101600">
              <a:lnSpc>
                <a:spcPct val="170000"/>
              </a:lnSpc>
              <a:spcBef>
                <a:spcPct val="20000"/>
              </a:spcBef>
              <a:buSzPct val="85000"/>
              <a:buFont typeface="Times" pitchFamily="32" charset="0"/>
              <a:buChar char="•"/>
            </a:pPr>
            <a:r>
              <a:rPr lang="fr-CH" sz="1900" b="1" dirty="0" smtClean="0">
                <a:latin typeface="+mj-lt"/>
              </a:rPr>
              <a:t>Implique des spécialistes en santé au travail </a:t>
            </a:r>
            <a:r>
              <a:rPr lang="fr-CH" sz="1400" dirty="0" smtClean="0">
                <a:latin typeface="+mj-lt"/>
              </a:rPr>
              <a:t>(médecin du travail et autres spécialistes)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0A00-F7EA-4A80-8AAE-16F3D2DD32CD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5" name="Image 4" descr="bad-job-ch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9713" y="1412776"/>
            <a:ext cx="3552553" cy="23762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539552" y="3212976"/>
            <a:ext cx="7974555" cy="2870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1600" indent="-101600">
              <a:lnSpc>
                <a:spcPct val="170000"/>
              </a:lnSpc>
              <a:spcBef>
                <a:spcPct val="20000"/>
              </a:spcBef>
              <a:buSzPct val="85000"/>
              <a:buFont typeface="Times" pitchFamily="32" charset="0"/>
              <a:buChar char="•"/>
            </a:pPr>
            <a:r>
              <a:rPr lang="fr-CH" sz="1900" b="1" dirty="0" smtClean="0"/>
              <a:t>Exemples: </a:t>
            </a:r>
          </a:p>
          <a:p>
            <a:pPr lvl="1">
              <a:lnSpc>
                <a:spcPct val="180000"/>
              </a:lnSpc>
              <a:spcBef>
                <a:spcPct val="20000"/>
              </a:spcBef>
              <a:buSzPct val="85000"/>
              <a:buFont typeface="Symbol" pitchFamily="32" charset="2"/>
              <a:buChar char=""/>
            </a:pPr>
            <a:r>
              <a:rPr lang="fr-CH" sz="1600" dirty="0" smtClean="0"/>
              <a:t>Conseiller l’entreprise sur l’organisation en santé au travail</a:t>
            </a:r>
          </a:p>
          <a:p>
            <a:pPr lvl="1">
              <a:lnSpc>
                <a:spcPct val="180000"/>
              </a:lnSpc>
              <a:spcBef>
                <a:spcPct val="20000"/>
              </a:spcBef>
              <a:buSzPct val="85000"/>
              <a:buFont typeface="Symbol" pitchFamily="32" charset="2"/>
              <a:buChar char=""/>
            </a:pPr>
            <a:r>
              <a:rPr lang="fr-CH" sz="1600" dirty="0" smtClean="0"/>
              <a:t>Identifier et évaluer les facteurs nuisibles à la santé (Analyse de risque)</a:t>
            </a:r>
          </a:p>
          <a:p>
            <a:pPr lvl="1">
              <a:lnSpc>
                <a:spcPct val="180000"/>
              </a:lnSpc>
              <a:spcBef>
                <a:spcPct val="20000"/>
              </a:spcBef>
              <a:buSzPct val="85000"/>
              <a:buFont typeface="Symbol" pitchFamily="32" charset="2"/>
              <a:buChar char=""/>
            </a:pPr>
            <a:r>
              <a:rPr lang="fr-CH" sz="1600" dirty="0" smtClean="0"/>
              <a:t>Proposer des actions pour la réduction de ces risques (techniques, organisationnelles,) </a:t>
            </a:r>
          </a:p>
          <a:p>
            <a:pPr lvl="1">
              <a:lnSpc>
                <a:spcPct val="170000"/>
              </a:lnSpc>
              <a:spcBef>
                <a:spcPct val="20000"/>
              </a:spcBef>
              <a:buSzPct val="85000"/>
              <a:buFont typeface="Symbol" pitchFamily="32" charset="2"/>
              <a:buChar char=""/>
            </a:pPr>
            <a:r>
              <a:rPr lang="fr-FR" dirty="0" smtClean="0"/>
              <a:t>…..</a:t>
            </a:r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 uiExpand="1" build="p" bldLvl="3" autoUpdateAnimBg="0"/>
      <p:bldP spid="6" grpId="0"/>
    </p:bldLst>
  </p:timing>
</p:sld>
</file>

<file path=ppt/theme/theme1.xml><?xml version="1.0" encoding="utf-8"?>
<a:theme xmlns:a="http://schemas.openxmlformats.org/drawingml/2006/main" name="PMU 9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MU 1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PMU 9</Template>
  <TotalTime>2585</TotalTime>
  <Words>890</Words>
  <Application>Microsoft Office PowerPoint</Application>
  <PresentationFormat>Affichage à l'écran (4:3)</PresentationFormat>
  <Paragraphs>178</Paragraphs>
  <Slides>22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PMU 9</vt:lpstr>
      <vt:lpstr>Conception personnalisée</vt:lpstr>
      <vt:lpstr>PMU 1</vt:lpstr>
      <vt:lpstr>1_Conception personnalisée</vt:lpstr>
      <vt:lpstr>LE TRAVAIL C’EST LA SANTE ?</vt:lpstr>
      <vt:lpstr>PLAN</vt:lpstr>
      <vt:lpstr>Diapositive 3</vt:lpstr>
      <vt:lpstr>DE MANIÈRE PLUS SCIENTIFIQUE…</vt:lpstr>
      <vt:lpstr>INFLUENCE DU TRAVAIL SUR LA SANTE?</vt:lpstr>
      <vt:lpstr>ET LES 21% RESTANT?</vt:lpstr>
      <vt:lpstr>DE QUOI DÉPENDENT LES ATTEINTES DE SANTÉ LIÉES AU TRAVAIL?</vt:lpstr>
      <vt:lpstr>PROMOTION DE LA SANTE AU TRAVAIL</vt:lpstr>
      <vt:lpstr>PREVENTION COLLECTIVE</vt:lpstr>
      <vt:lpstr>PREVENTION INDIVIDUELLE</vt:lpstr>
      <vt:lpstr>MISE EN PLACE </vt:lpstr>
      <vt:lpstr>Diapositive 12</vt:lpstr>
      <vt:lpstr>L’UNITE DE SANTE AU TRAVAIL (UST)</vt:lpstr>
      <vt:lpstr>L’UNITE DE SANTE AU TRAVAIL (UST)</vt:lpstr>
      <vt:lpstr>CE QUE NE FAIT PAS L’UST</vt:lpstr>
      <vt:lpstr>GESTION DES ABSENCES</vt:lpstr>
      <vt:lpstr>PROCESSUS DE GESTION DES ABSENCES A L’ACV</vt:lpstr>
      <vt:lpstr>IMPLICATION DE L’UST</vt:lpstr>
      <vt:lpstr>EVOLUTION DU PROCESSUS</vt:lpstr>
      <vt:lpstr>EN RESUME</vt:lpstr>
      <vt:lpstr>Diapositive 21</vt:lpstr>
      <vt:lpstr>Diapositive 22</vt:lpstr>
    </vt:vector>
  </TitlesOfParts>
  <Company>CHUV | Centre hospitalier universitaire vaudois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fregamey</dc:creator>
  <cp:lastModifiedBy>fregamey</cp:lastModifiedBy>
  <cp:revision>264</cp:revision>
  <dcterms:created xsi:type="dcterms:W3CDTF">2013-11-04T07:05:13Z</dcterms:created>
  <dcterms:modified xsi:type="dcterms:W3CDTF">2013-12-13T07:34:50Z</dcterms:modified>
</cp:coreProperties>
</file>