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9" r:id="rId4"/>
    <p:sldId id="265" r:id="rId5"/>
    <p:sldId id="261" r:id="rId6"/>
    <p:sldId id="263" r:id="rId7"/>
    <p:sldId id="266" r:id="rId8"/>
    <p:sldId id="264" r:id="rId9"/>
    <p:sldId id="268" r:id="rId10"/>
    <p:sldId id="269" r:id="rId11"/>
    <p:sldId id="260" r:id="rId12"/>
    <p:sldId id="270" r:id="rId13"/>
    <p:sldId id="262" r:id="rId14"/>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44"/>
    <p:restoredTop sz="92408"/>
  </p:normalViewPr>
  <p:slideViewPr>
    <p:cSldViewPr snapToGrid="0" snapToObjects="1">
      <p:cViewPr varScale="1">
        <p:scale>
          <a:sx n="104" d="100"/>
          <a:sy n="104" d="100"/>
        </p:scale>
        <p:origin x="-195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DF1121-998F-6E4A-8310-10D424CB99A0}" type="datetimeFigureOut">
              <a:rPr lang="fr-FR" smtClean="0"/>
              <a:t>06/12/2018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47C17-D2D2-6C40-B53A-97CFFAC367BD}" type="slidenum">
              <a:rPr lang="fr-FR" smtClean="0"/>
              <a:t>‹N°›</a:t>
            </a:fld>
            <a:endParaRPr lang="fr-FR"/>
          </a:p>
        </p:txBody>
      </p:sp>
    </p:spTree>
    <p:extLst>
      <p:ext uri="{BB962C8B-B14F-4D97-AF65-F5344CB8AC3E}">
        <p14:creationId xmlns:p14="http://schemas.microsoft.com/office/powerpoint/2010/main" val="26649731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Définition du </a:t>
            </a:r>
            <a:r>
              <a:rPr lang="fr-CH" dirty="0" err="1"/>
              <a:t>esexisme</a:t>
            </a:r>
            <a:r>
              <a:rPr lang="fr-CH" dirty="0"/>
              <a:t>: attitudes, croyances et comportements d’un individu; ainsi que les pratiques organisationnelles, institutionnelles ou culturelles basées sur une évaluation négative d’une personne sur la base de son genre, ou le fait de soutenir une inégalité de statut entre hommes et femmes (</a:t>
            </a:r>
            <a:r>
              <a:rPr lang="fr-CH" dirty="0" err="1"/>
              <a:t>Swim</a:t>
            </a:r>
            <a:r>
              <a:rPr lang="fr-CH" dirty="0"/>
              <a:t> &amp; </a:t>
            </a:r>
            <a:r>
              <a:rPr lang="fr-CH" dirty="0" err="1"/>
              <a:t>Hyers</a:t>
            </a:r>
            <a:r>
              <a:rPr lang="fr-CH" dirty="0"/>
              <a:t>, 2009)</a:t>
            </a:r>
            <a:endParaRPr lang="en-US" dirty="0"/>
          </a:p>
        </p:txBody>
      </p:sp>
      <p:sp>
        <p:nvSpPr>
          <p:cNvPr id="4" name="Slide Number Placeholder 3"/>
          <p:cNvSpPr>
            <a:spLocks noGrp="1"/>
          </p:cNvSpPr>
          <p:nvPr>
            <p:ph type="sldNum" sz="quarter" idx="10"/>
          </p:nvPr>
        </p:nvSpPr>
        <p:spPr/>
        <p:txBody>
          <a:bodyPr/>
          <a:lstStyle/>
          <a:p>
            <a:fld id="{0A647C17-D2D2-6C40-B53A-97CFFAC367BD}" type="slidenum">
              <a:rPr lang="fr-FR" smtClean="0"/>
              <a:t>2</a:t>
            </a:fld>
            <a:endParaRPr lang="fr-FR"/>
          </a:p>
        </p:txBody>
      </p:sp>
    </p:spTree>
    <p:extLst>
      <p:ext uri="{BB962C8B-B14F-4D97-AF65-F5344CB8AC3E}">
        <p14:creationId xmlns:p14="http://schemas.microsoft.com/office/powerpoint/2010/main" val="1346614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H"/>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p:spPr>
        <p:txBody>
          <a:bodyPr/>
          <a:lstStyle/>
          <a:p>
            <a:fld id="{FD543DE7-FF91-5744-B0EA-F6C2CDF478DC}" type="datetimeFigureOut">
              <a:rPr lang="fr-FR" smtClean="0"/>
              <a:t>06/12/2018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E3EAD2-71BD-EA40-89FC-F219887AA31B}" type="slidenum">
              <a:rPr lang="fr-FR" smtClean="0"/>
              <a:t>‹N°›</a:t>
            </a:fld>
            <a:endParaRPr lang="fr-FR"/>
          </a:p>
        </p:txBody>
      </p:sp>
    </p:spTree>
    <p:extLst>
      <p:ext uri="{BB962C8B-B14F-4D97-AF65-F5344CB8AC3E}">
        <p14:creationId xmlns:p14="http://schemas.microsoft.com/office/powerpoint/2010/main" val="3468424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10"/>
          </p:nvPr>
        </p:nvSpPr>
        <p:spPr/>
        <p:txBody>
          <a:bodyPr/>
          <a:lstStyle/>
          <a:p>
            <a:fld id="{FD543DE7-FF91-5744-B0EA-F6C2CDF478DC}" type="datetimeFigureOut">
              <a:rPr lang="fr-FR" smtClean="0"/>
              <a:t>06/12/2018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E3EAD2-71BD-EA40-89FC-F219887AA31B}" type="slidenum">
              <a:rPr lang="fr-FR" smtClean="0"/>
              <a:t>‹N°›</a:t>
            </a:fld>
            <a:endParaRPr lang="fr-FR"/>
          </a:p>
        </p:txBody>
      </p:sp>
    </p:spTree>
    <p:extLst>
      <p:ext uri="{BB962C8B-B14F-4D97-AF65-F5344CB8AC3E}">
        <p14:creationId xmlns:p14="http://schemas.microsoft.com/office/powerpoint/2010/main" val="2133791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H"/>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10"/>
          </p:nvPr>
        </p:nvSpPr>
        <p:spPr/>
        <p:txBody>
          <a:bodyPr/>
          <a:lstStyle/>
          <a:p>
            <a:fld id="{FD543DE7-FF91-5744-B0EA-F6C2CDF478DC}" type="datetimeFigureOut">
              <a:rPr lang="fr-FR" smtClean="0"/>
              <a:t>06/12/2018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E3EAD2-71BD-EA40-89FC-F219887AA31B}" type="slidenum">
              <a:rPr lang="fr-FR" smtClean="0"/>
              <a:t>‹N°›</a:t>
            </a:fld>
            <a:endParaRPr lang="fr-FR"/>
          </a:p>
        </p:txBody>
      </p:sp>
    </p:spTree>
    <p:extLst>
      <p:ext uri="{BB962C8B-B14F-4D97-AF65-F5344CB8AC3E}">
        <p14:creationId xmlns:p14="http://schemas.microsoft.com/office/powerpoint/2010/main" val="1115610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342107"/>
            <a:ext cx="8229600" cy="1143000"/>
          </a:xfrm>
        </p:spPr>
        <p:txBody>
          <a:bodyPr/>
          <a:lstStyle/>
          <a:p>
            <a:r>
              <a:rPr lang="fr-CH"/>
              <a:t>Cliquez et modifiez le titre</a:t>
            </a:r>
            <a:endParaRPr lang="fr-FR"/>
          </a:p>
        </p:txBody>
      </p:sp>
      <p:sp>
        <p:nvSpPr>
          <p:cNvPr id="3" name="Espace réservé du contenu 2"/>
          <p:cNvSpPr>
            <a:spLocks noGrp="1"/>
          </p:cNvSpPr>
          <p:nvPr>
            <p:ph idx="1"/>
          </p:nvPr>
        </p:nvSpPr>
        <p:spPr/>
        <p:txBody>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10"/>
          </p:nvPr>
        </p:nvSpPr>
        <p:spPr/>
        <p:txBody>
          <a:bodyPr/>
          <a:lstStyle/>
          <a:p>
            <a:fld id="{FD543DE7-FF91-5744-B0EA-F6C2CDF478DC}" type="datetimeFigureOut">
              <a:rPr lang="fr-FR" smtClean="0"/>
              <a:t>06/12/2018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E3EAD2-71BD-EA40-89FC-F219887AA31B}" type="slidenum">
              <a:rPr lang="fr-FR" smtClean="0"/>
              <a:t>‹N°›</a:t>
            </a:fld>
            <a:endParaRPr lang="fr-FR"/>
          </a:p>
        </p:txBody>
      </p:sp>
    </p:spTree>
    <p:extLst>
      <p:ext uri="{BB962C8B-B14F-4D97-AF65-F5344CB8AC3E}">
        <p14:creationId xmlns:p14="http://schemas.microsoft.com/office/powerpoint/2010/main" val="272023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H"/>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Cliquez pour modifier les styles du texte du masque</a:t>
            </a:r>
          </a:p>
        </p:txBody>
      </p:sp>
      <p:sp>
        <p:nvSpPr>
          <p:cNvPr id="4" name="Espace réservé de la date 3"/>
          <p:cNvSpPr>
            <a:spLocks noGrp="1"/>
          </p:cNvSpPr>
          <p:nvPr>
            <p:ph type="dt" sz="half" idx="10"/>
          </p:nvPr>
        </p:nvSpPr>
        <p:spPr/>
        <p:txBody>
          <a:bodyPr/>
          <a:lstStyle/>
          <a:p>
            <a:fld id="{FD543DE7-FF91-5744-B0EA-F6C2CDF478DC}" type="datetimeFigureOut">
              <a:rPr lang="fr-FR" smtClean="0"/>
              <a:t>06/12/2018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E3EAD2-71BD-EA40-89FC-F219887AA31B}" type="slidenum">
              <a:rPr lang="fr-FR" smtClean="0"/>
              <a:t>‹N°›</a:t>
            </a:fld>
            <a:endParaRPr lang="fr-FR"/>
          </a:p>
        </p:txBody>
      </p:sp>
    </p:spTree>
    <p:extLst>
      <p:ext uri="{BB962C8B-B14F-4D97-AF65-F5344CB8AC3E}">
        <p14:creationId xmlns:p14="http://schemas.microsoft.com/office/powerpoint/2010/main" val="3868185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5" name="Espace réservé de la date 4"/>
          <p:cNvSpPr>
            <a:spLocks noGrp="1"/>
          </p:cNvSpPr>
          <p:nvPr>
            <p:ph type="dt" sz="half" idx="10"/>
          </p:nvPr>
        </p:nvSpPr>
        <p:spPr/>
        <p:txBody>
          <a:bodyPr/>
          <a:lstStyle/>
          <a:p>
            <a:fld id="{FD543DE7-FF91-5744-B0EA-F6C2CDF478DC}" type="datetimeFigureOut">
              <a:rPr lang="fr-FR" smtClean="0"/>
              <a:t>06/12/2018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4E3EAD2-71BD-EA40-89FC-F219887AA31B}" type="slidenum">
              <a:rPr lang="fr-FR" smtClean="0"/>
              <a:t>‹N°›</a:t>
            </a:fld>
            <a:endParaRPr lang="fr-FR"/>
          </a:p>
        </p:txBody>
      </p:sp>
    </p:spTree>
    <p:extLst>
      <p:ext uri="{BB962C8B-B14F-4D97-AF65-F5344CB8AC3E}">
        <p14:creationId xmlns:p14="http://schemas.microsoft.com/office/powerpoint/2010/main" val="2498183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H"/>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7" name="Espace réservé de la date 6"/>
          <p:cNvSpPr>
            <a:spLocks noGrp="1"/>
          </p:cNvSpPr>
          <p:nvPr>
            <p:ph type="dt" sz="half" idx="10"/>
          </p:nvPr>
        </p:nvSpPr>
        <p:spPr/>
        <p:txBody>
          <a:bodyPr/>
          <a:lstStyle/>
          <a:p>
            <a:fld id="{FD543DE7-FF91-5744-B0EA-F6C2CDF478DC}" type="datetimeFigureOut">
              <a:rPr lang="fr-FR" smtClean="0"/>
              <a:t>06/12/2018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4E3EAD2-71BD-EA40-89FC-F219887AA31B}" type="slidenum">
              <a:rPr lang="fr-FR" smtClean="0"/>
              <a:t>‹N°›</a:t>
            </a:fld>
            <a:endParaRPr lang="fr-FR"/>
          </a:p>
        </p:txBody>
      </p:sp>
    </p:spTree>
    <p:extLst>
      <p:ext uri="{BB962C8B-B14F-4D97-AF65-F5344CB8AC3E}">
        <p14:creationId xmlns:p14="http://schemas.microsoft.com/office/powerpoint/2010/main" val="3979841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e la date 2"/>
          <p:cNvSpPr>
            <a:spLocks noGrp="1"/>
          </p:cNvSpPr>
          <p:nvPr>
            <p:ph type="dt" sz="half" idx="10"/>
          </p:nvPr>
        </p:nvSpPr>
        <p:spPr/>
        <p:txBody>
          <a:bodyPr/>
          <a:lstStyle/>
          <a:p>
            <a:fld id="{FD543DE7-FF91-5744-B0EA-F6C2CDF478DC}" type="datetimeFigureOut">
              <a:rPr lang="fr-FR" smtClean="0"/>
              <a:t>06/12/2018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4E3EAD2-71BD-EA40-89FC-F219887AA31B}" type="slidenum">
              <a:rPr lang="fr-FR" smtClean="0"/>
              <a:t>‹N°›</a:t>
            </a:fld>
            <a:endParaRPr lang="fr-FR"/>
          </a:p>
        </p:txBody>
      </p:sp>
    </p:spTree>
    <p:extLst>
      <p:ext uri="{BB962C8B-B14F-4D97-AF65-F5344CB8AC3E}">
        <p14:creationId xmlns:p14="http://schemas.microsoft.com/office/powerpoint/2010/main" val="1202584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D543DE7-FF91-5744-B0EA-F6C2CDF478DC}" type="datetimeFigureOut">
              <a:rPr lang="fr-FR" smtClean="0"/>
              <a:t>06/12/2018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4E3EAD2-71BD-EA40-89FC-F219887AA31B}" type="slidenum">
              <a:rPr lang="fr-FR" smtClean="0"/>
              <a:t>‹N°›</a:t>
            </a:fld>
            <a:endParaRPr lang="fr-FR"/>
          </a:p>
        </p:txBody>
      </p:sp>
    </p:spTree>
    <p:extLst>
      <p:ext uri="{BB962C8B-B14F-4D97-AF65-F5344CB8AC3E}">
        <p14:creationId xmlns:p14="http://schemas.microsoft.com/office/powerpoint/2010/main" val="3246075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H"/>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5" name="Espace réservé de la date 4"/>
          <p:cNvSpPr>
            <a:spLocks noGrp="1"/>
          </p:cNvSpPr>
          <p:nvPr>
            <p:ph type="dt" sz="half" idx="10"/>
          </p:nvPr>
        </p:nvSpPr>
        <p:spPr/>
        <p:txBody>
          <a:bodyPr/>
          <a:lstStyle/>
          <a:p>
            <a:fld id="{FD543DE7-FF91-5744-B0EA-F6C2CDF478DC}" type="datetimeFigureOut">
              <a:rPr lang="fr-FR" smtClean="0"/>
              <a:t>06/12/2018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4E3EAD2-71BD-EA40-89FC-F219887AA31B}" type="slidenum">
              <a:rPr lang="fr-FR" smtClean="0"/>
              <a:t>‹N°›</a:t>
            </a:fld>
            <a:endParaRPr lang="fr-FR"/>
          </a:p>
        </p:txBody>
      </p:sp>
    </p:spTree>
    <p:extLst>
      <p:ext uri="{BB962C8B-B14F-4D97-AF65-F5344CB8AC3E}">
        <p14:creationId xmlns:p14="http://schemas.microsoft.com/office/powerpoint/2010/main" val="1007032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H"/>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5" name="Espace réservé de la date 4"/>
          <p:cNvSpPr>
            <a:spLocks noGrp="1"/>
          </p:cNvSpPr>
          <p:nvPr>
            <p:ph type="dt" sz="half" idx="10"/>
          </p:nvPr>
        </p:nvSpPr>
        <p:spPr/>
        <p:txBody>
          <a:bodyPr/>
          <a:lstStyle/>
          <a:p>
            <a:fld id="{FD543DE7-FF91-5744-B0EA-F6C2CDF478DC}" type="datetimeFigureOut">
              <a:rPr lang="fr-FR" smtClean="0"/>
              <a:t>06/12/2018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4E3EAD2-71BD-EA40-89FC-F219887AA31B}" type="slidenum">
              <a:rPr lang="fr-FR" smtClean="0"/>
              <a:t>‹N°›</a:t>
            </a:fld>
            <a:endParaRPr lang="fr-FR"/>
          </a:p>
        </p:txBody>
      </p:sp>
    </p:spTree>
    <p:extLst>
      <p:ext uri="{BB962C8B-B14F-4D97-AF65-F5344CB8AC3E}">
        <p14:creationId xmlns:p14="http://schemas.microsoft.com/office/powerpoint/2010/main" val="3347510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43DE7-FF91-5744-B0EA-F6C2CDF478DC}" type="datetimeFigureOut">
              <a:rPr lang="fr-FR" smtClean="0"/>
              <a:t>06/12/2018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3EAD2-71BD-EA40-89FC-F219887AA31B}" type="slidenum">
              <a:rPr lang="fr-FR" smtClean="0"/>
              <a:t>‹N°›</a:t>
            </a:fld>
            <a:endParaRPr lang="fr-FR"/>
          </a:p>
        </p:txBody>
      </p:sp>
      <p:pic>
        <p:nvPicPr>
          <p:cNvPr id="8" name="Image 7"/>
          <p:cNvPicPr>
            <a:picLocks noChangeAspect="1"/>
          </p:cNvPicPr>
          <p:nvPr userDrawn="1"/>
        </p:nvPicPr>
        <p:blipFill>
          <a:blip r:embed="rId13"/>
          <a:stretch>
            <a:fillRect/>
          </a:stretch>
        </p:blipFill>
        <p:spPr>
          <a:xfrm>
            <a:off x="97169" y="6126163"/>
            <a:ext cx="1961688" cy="731837"/>
          </a:xfrm>
          <a:prstGeom prst="rect">
            <a:avLst/>
          </a:prstGeom>
        </p:spPr>
      </p:pic>
    </p:spTree>
    <p:extLst>
      <p:ext uri="{BB962C8B-B14F-4D97-AF65-F5344CB8AC3E}">
        <p14:creationId xmlns:p14="http://schemas.microsoft.com/office/powerpoint/2010/main" val="1226684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18586" y="1069947"/>
            <a:ext cx="8491814" cy="1470025"/>
          </a:xfrm>
        </p:spPr>
        <p:txBody>
          <a:bodyPr>
            <a:normAutofit/>
          </a:bodyPr>
          <a:lstStyle/>
          <a:p>
            <a:r>
              <a:rPr lang="fr-FR" sz="3800" b="1" dirty="0">
                <a:solidFill>
                  <a:schemeClr val="accent5">
                    <a:lumMod val="75000"/>
                  </a:schemeClr>
                </a:solidFill>
              </a:rPr>
              <a:t>Le sexisme (au travail… et ailleurs):</a:t>
            </a:r>
            <a:br>
              <a:rPr lang="fr-FR" sz="3800" b="1" dirty="0">
                <a:solidFill>
                  <a:schemeClr val="accent5">
                    <a:lumMod val="75000"/>
                  </a:schemeClr>
                </a:solidFill>
              </a:rPr>
            </a:br>
            <a:r>
              <a:rPr lang="fr-FR" sz="3800" b="1" dirty="0">
                <a:solidFill>
                  <a:schemeClr val="accent5">
                    <a:lumMod val="75000"/>
                  </a:schemeClr>
                </a:solidFill>
              </a:rPr>
              <a:t>Le reconnaître pour mieux le combattre</a:t>
            </a:r>
          </a:p>
        </p:txBody>
      </p:sp>
      <p:sp>
        <p:nvSpPr>
          <p:cNvPr id="3" name="Sous-titre 2"/>
          <p:cNvSpPr>
            <a:spLocks noGrp="1"/>
          </p:cNvSpPr>
          <p:nvPr>
            <p:ph type="subTitle" idx="1"/>
          </p:nvPr>
        </p:nvSpPr>
        <p:spPr>
          <a:xfrm>
            <a:off x="698375" y="3180001"/>
            <a:ext cx="7732236" cy="2579075"/>
          </a:xfrm>
        </p:spPr>
        <p:txBody>
          <a:bodyPr>
            <a:normAutofit fontScale="92500" lnSpcReduction="20000"/>
          </a:bodyPr>
          <a:lstStyle/>
          <a:p>
            <a:r>
              <a:rPr lang="fr-FR" sz="3000" dirty="0">
                <a:solidFill>
                  <a:schemeClr val="tx1"/>
                </a:solidFill>
              </a:rPr>
              <a:t>Assemblée 2018 de la COPER - DFJC</a:t>
            </a:r>
          </a:p>
          <a:p>
            <a:r>
              <a:rPr lang="fr-FR" sz="3000" dirty="0">
                <a:solidFill>
                  <a:schemeClr val="tx1"/>
                </a:solidFill>
              </a:rPr>
              <a:t>29 novembre 2018 </a:t>
            </a:r>
          </a:p>
          <a:p>
            <a:pPr algn="l"/>
            <a:endParaRPr lang="fr-FR" sz="2600" dirty="0">
              <a:solidFill>
                <a:schemeClr val="tx1"/>
              </a:solidFill>
            </a:endParaRPr>
          </a:p>
          <a:p>
            <a:r>
              <a:rPr lang="fr-FR" b="1" dirty="0">
                <a:solidFill>
                  <a:schemeClr val="tx1"/>
                </a:solidFill>
              </a:rPr>
              <a:t>Oriane Sarrasin</a:t>
            </a:r>
          </a:p>
          <a:p>
            <a:r>
              <a:rPr lang="fr-FR" sz="2600" dirty="0">
                <a:solidFill>
                  <a:schemeClr val="tx1">
                    <a:lumMod val="65000"/>
                    <a:lumOff val="35000"/>
                  </a:schemeClr>
                </a:solidFill>
              </a:rPr>
              <a:t>Laboratoire de psychologie sociale</a:t>
            </a:r>
          </a:p>
          <a:p>
            <a:r>
              <a:rPr lang="fr-FR" sz="2600" dirty="0">
                <a:solidFill>
                  <a:schemeClr val="tx1">
                    <a:lumMod val="65000"/>
                    <a:lumOff val="35000"/>
                  </a:schemeClr>
                </a:solidFill>
              </a:rPr>
              <a:t>Université de Lausanne</a:t>
            </a:r>
          </a:p>
        </p:txBody>
      </p:sp>
    </p:spTree>
    <p:extLst>
      <p:ext uri="{BB962C8B-B14F-4D97-AF65-F5344CB8AC3E}">
        <p14:creationId xmlns:p14="http://schemas.microsoft.com/office/powerpoint/2010/main" val="133943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AC7D75-289B-D34D-BAAC-03E3672ECDB3}"/>
              </a:ext>
            </a:extLst>
          </p:cNvPr>
          <p:cNvSpPr>
            <a:spLocks noGrp="1"/>
          </p:cNvSpPr>
          <p:nvPr>
            <p:ph type="title"/>
          </p:nvPr>
        </p:nvSpPr>
        <p:spPr/>
        <p:txBody>
          <a:bodyPr>
            <a:noAutofit/>
          </a:bodyPr>
          <a:lstStyle/>
          <a:p>
            <a:r>
              <a:rPr lang="fr-CH" sz="3600" b="1" dirty="0">
                <a:solidFill>
                  <a:schemeClr val="accent5">
                    <a:lumMod val="50000"/>
                  </a:schemeClr>
                </a:solidFill>
              </a:rPr>
              <a:t>Se percevoir comme moins compétente…</a:t>
            </a:r>
            <a:endParaRPr lang="en-US" sz="3600" b="1" dirty="0">
              <a:solidFill>
                <a:schemeClr val="accent5">
                  <a:lumMod val="50000"/>
                </a:schemeClr>
              </a:solidFill>
            </a:endParaRPr>
          </a:p>
        </p:txBody>
      </p:sp>
      <p:pic>
        <p:nvPicPr>
          <p:cNvPr id="4" name="Picture 3">
            <a:extLst>
              <a:ext uri="{FF2B5EF4-FFF2-40B4-BE49-F238E27FC236}">
                <a16:creationId xmlns="" xmlns:a16="http://schemas.microsoft.com/office/drawing/2014/main" id="{17E53610-44E6-6F4C-98BC-00F33AEC955D}"/>
              </a:ext>
            </a:extLst>
          </p:cNvPr>
          <p:cNvPicPr>
            <a:picLocks noChangeAspect="1"/>
          </p:cNvPicPr>
          <p:nvPr/>
        </p:nvPicPr>
        <p:blipFill>
          <a:blip r:embed="rId2"/>
          <a:stretch>
            <a:fillRect/>
          </a:stretch>
        </p:blipFill>
        <p:spPr>
          <a:xfrm>
            <a:off x="3246851" y="4328048"/>
            <a:ext cx="2650297" cy="1616681"/>
          </a:xfrm>
          <a:prstGeom prst="rect">
            <a:avLst/>
          </a:prstGeom>
        </p:spPr>
      </p:pic>
      <p:sp>
        <p:nvSpPr>
          <p:cNvPr id="5" name="Rectangle 4">
            <a:extLst>
              <a:ext uri="{FF2B5EF4-FFF2-40B4-BE49-F238E27FC236}">
                <a16:creationId xmlns="" xmlns:a16="http://schemas.microsoft.com/office/drawing/2014/main" id="{1583A172-7D5D-1F48-8143-1533A262B4EC}"/>
              </a:ext>
            </a:extLst>
          </p:cNvPr>
          <p:cNvSpPr/>
          <p:nvPr/>
        </p:nvSpPr>
        <p:spPr>
          <a:xfrm>
            <a:off x="2070846" y="6404847"/>
            <a:ext cx="6947647" cy="369332"/>
          </a:xfrm>
          <a:prstGeom prst="rect">
            <a:avLst/>
          </a:prstGeom>
        </p:spPr>
        <p:txBody>
          <a:bodyPr wrap="square">
            <a:spAutoFit/>
          </a:bodyPr>
          <a:lstStyle/>
          <a:p>
            <a:pPr algn="r"/>
            <a:r>
              <a:rPr lang="fr-CH" dirty="0"/>
              <a:t>Etude menée en Belgique (Dumont, </a:t>
            </a:r>
            <a:r>
              <a:rPr lang="fr-CH" dirty="0" err="1"/>
              <a:t>Sarlet</a:t>
            </a:r>
            <a:r>
              <a:rPr lang="fr-CH" dirty="0"/>
              <a:t> &amp; Dardenne, 2010)</a:t>
            </a:r>
            <a:endParaRPr lang="en-US" dirty="0"/>
          </a:p>
        </p:txBody>
      </p:sp>
      <p:sp>
        <p:nvSpPr>
          <p:cNvPr id="7" name="TextBox 6">
            <a:extLst>
              <a:ext uri="{FF2B5EF4-FFF2-40B4-BE49-F238E27FC236}">
                <a16:creationId xmlns="" xmlns:a16="http://schemas.microsoft.com/office/drawing/2014/main" id="{8D7A255C-0021-754F-B9EC-AEC427AFE739}"/>
              </a:ext>
            </a:extLst>
          </p:cNvPr>
          <p:cNvSpPr txBox="1"/>
          <p:nvPr/>
        </p:nvSpPr>
        <p:spPr>
          <a:xfrm>
            <a:off x="5393898" y="2204390"/>
            <a:ext cx="3824673" cy="2123658"/>
          </a:xfrm>
          <a:prstGeom prst="rect">
            <a:avLst/>
          </a:prstGeom>
          <a:noFill/>
        </p:spPr>
        <p:txBody>
          <a:bodyPr wrap="square" rtlCol="0">
            <a:spAutoFit/>
          </a:bodyPr>
          <a:lstStyle/>
          <a:p>
            <a:pPr algn="ctr"/>
            <a:r>
              <a:rPr lang="fr-CH" sz="2200" dirty="0">
                <a:solidFill>
                  <a:srgbClr val="BFBFBF"/>
                </a:solidFill>
              </a:rPr>
              <a:t>…. car, étant plus cultivées et soignées, elles permettraient à l’entreprise de profiter de leur moralité et leur bon goût, ce qui manque lorsqu’il n’y a que des hommes»</a:t>
            </a:r>
            <a:endParaRPr lang="en-US" sz="2200" dirty="0">
              <a:solidFill>
                <a:srgbClr val="BFBFBF"/>
              </a:solidFill>
            </a:endParaRPr>
          </a:p>
        </p:txBody>
      </p:sp>
      <p:sp>
        <p:nvSpPr>
          <p:cNvPr id="3" name="ZoneTexte 2"/>
          <p:cNvSpPr txBox="1"/>
          <p:nvPr/>
        </p:nvSpPr>
        <p:spPr>
          <a:xfrm>
            <a:off x="835759" y="2204390"/>
            <a:ext cx="1704134" cy="1446550"/>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200" b="1" dirty="0" smtClean="0">
                <a:solidFill>
                  <a:srgbClr val="FF0000"/>
                </a:solidFill>
              </a:rPr>
              <a:t>Plus de temps pour effectuer une tâche</a:t>
            </a:r>
          </a:p>
        </p:txBody>
      </p:sp>
      <p:sp>
        <p:nvSpPr>
          <p:cNvPr id="10" name="ZoneTexte 9"/>
          <p:cNvSpPr txBox="1"/>
          <p:nvPr/>
        </p:nvSpPr>
        <p:spPr>
          <a:xfrm>
            <a:off x="606251" y="4328048"/>
            <a:ext cx="2102554" cy="1107996"/>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200" b="1" dirty="0" smtClean="0">
                <a:solidFill>
                  <a:srgbClr val="FF0000"/>
                </a:solidFill>
              </a:rPr>
              <a:t>Plus de pensées intrusives liées à l’incompétence</a:t>
            </a:r>
          </a:p>
        </p:txBody>
      </p:sp>
      <p:sp>
        <p:nvSpPr>
          <p:cNvPr id="11" name="ZoneTexte 10"/>
          <p:cNvSpPr txBox="1"/>
          <p:nvPr/>
        </p:nvSpPr>
        <p:spPr>
          <a:xfrm>
            <a:off x="3101944" y="1434949"/>
            <a:ext cx="2291954" cy="769441"/>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200" b="1" dirty="0" smtClean="0">
                <a:solidFill>
                  <a:srgbClr val="FF0000"/>
                </a:solidFill>
              </a:rPr>
              <a:t>Plus d’injonctions de concentration</a:t>
            </a:r>
          </a:p>
        </p:txBody>
      </p:sp>
      <p:sp>
        <p:nvSpPr>
          <p:cNvPr id="12" name="ZoneTexte 11"/>
          <p:cNvSpPr txBox="1"/>
          <p:nvPr/>
        </p:nvSpPr>
        <p:spPr>
          <a:xfrm>
            <a:off x="3101944" y="2862401"/>
            <a:ext cx="2147047" cy="1107996"/>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200" b="1" dirty="0" smtClean="0">
                <a:solidFill>
                  <a:srgbClr val="FF0000"/>
                </a:solidFill>
              </a:rPr>
              <a:t>Plus de souvenirs d’incompétence</a:t>
            </a:r>
          </a:p>
        </p:txBody>
      </p:sp>
    </p:spTree>
    <p:extLst>
      <p:ext uri="{BB962C8B-B14F-4D97-AF65-F5344CB8AC3E}">
        <p14:creationId xmlns:p14="http://schemas.microsoft.com/office/powerpoint/2010/main" val="328578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dirty="0">
                <a:solidFill>
                  <a:schemeClr val="accent5">
                    <a:lumMod val="50000"/>
                  </a:schemeClr>
                </a:solidFill>
              </a:rPr>
              <a:t>Comment réagir</a:t>
            </a:r>
            <a:r>
              <a:rPr lang="fr-FR" sz="3600" b="1" dirty="0" smtClean="0">
                <a:solidFill>
                  <a:schemeClr val="accent5">
                    <a:lumMod val="50000"/>
                  </a:schemeClr>
                </a:solidFill>
              </a:rPr>
              <a:t>?</a:t>
            </a:r>
            <a:br>
              <a:rPr lang="fr-FR" sz="3600" b="1" dirty="0" smtClean="0">
                <a:solidFill>
                  <a:schemeClr val="accent5">
                    <a:lumMod val="50000"/>
                  </a:schemeClr>
                </a:solidFill>
              </a:rPr>
            </a:br>
            <a:r>
              <a:rPr lang="fr-FR" sz="3200" b="1" dirty="0" smtClean="0">
                <a:solidFill>
                  <a:schemeClr val="accent5">
                    <a:lumMod val="75000"/>
                  </a:schemeClr>
                </a:solidFill>
              </a:rPr>
              <a:t>Que </a:t>
            </a:r>
            <a:r>
              <a:rPr lang="fr-FR" sz="3200" b="1" dirty="0">
                <a:solidFill>
                  <a:schemeClr val="accent5">
                    <a:lumMod val="75000"/>
                  </a:schemeClr>
                </a:solidFill>
              </a:rPr>
              <a:t>le sexisme soit ouvert ou subtil.</a:t>
            </a:r>
            <a:r>
              <a:rPr lang="fr-FR" sz="3200" b="1" dirty="0" smtClean="0">
                <a:solidFill>
                  <a:schemeClr val="accent5">
                    <a:lumMod val="75000"/>
                  </a:schemeClr>
                </a:solidFill>
              </a:rPr>
              <a:t>.</a:t>
            </a:r>
            <a:endParaRPr lang="fr-FR" sz="3200" b="1" dirty="0">
              <a:solidFill>
                <a:schemeClr val="accent5">
                  <a:lumMod val="75000"/>
                </a:schemeClr>
              </a:solidFill>
            </a:endParaRPr>
          </a:p>
        </p:txBody>
      </p:sp>
      <p:sp>
        <p:nvSpPr>
          <p:cNvPr id="3" name="Espace réservé du contenu 2"/>
          <p:cNvSpPr>
            <a:spLocks noGrp="1"/>
          </p:cNvSpPr>
          <p:nvPr>
            <p:ph idx="1"/>
          </p:nvPr>
        </p:nvSpPr>
        <p:spPr>
          <a:xfrm>
            <a:off x="457200" y="1600200"/>
            <a:ext cx="8432428" cy="4525963"/>
          </a:xfrm>
        </p:spPr>
        <p:txBody>
          <a:bodyPr>
            <a:normAutofit/>
          </a:bodyPr>
          <a:lstStyle/>
          <a:p>
            <a:pPr marL="0" indent="0">
              <a:buNone/>
            </a:pPr>
            <a:r>
              <a:rPr lang="fr-FR" sz="2800" dirty="0"/>
              <a:t>Au niveau personnel </a:t>
            </a:r>
            <a:r>
              <a:rPr lang="fr-FR" sz="2800" dirty="0">
                <a:sym typeface="Wingdings" pitchFamily="2" charset="2"/>
              </a:rPr>
              <a:t> </a:t>
            </a:r>
            <a:r>
              <a:rPr lang="fr-FR" sz="2800" b="1" dirty="0">
                <a:solidFill>
                  <a:srgbClr val="FF0000"/>
                </a:solidFill>
              </a:rPr>
              <a:t>confrontation</a:t>
            </a:r>
          </a:p>
          <a:p>
            <a:r>
              <a:rPr lang="fr-FR" sz="2600" dirty="0" smtClean="0">
                <a:solidFill>
                  <a:srgbClr val="000000"/>
                </a:solidFill>
              </a:rPr>
              <a:t>Stratégies orientées vers le soi (</a:t>
            </a:r>
            <a:r>
              <a:rPr lang="fr-FR" sz="2600" dirty="0" err="1" smtClean="0">
                <a:solidFill>
                  <a:srgbClr val="000000"/>
                </a:solidFill>
              </a:rPr>
              <a:t>coping</a:t>
            </a:r>
            <a:r>
              <a:rPr lang="fr-FR" sz="2600" dirty="0" smtClean="0">
                <a:solidFill>
                  <a:srgbClr val="000000"/>
                </a:solidFill>
              </a:rPr>
              <a:t>, sarcasme etc.) ou vers l’autre (répondre à la personne sexiste)</a:t>
            </a:r>
          </a:p>
          <a:p>
            <a:r>
              <a:rPr lang="fr-FR" sz="2600" dirty="0" smtClean="0">
                <a:solidFill>
                  <a:srgbClr val="000000"/>
                </a:solidFill>
              </a:rPr>
              <a:t>Mais souvent les femmes se taisent </a:t>
            </a:r>
            <a:r>
              <a:rPr lang="fr-FR" sz="2000" dirty="0" smtClean="0">
                <a:solidFill>
                  <a:schemeClr val="bg1">
                    <a:lumMod val="50000"/>
                  </a:schemeClr>
                </a:solidFill>
              </a:rPr>
              <a:t>(</a:t>
            </a:r>
            <a:r>
              <a:rPr lang="fr-FR" sz="2000" dirty="0" err="1" smtClean="0">
                <a:solidFill>
                  <a:schemeClr val="bg1">
                    <a:lumMod val="50000"/>
                  </a:schemeClr>
                </a:solidFill>
              </a:rPr>
              <a:t>Swim</a:t>
            </a:r>
            <a:r>
              <a:rPr lang="fr-FR" sz="2000" dirty="0" smtClean="0">
                <a:solidFill>
                  <a:schemeClr val="bg1">
                    <a:lumMod val="50000"/>
                  </a:schemeClr>
                </a:solidFill>
              </a:rPr>
              <a:t> et </a:t>
            </a:r>
            <a:r>
              <a:rPr lang="fr-FR" sz="2000" dirty="0" smtClean="0">
                <a:solidFill>
                  <a:srgbClr val="7F7F7F"/>
                </a:solidFill>
              </a:rPr>
              <a:t>al</a:t>
            </a:r>
            <a:r>
              <a:rPr lang="fr-FR" sz="2000" dirty="0" smtClean="0">
                <a:solidFill>
                  <a:schemeClr val="bg1">
                    <a:lumMod val="50000"/>
                  </a:schemeClr>
                </a:solidFill>
              </a:rPr>
              <a:t>., 2010) </a:t>
            </a:r>
            <a:r>
              <a:rPr lang="fr-FR" sz="2600" dirty="0" smtClean="0">
                <a:solidFill>
                  <a:srgbClr val="000000"/>
                </a:solidFill>
              </a:rPr>
              <a:t>car</a:t>
            </a:r>
          </a:p>
          <a:p>
            <a:pPr lvl="1"/>
            <a:r>
              <a:rPr lang="fr-FR" sz="2200" dirty="0" smtClean="0">
                <a:solidFill>
                  <a:srgbClr val="000000"/>
                </a:solidFill>
              </a:rPr>
              <a:t>sont perçues comme se plaignant, exagérant etc.</a:t>
            </a:r>
          </a:p>
          <a:p>
            <a:pPr lvl="1"/>
            <a:r>
              <a:rPr lang="fr-FR" sz="2200" dirty="0" smtClean="0">
                <a:solidFill>
                  <a:srgbClr val="000000"/>
                </a:solidFill>
              </a:rPr>
              <a:t>ont peur de subir des conséquences</a:t>
            </a:r>
          </a:p>
          <a:p>
            <a:pPr marL="457200" lvl="1" indent="0">
              <a:buNone/>
            </a:pPr>
            <a:endParaRPr lang="fr-FR" sz="1600" dirty="0">
              <a:solidFill>
                <a:srgbClr val="000000"/>
              </a:solidFill>
            </a:endParaRPr>
          </a:p>
          <a:p>
            <a:r>
              <a:rPr lang="fr-FR" sz="2600" dirty="0" smtClean="0">
                <a:solidFill>
                  <a:srgbClr val="000000"/>
                </a:solidFill>
              </a:rPr>
              <a:t>Importance du rôle des témoins</a:t>
            </a:r>
          </a:p>
          <a:p>
            <a:pPr lvl="1"/>
            <a:r>
              <a:rPr lang="fr-FR" sz="2200" dirty="0" smtClean="0">
                <a:solidFill>
                  <a:srgbClr val="000000"/>
                </a:solidFill>
              </a:rPr>
              <a:t>Leurs réactions peuvent avoir plus de poids</a:t>
            </a:r>
          </a:p>
          <a:p>
            <a:pPr lvl="1"/>
            <a:r>
              <a:rPr lang="fr-FR" sz="2200" dirty="0" smtClean="0">
                <a:solidFill>
                  <a:srgbClr val="000000"/>
                </a:solidFill>
              </a:rPr>
              <a:t>Mais se taisent souvent face au pouvoir </a:t>
            </a:r>
            <a:r>
              <a:rPr lang="fr-FR" sz="2000" dirty="0">
                <a:solidFill>
                  <a:schemeClr val="bg1">
                    <a:lumMod val="50000"/>
                  </a:schemeClr>
                </a:solidFill>
              </a:rPr>
              <a:t>(</a:t>
            </a:r>
            <a:r>
              <a:rPr lang="fr-FR" sz="2000" dirty="0" err="1">
                <a:solidFill>
                  <a:schemeClr val="bg1">
                    <a:lumMod val="50000"/>
                  </a:schemeClr>
                </a:solidFill>
              </a:rPr>
              <a:t>Ashburn-Nardo</a:t>
            </a:r>
            <a:r>
              <a:rPr lang="fr-FR" sz="2000" dirty="0">
                <a:solidFill>
                  <a:schemeClr val="bg1">
                    <a:lumMod val="50000"/>
                  </a:schemeClr>
                </a:solidFill>
              </a:rPr>
              <a:t> et al</a:t>
            </a:r>
            <a:r>
              <a:rPr lang="fr-FR" sz="2000" dirty="0" smtClean="0">
                <a:solidFill>
                  <a:schemeClr val="bg1">
                    <a:lumMod val="50000"/>
                  </a:schemeClr>
                </a:solidFill>
              </a:rPr>
              <a:t>., </a:t>
            </a:r>
            <a:r>
              <a:rPr lang="fr-FR" sz="2000" dirty="0">
                <a:solidFill>
                  <a:schemeClr val="bg1">
                    <a:lumMod val="50000"/>
                  </a:schemeClr>
                </a:solidFill>
              </a:rPr>
              <a:t>2014)</a:t>
            </a:r>
          </a:p>
          <a:p>
            <a:pPr lvl="1"/>
            <a:endParaRPr lang="fr-FR" sz="2200" dirty="0" smtClean="0">
              <a:solidFill>
                <a:srgbClr val="000000"/>
              </a:solidFill>
            </a:endParaRPr>
          </a:p>
          <a:p>
            <a:pPr lvl="1"/>
            <a:endParaRPr lang="fr-FR" sz="2200" dirty="0" smtClean="0">
              <a:solidFill>
                <a:srgbClr val="000000"/>
              </a:solidFill>
            </a:endParaRPr>
          </a:p>
          <a:p>
            <a:pPr lvl="2"/>
            <a:endParaRPr lang="fr-FR" sz="2200" dirty="0" smtClean="0">
              <a:solidFill>
                <a:srgbClr val="000000"/>
              </a:solidFill>
            </a:endParaRPr>
          </a:p>
          <a:p>
            <a:pPr lvl="1"/>
            <a:endParaRPr lang="fr-FR" dirty="0">
              <a:solidFill>
                <a:srgbClr val="000000"/>
              </a:solidFill>
            </a:endParaRPr>
          </a:p>
          <a:p>
            <a:pPr marL="0" indent="0">
              <a:buNone/>
            </a:pPr>
            <a:endParaRPr lang="fr-FR" sz="2800" dirty="0" smtClean="0"/>
          </a:p>
        </p:txBody>
      </p:sp>
    </p:spTree>
    <p:extLst>
      <p:ext uri="{BB962C8B-B14F-4D97-AF65-F5344CB8AC3E}">
        <p14:creationId xmlns:p14="http://schemas.microsoft.com/office/powerpoint/2010/main" val="220109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linds(horizontal)">
                                      <p:cBhvr>
                                        <p:cTn id="10" dur="500"/>
                                        <p:tgtEl>
                                          <p:spTgt spid="3">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blinds(horizontal)">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b="1" dirty="0">
                <a:solidFill>
                  <a:schemeClr val="accent5">
                    <a:lumMod val="50000"/>
                  </a:schemeClr>
                </a:solidFill>
              </a:rPr>
              <a:t>Comment réagir?</a:t>
            </a:r>
            <a:br>
              <a:rPr lang="fr-FR" sz="4000" b="1" dirty="0">
                <a:solidFill>
                  <a:schemeClr val="accent5">
                    <a:lumMod val="50000"/>
                  </a:schemeClr>
                </a:solidFill>
              </a:rPr>
            </a:br>
            <a:r>
              <a:rPr lang="fr-FR" sz="3600" b="1" dirty="0">
                <a:solidFill>
                  <a:schemeClr val="accent5">
                    <a:lumMod val="75000"/>
                  </a:schemeClr>
                </a:solidFill>
              </a:rPr>
              <a:t>Que le sexisme soit ouvert ou subtil..</a:t>
            </a:r>
            <a:endParaRPr lang="fr-FR" sz="3600" dirty="0"/>
          </a:p>
        </p:txBody>
      </p:sp>
      <p:sp>
        <p:nvSpPr>
          <p:cNvPr id="3" name="Espace réservé du contenu 2"/>
          <p:cNvSpPr>
            <a:spLocks noGrp="1"/>
          </p:cNvSpPr>
          <p:nvPr>
            <p:ph idx="1"/>
          </p:nvPr>
        </p:nvSpPr>
        <p:spPr/>
        <p:txBody>
          <a:bodyPr/>
          <a:lstStyle/>
          <a:p>
            <a:pPr marL="0" indent="0">
              <a:buNone/>
            </a:pPr>
            <a:r>
              <a:rPr lang="fr-FR" sz="2800" dirty="0"/>
              <a:t>Au niveau organisationnel </a:t>
            </a:r>
            <a:r>
              <a:rPr lang="fr-FR" sz="2800" dirty="0">
                <a:sym typeface="Wingdings" pitchFamily="2" charset="2"/>
              </a:rPr>
              <a:t> </a:t>
            </a:r>
            <a:r>
              <a:rPr lang="fr-FR" sz="2800" b="1" dirty="0" smtClean="0">
                <a:solidFill>
                  <a:srgbClr val="FF0000"/>
                </a:solidFill>
              </a:rPr>
              <a:t>intervention</a:t>
            </a:r>
          </a:p>
          <a:p>
            <a:pPr marL="0" indent="0">
              <a:buNone/>
            </a:pPr>
            <a:endParaRPr lang="fr-FR" sz="1000" b="1" dirty="0" smtClean="0">
              <a:solidFill>
                <a:srgbClr val="FF0000"/>
              </a:solidFill>
            </a:endParaRPr>
          </a:p>
          <a:p>
            <a:r>
              <a:rPr lang="fr-FR" sz="2600" dirty="0" smtClean="0"/>
              <a:t>Peu de recherches sur les effets d’interventions pour diminuer le sexisme </a:t>
            </a:r>
            <a:r>
              <a:rPr lang="fr-FR" sz="2000" dirty="0" smtClean="0">
                <a:solidFill>
                  <a:schemeClr val="bg1">
                    <a:lumMod val="65000"/>
                  </a:schemeClr>
                </a:solidFill>
              </a:rPr>
              <a:t>(Becker et al., 2014)</a:t>
            </a:r>
          </a:p>
          <a:p>
            <a:pPr marL="0" indent="0">
              <a:buNone/>
            </a:pPr>
            <a:endParaRPr lang="fr-FR" sz="1000" dirty="0">
              <a:solidFill>
                <a:schemeClr val="bg1">
                  <a:lumMod val="65000"/>
                </a:schemeClr>
              </a:solidFill>
            </a:endParaRPr>
          </a:p>
          <a:p>
            <a:r>
              <a:rPr lang="fr-FR" sz="2600" dirty="0" smtClean="0"/>
              <a:t>Quelques exemples:</a:t>
            </a:r>
          </a:p>
          <a:p>
            <a:pPr lvl="1"/>
            <a:r>
              <a:rPr lang="fr-FR" sz="2200" dirty="0" smtClean="0"/>
              <a:t>WAGES (Workshop </a:t>
            </a:r>
            <a:r>
              <a:rPr lang="fr-FR" sz="2200" dirty="0" err="1" smtClean="0"/>
              <a:t>Activity</a:t>
            </a:r>
            <a:r>
              <a:rPr lang="fr-FR" sz="2200" dirty="0" smtClean="0"/>
              <a:t> of </a:t>
            </a:r>
            <a:r>
              <a:rPr lang="fr-FR" sz="2200" dirty="0" err="1" smtClean="0"/>
              <a:t>Gender</a:t>
            </a:r>
            <a:r>
              <a:rPr lang="fr-FR" sz="2200" dirty="0" smtClean="0"/>
              <a:t> </a:t>
            </a:r>
            <a:r>
              <a:rPr lang="fr-FR" sz="2200" dirty="0" err="1" smtClean="0"/>
              <a:t>Equity</a:t>
            </a:r>
            <a:r>
              <a:rPr lang="fr-FR" sz="2200" dirty="0" smtClean="0"/>
              <a:t> Simulation in the </a:t>
            </a:r>
            <a:r>
              <a:rPr lang="fr-FR" sz="2200" dirty="0" err="1" smtClean="0"/>
              <a:t>Academy</a:t>
            </a:r>
            <a:r>
              <a:rPr lang="fr-FR" sz="2200" dirty="0" smtClean="0"/>
              <a:t>; </a:t>
            </a:r>
            <a:r>
              <a:rPr lang="fr-FR" sz="2200" dirty="0" err="1" smtClean="0">
                <a:solidFill>
                  <a:srgbClr val="A6A6A6"/>
                </a:solidFill>
              </a:rPr>
              <a:t>Shields</a:t>
            </a:r>
            <a:r>
              <a:rPr lang="fr-FR" sz="2200" dirty="0" smtClean="0">
                <a:solidFill>
                  <a:srgbClr val="A6A6A6"/>
                </a:solidFill>
              </a:rPr>
              <a:t> et al., 2011</a:t>
            </a:r>
            <a:r>
              <a:rPr lang="fr-FR" sz="2200" dirty="0" smtClean="0"/>
              <a:t>)</a:t>
            </a:r>
          </a:p>
          <a:p>
            <a:pPr lvl="1"/>
            <a:r>
              <a:rPr lang="fr-FR" sz="2200" dirty="0" smtClean="0"/>
              <a:t>Tenir un « journal » du sexisme </a:t>
            </a:r>
            <a:r>
              <a:rPr lang="fr-FR" sz="2200" dirty="0" smtClean="0">
                <a:solidFill>
                  <a:srgbClr val="A6A6A6"/>
                </a:solidFill>
              </a:rPr>
              <a:t>(Becker &amp; </a:t>
            </a:r>
            <a:r>
              <a:rPr lang="fr-FR" sz="2200" dirty="0" err="1" smtClean="0">
                <a:solidFill>
                  <a:srgbClr val="A6A6A6"/>
                </a:solidFill>
              </a:rPr>
              <a:t>Swim</a:t>
            </a:r>
            <a:r>
              <a:rPr lang="fr-FR" sz="2200" dirty="0" smtClean="0">
                <a:solidFill>
                  <a:srgbClr val="A6A6A6"/>
                </a:solidFill>
              </a:rPr>
              <a:t>, 2011)</a:t>
            </a:r>
          </a:p>
          <a:p>
            <a:pPr lvl="1"/>
            <a:r>
              <a:rPr lang="fr-FR" sz="2200" dirty="0" smtClean="0"/>
              <a:t>Formation sur le genre et le pouvoir, les idéologies etc. </a:t>
            </a:r>
            <a:r>
              <a:rPr lang="fr-FR" sz="2200" dirty="0" smtClean="0">
                <a:solidFill>
                  <a:srgbClr val="A6A6A6"/>
                </a:solidFill>
              </a:rPr>
              <a:t>(</a:t>
            </a:r>
            <a:r>
              <a:rPr lang="fr-FR" sz="2200" dirty="0" err="1" smtClean="0">
                <a:solidFill>
                  <a:srgbClr val="A6A6A6"/>
                </a:solidFill>
              </a:rPr>
              <a:t>Lemus</a:t>
            </a:r>
            <a:r>
              <a:rPr lang="fr-FR" sz="2200" dirty="0" smtClean="0">
                <a:solidFill>
                  <a:srgbClr val="A6A6A6"/>
                </a:solidFill>
              </a:rPr>
              <a:t> et al., 2014)</a:t>
            </a:r>
            <a:endParaRPr lang="fr-FR" sz="2200" dirty="0" smtClean="0"/>
          </a:p>
          <a:p>
            <a:pPr lvl="1"/>
            <a:endParaRPr lang="fr-FR" sz="2200" dirty="0"/>
          </a:p>
        </p:txBody>
      </p:sp>
    </p:spTree>
    <p:extLst>
      <p:ext uri="{BB962C8B-B14F-4D97-AF65-F5344CB8AC3E}">
        <p14:creationId xmlns:p14="http://schemas.microsoft.com/office/powerpoint/2010/main" val="3693288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endParaRPr lang="fr-FR" dirty="0" smtClean="0"/>
          </a:p>
          <a:p>
            <a:pPr marL="0" indent="0">
              <a:buNone/>
            </a:pPr>
            <a:endParaRPr lang="fr-FR" dirty="0"/>
          </a:p>
          <a:p>
            <a:pPr marL="0" indent="0" algn="ctr">
              <a:buNone/>
            </a:pPr>
            <a:r>
              <a:rPr lang="fr-FR" sz="3600" b="1" dirty="0" smtClean="0">
                <a:solidFill>
                  <a:schemeClr val="accent5">
                    <a:lumMod val="75000"/>
                  </a:schemeClr>
                </a:solidFill>
              </a:rPr>
              <a:t>Merci pour votre attention!</a:t>
            </a:r>
          </a:p>
          <a:p>
            <a:pPr marL="0" indent="0" algn="ctr">
              <a:buNone/>
            </a:pPr>
            <a:r>
              <a:rPr lang="fr-FR" dirty="0" err="1" smtClean="0"/>
              <a:t>oriane.sarrasin@unil.ch</a:t>
            </a:r>
            <a:endParaRPr lang="fr-FR" dirty="0"/>
          </a:p>
        </p:txBody>
      </p:sp>
    </p:spTree>
    <p:extLst>
      <p:ext uri="{BB962C8B-B14F-4D97-AF65-F5344CB8AC3E}">
        <p14:creationId xmlns:p14="http://schemas.microsoft.com/office/powerpoint/2010/main" val="552277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232946" y="819409"/>
            <a:ext cx="5276900" cy="4319586"/>
          </a:xfrm>
          <a:prstGeom prst="rect">
            <a:avLst/>
          </a:prstGeom>
        </p:spPr>
      </p:pic>
      <p:pic>
        <p:nvPicPr>
          <p:cNvPr id="2" name="Image 1"/>
          <p:cNvPicPr>
            <a:picLocks noChangeAspect="1"/>
          </p:cNvPicPr>
          <p:nvPr/>
        </p:nvPicPr>
        <p:blipFill>
          <a:blip r:embed="rId4"/>
          <a:stretch>
            <a:fillRect/>
          </a:stretch>
        </p:blipFill>
        <p:spPr>
          <a:xfrm>
            <a:off x="4591538" y="3119987"/>
            <a:ext cx="4415692" cy="3542628"/>
          </a:xfrm>
          <a:prstGeom prst="rect">
            <a:avLst/>
          </a:prstGeom>
        </p:spPr>
      </p:pic>
      <p:sp>
        <p:nvSpPr>
          <p:cNvPr id="5" name="TextBox 4">
            <a:extLst>
              <a:ext uri="{FF2B5EF4-FFF2-40B4-BE49-F238E27FC236}">
                <a16:creationId xmlns="" xmlns:a16="http://schemas.microsoft.com/office/drawing/2014/main" id="{F8303B49-E688-9441-A776-A3C488A23BA9}"/>
              </a:ext>
            </a:extLst>
          </p:cNvPr>
          <p:cNvSpPr txBox="1"/>
          <p:nvPr/>
        </p:nvSpPr>
        <p:spPr>
          <a:xfrm>
            <a:off x="5598148" y="747220"/>
            <a:ext cx="3537285" cy="2308324"/>
          </a:xfrm>
          <a:prstGeom prst="rect">
            <a:avLst/>
          </a:prstGeom>
          <a:noFill/>
        </p:spPr>
        <p:txBody>
          <a:bodyPr wrap="square" rtlCol="0">
            <a:spAutoFit/>
          </a:bodyPr>
          <a:lstStyle/>
          <a:p>
            <a:pPr algn="ctr"/>
            <a:r>
              <a:rPr lang="fr-CH" sz="3600" b="1" dirty="0">
                <a:solidFill>
                  <a:srgbClr val="FF0000"/>
                </a:solidFill>
              </a:rPr>
              <a:t>Formes de sexisme moins facilement détectables?</a:t>
            </a:r>
            <a:endParaRPr lang="en-US" sz="3600" b="1" dirty="0">
              <a:solidFill>
                <a:srgbClr val="FF0000"/>
              </a:solidFill>
            </a:endParaRPr>
          </a:p>
        </p:txBody>
      </p:sp>
    </p:spTree>
    <p:extLst>
      <p:ext uri="{BB962C8B-B14F-4D97-AF65-F5344CB8AC3E}">
        <p14:creationId xmlns:p14="http://schemas.microsoft.com/office/powerpoint/2010/main" val="37196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a:solidFill>
                  <a:schemeClr val="accent5">
                    <a:lumMod val="50000"/>
                  </a:schemeClr>
                </a:solidFill>
              </a:rPr>
              <a:t>Nier les inégalités</a:t>
            </a:r>
          </a:p>
        </p:txBody>
      </p:sp>
      <p:pic>
        <p:nvPicPr>
          <p:cNvPr id="6" name="Picture 5">
            <a:extLst>
              <a:ext uri="{FF2B5EF4-FFF2-40B4-BE49-F238E27FC236}">
                <a16:creationId xmlns="" xmlns:a16="http://schemas.microsoft.com/office/drawing/2014/main" id="{79E2C42F-E40A-8143-A077-E0AF34E9BF6E}"/>
              </a:ext>
            </a:extLst>
          </p:cNvPr>
          <p:cNvPicPr>
            <a:picLocks noChangeAspect="1"/>
          </p:cNvPicPr>
          <p:nvPr/>
        </p:nvPicPr>
        <p:blipFill>
          <a:blip r:embed="rId2"/>
          <a:stretch>
            <a:fillRect/>
          </a:stretch>
        </p:blipFill>
        <p:spPr>
          <a:xfrm>
            <a:off x="1158156" y="1485107"/>
            <a:ext cx="6884837" cy="4646557"/>
          </a:xfrm>
          <a:prstGeom prst="rect">
            <a:avLst/>
          </a:prstGeom>
        </p:spPr>
      </p:pic>
      <p:sp>
        <p:nvSpPr>
          <p:cNvPr id="7" name="TextBox 6">
            <a:extLst>
              <a:ext uri="{FF2B5EF4-FFF2-40B4-BE49-F238E27FC236}">
                <a16:creationId xmlns="" xmlns:a16="http://schemas.microsoft.com/office/drawing/2014/main" id="{FA509BD1-E525-5042-83F5-15411237D3E9}"/>
              </a:ext>
            </a:extLst>
          </p:cNvPr>
          <p:cNvSpPr txBox="1"/>
          <p:nvPr/>
        </p:nvSpPr>
        <p:spPr>
          <a:xfrm>
            <a:off x="4600575" y="6433902"/>
            <a:ext cx="4543425" cy="369332"/>
          </a:xfrm>
          <a:prstGeom prst="rect">
            <a:avLst/>
          </a:prstGeom>
          <a:noFill/>
        </p:spPr>
        <p:txBody>
          <a:bodyPr wrap="square" rtlCol="0">
            <a:spAutoFit/>
          </a:bodyPr>
          <a:lstStyle/>
          <a:p>
            <a:pPr algn="r"/>
            <a:r>
              <a:rPr lang="fr-CH" dirty="0"/>
              <a:t>Source: Office Fédéral de la Statistique</a:t>
            </a:r>
            <a:endParaRPr lang="en-US" dirty="0"/>
          </a:p>
        </p:txBody>
      </p:sp>
    </p:spTree>
    <p:extLst>
      <p:ext uri="{BB962C8B-B14F-4D97-AF65-F5344CB8AC3E}">
        <p14:creationId xmlns:p14="http://schemas.microsoft.com/office/powerpoint/2010/main" val="1336713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660F547E-4501-EF43-BC44-9272694350A5}"/>
              </a:ext>
            </a:extLst>
          </p:cNvPr>
          <p:cNvPicPr>
            <a:picLocks noChangeAspect="1"/>
          </p:cNvPicPr>
          <p:nvPr/>
        </p:nvPicPr>
        <p:blipFill>
          <a:blip r:embed="rId2"/>
          <a:stretch>
            <a:fillRect/>
          </a:stretch>
        </p:blipFill>
        <p:spPr>
          <a:xfrm>
            <a:off x="0" y="639203"/>
            <a:ext cx="6160168" cy="6207433"/>
          </a:xfrm>
          <a:prstGeom prst="rect">
            <a:avLst/>
          </a:prstGeom>
        </p:spPr>
      </p:pic>
      <p:pic>
        <p:nvPicPr>
          <p:cNvPr id="6" name="Picture 5">
            <a:extLst>
              <a:ext uri="{FF2B5EF4-FFF2-40B4-BE49-F238E27FC236}">
                <a16:creationId xmlns="" xmlns:a16="http://schemas.microsoft.com/office/drawing/2014/main" id="{80E863CE-75E4-4C4B-A1C5-1327DAB782E9}"/>
              </a:ext>
            </a:extLst>
          </p:cNvPr>
          <p:cNvPicPr>
            <a:picLocks noChangeAspect="1"/>
          </p:cNvPicPr>
          <p:nvPr/>
        </p:nvPicPr>
        <p:blipFill>
          <a:blip r:embed="rId3"/>
          <a:stretch>
            <a:fillRect/>
          </a:stretch>
        </p:blipFill>
        <p:spPr>
          <a:xfrm>
            <a:off x="4911480" y="615140"/>
            <a:ext cx="3926507" cy="2857753"/>
          </a:xfrm>
          <a:prstGeom prst="rect">
            <a:avLst/>
          </a:prstGeom>
        </p:spPr>
      </p:pic>
      <p:sp>
        <p:nvSpPr>
          <p:cNvPr id="8" name="TextBox 7">
            <a:extLst>
              <a:ext uri="{FF2B5EF4-FFF2-40B4-BE49-F238E27FC236}">
                <a16:creationId xmlns="" xmlns:a16="http://schemas.microsoft.com/office/drawing/2014/main" id="{72BCBEA5-91C2-F945-80B4-8C5C4D044841}"/>
              </a:ext>
            </a:extLst>
          </p:cNvPr>
          <p:cNvSpPr txBox="1"/>
          <p:nvPr/>
        </p:nvSpPr>
        <p:spPr>
          <a:xfrm>
            <a:off x="6376737" y="5369308"/>
            <a:ext cx="2767263" cy="1477328"/>
          </a:xfrm>
          <a:prstGeom prst="rect">
            <a:avLst/>
          </a:prstGeom>
          <a:noFill/>
        </p:spPr>
        <p:txBody>
          <a:bodyPr wrap="square" rtlCol="0">
            <a:spAutoFit/>
          </a:bodyPr>
          <a:lstStyle/>
          <a:p>
            <a:pPr algn="r"/>
            <a:r>
              <a:rPr lang="fr-CH" dirty="0"/>
              <a:t>Enquête du collectif clash au CHUV</a:t>
            </a:r>
            <a:endParaRPr lang="en-US" dirty="0"/>
          </a:p>
          <a:p>
            <a:pPr algn="r"/>
            <a:r>
              <a:rPr lang="en-US" dirty="0"/>
              <a:t>Rapport </a:t>
            </a:r>
            <a:r>
              <a:rPr lang="en-US" dirty="0" err="1"/>
              <a:t>d’enquête</a:t>
            </a:r>
            <a:r>
              <a:rPr lang="en-US" dirty="0"/>
              <a:t> sur le </a:t>
            </a:r>
            <a:r>
              <a:rPr lang="en-US" dirty="0" err="1"/>
              <a:t>harcèlement</a:t>
            </a:r>
            <a:r>
              <a:rPr lang="en-US" dirty="0"/>
              <a:t> de rue </a:t>
            </a:r>
            <a:r>
              <a:rPr lang="en-US" dirty="0" err="1"/>
              <a:t>à</a:t>
            </a:r>
            <a:r>
              <a:rPr lang="en-US" dirty="0"/>
              <a:t> Lausanne</a:t>
            </a:r>
          </a:p>
        </p:txBody>
      </p:sp>
    </p:spTree>
    <p:extLst>
      <p:ext uri="{BB962C8B-B14F-4D97-AF65-F5344CB8AC3E}">
        <p14:creationId xmlns:p14="http://schemas.microsoft.com/office/powerpoint/2010/main" val="3668764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a:solidFill>
                  <a:schemeClr val="accent5">
                    <a:lumMod val="50000"/>
                  </a:schemeClr>
                </a:solidFill>
              </a:rPr>
              <a:t>Courtoisie.. ou sexisme?</a:t>
            </a:r>
          </a:p>
        </p:txBody>
      </p:sp>
      <p:pic>
        <p:nvPicPr>
          <p:cNvPr id="7" name="Picture 6">
            <a:extLst>
              <a:ext uri="{FF2B5EF4-FFF2-40B4-BE49-F238E27FC236}">
                <a16:creationId xmlns="" xmlns:a16="http://schemas.microsoft.com/office/drawing/2014/main" id="{8E271662-D7E5-0D4C-9A23-53CB47BAC43F}"/>
              </a:ext>
            </a:extLst>
          </p:cNvPr>
          <p:cNvPicPr>
            <a:picLocks noChangeAspect="1"/>
          </p:cNvPicPr>
          <p:nvPr/>
        </p:nvPicPr>
        <p:blipFill>
          <a:blip r:embed="rId2"/>
          <a:stretch>
            <a:fillRect/>
          </a:stretch>
        </p:blipFill>
        <p:spPr>
          <a:xfrm>
            <a:off x="1757335" y="1665610"/>
            <a:ext cx="5387384" cy="4301661"/>
          </a:xfrm>
          <a:prstGeom prst="rect">
            <a:avLst/>
          </a:prstGeom>
        </p:spPr>
      </p:pic>
      <p:sp>
        <p:nvSpPr>
          <p:cNvPr id="8" name="TextBox 7">
            <a:extLst>
              <a:ext uri="{FF2B5EF4-FFF2-40B4-BE49-F238E27FC236}">
                <a16:creationId xmlns="" xmlns:a16="http://schemas.microsoft.com/office/drawing/2014/main" id="{8B7A5B9D-79A6-9B46-A406-713C4316F562}"/>
              </a:ext>
            </a:extLst>
          </p:cNvPr>
          <p:cNvSpPr txBox="1"/>
          <p:nvPr/>
        </p:nvSpPr>
        <p:spPr>
          <a:xfrm>
            <a:off x="7563173" y="6462791"/>
            <a:ext cx="1580827" cy="369332"/>
          </a:xfrm>
          <a:prstGeom prst="rect">
            <a:avLst/>
          </a:prstGeom>
          <a:noFill/>
        </p:spPr>
        <p:txBody>
          <a:bodyPr wrap="square" rtlCol="0">
            <a:spAutoFit/>
          </a:bodyPr>
          <a:lstStyle/>
          <a:p>
            <a:pPr algn="r"/>
            <a:r>
              <a:rPr lang="fr-CH" dirty="0" err="1"/>
              <a:t>bbb.co.uk</a:t>
            </a:r>
            <a:endParaRPr lang="en-US" dirty="0"/>
          </a:p>
        </p:txBody>
      </p:sp>
    </p:spTree>
    <p:extLst>
      <p:ext uri="{BB962C8B-B14F-4D97-AF65-F5344CB8AC3E}">
        <p14:creationId xmlns:p14="http://schemas.microsoft.com/office/powerpoint/2010/main" val="3306785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B80073A-90B0-5C42-9BEE-34ED26F9D0A9}"/>
              </a:ext>
            </a:extLst>
          </p:cNvPr>
          <p:cNvSpPr>
            <a:spLocks noGrp="1"/>
          </p:cNvSpPr>
          <p:nvPr>
            <p:ph idx="1"/>
          </p:nvPr>
        </p:nvSpPr>
        <p:spPr/>
        <p:txBody>
          <a:bodyPr/>
          <a:lstStyle/>
          <a:p>
            <a:pPr marL="0" indent="0">
              <a:buNone/>
            </a:pPr>
            <a:endParaRPr lang="fr-CH" dirty="0"/>
          </a:p>
          <a:p>
            <a:pPr marL="0" indent="0" algn="ctr">
              <a:buNone/>
            </a:pPr>
            <a:r>
              <a:rPr lang="fr-CH" dirty="0"/>
              <a:t>Pourquoi est-ce important de considérer comment le sexisme s’exprime?</a:t>
            </a:r>
          </a:p>
          <a:p>
            <a:pPr marL="0" indent="0" algn="ctr">
              <a:buNone/>
            </a:pPr>
            <a:endParaRPr lang="fr-CH" sz="1600" dirty="0"/>
          </a:p>
          <a:p>
            <a:pPr marL="0" indent="0" algn="ctr">
              <a:buNone/>
            </a:pPr>
            <a:r>
              <a:rPr lang="fr-CH" b="1" dirty="0"/>
              <a:t>Car cela influence la manière dont les femmes (et les hommes) réagissent!</a:t>
            </a:r>
            <a:endParaRPr lang="en-US" b="1" dirty="0"/>
          </a:p>
        </p:txBody>
      </p:sp>
    </p:spTree>
    <p:extLst>
      <p:ext uri="{BB962C8B-B14F-4D97-AF65-F5344CB8AC3E}">
        <p14:creationId xmlns:p14="http://schemas.microsoft.com/office/powerpoint/2010/main" val="12042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7C40D3-7839-1346-A411-65B060A7EC36}"/>
              </a:ext>
            </a:extLst>
          </p:cNvPr>
          <p:cNvSpPr>
            <a:spLocks noGrp="1"/>
          </p:cNvSpPr>
          <p:nvPr>
            <p:ph type="title"/>
          </p:nvPr>
        </p:nvSpPr>
        <p:spPr/>
        <p:txBody>
          <a:bodyPr/>
          <a:lstStyle/>
          <a:p>
            <a:r>
              <a:rPr lang="fr-FR" b="1" dirty="0">
                <a:solidFill>
                  <a:schemeClr val="accent5">
                    <a:lumMod val="50000"/>
                  </a:schemeClr>
                </a:solidFill>
              </a:rPr>
              <a:t>Moins de réactions…</a:t>
            </a:r>
            <a:endParaRPr lang="en-US" dirty="0"/>
          </a:p>
        </p:txBody>
      </p:sp>
      <p:sp>
        <p:nvSpPr>
          <p:cNvPr id="3" name="Content Placeholder 2">
            <a:extLst>
              <a:ext uri="{FF2B5EF4-FFF2-40B4-BE49-F238E27FC236}">
                <a16:creationId xmlns="" xmlns:a16="http://schemas.microsoft.com/office/drawing/2014/main" id="{821FACA8-359B-904E-AA11-7BDCAD2BF0C1}"/>
              </a:ext>
            </a:extLst>
          </p:cNvPr>
          <p:cNvSpPr>
            <a:spLocks noGrp="1"/>
          </p:cNvSpPr>
          <p:nvPr>
            <p:ph idx="1"/>
          </p:nvPr>
        </p:nvSpPr>
        <p:spPr>
          <a:xfrm>
            <a:off x="959224" y="6405112"/>
            <a:ext cx="8229600" cy="497541"/>
          </a:xfrm>
        </p:spPr>
        <p:txBody>
          <a:bodyPr>
            <a:normAutofit/>
          </a:bodyPr>
          <a:lstStyle/>
          <a:p>
            <a:pPr marL="0" indent="0" algn="r">
              <a:buNone/>
            </a:pPr>
            <a:r>
              <a:rPr lang="fr-CH" sz="2000" dirty="0"/>
              <a:t>Etude menée au Pays-Bas (</a:t>
            </a:r>
            <a:r>
              <a:rPr lang="fr-CH" sz="2000" dirty="0" err="1"/>
              <a:t>Barretto</a:t>
            </a:r>
            <a:r>
              <a:rPr lang="fr-CH" sz="2000" dirty="0"/>
              <a:t> &amp; </a:t>
            </a:r>
            <a:r>
              <a:rPr lang="fr-CH" sz="2000" dirty="0" err="1"/>
              <a:t>Ellemers</a:t>
            </a:r>
            <a:r>
              <a:rPr lang="fr-CH" sz="2000" dirty="0"/>
              <a:t>, 2009)</a:t>
            </a:r>
            <a:endParaRPr lang="en-US" sz="2000" dirty="0"/>
          </a:p>
        </p:txBody>
      </p:sp>
      <p:pic>
        <p:nvPicPr>
          <p:cNvPr id="4" name="Picture 3">
            <a:extLst>
              <a:ext uri="{FF2B5EF4-FFF2-40B4-BE49-F238E27FC236}">
                <a16:creationId xmlns="" xmlns:a16="http://schemas.microsoft.com/office/drawing/2014/main" id="{6D98BFE1-2524-CF44-AF95-748A891A8BB8}"/>
              </a:ext>
            </a:extLst>
          </p:cNvPr>
          <p:cNvPicPr>
            <a:picLocks noChangeAspect="1"/>
          </p:cNvPicPr>
          <p:nvPr/>
        </p:nvPicPr>
        <p:blipFill>
          <a:blip r:embed="rId2"/>
          <a:stretch>
            <a:fillRect/>
          </a:stretch>
        </p:blipFill>
        <p:spPr>
          <a:xfrm>
            <a:off x="411255" y="2132536"/>
            <a:ext cx="1575547" cy="2532734"/>
          </a:xfrm>
          <a:prstGeom prst="rect">
            <a:avLst/>
          </a:prstGeom>
        </p:spPr>
      </p:pic>
      <p:sp>
        <p:nvSpPr>
          <p:cNvPr id="5" name="TextBox 4">
            <a:extLst>
              <a:ext uri="{FF2B5EF4-FFF2-40B4-BE49-F238E27FC236}">
                <a16:creationId xmlns="" xmlns:a16="http://schemas.microsoft.com/office/drawing/2014/main" id="{DB0C787A-6E75-4844-AA71-680BF539CCC0}"/>
              </a:ext>
            </a:extLst>
          </p:cNvPr>
          <p:cNvSpPr txBox="1"/>
          <p:nvPr/>
        </p:nvSpPr>
        <p:spPr>
          <a:xfrm>
            <a:off x="2779055" y="1817869"/>
            <a:ext cx="2223247" cy="1446550"/>
          </a:xfrm>
          <a:prstGeom prst="rect">
            <a:avLst/>
          </a:prstGeom>
          <a:noFill/>
        </p:spPr>
        <p:txBody>
          <a:bodyPr wrap="square" rtlCol="0">
            <a:spAutoFit/>
          </a:bodyPr>
          <a:lstStyle/>
          <a:p>
            <a:pPr algn="ctr"/>
            <a:r>
              <a:rPr lang="fr-CH" sz="2200" dirty="0"/>
              <a:t>«Les femme sont moins capables, moins motivées que les hommes»</a:t>
            </a:r>
            <a:endParaRPr lang="en-US" sz="2200" dirty="0"/>
          </a:p>
        </p:txBody>
      </p:sp>
      <p:sp>
        <p:nvSpPr>
          <p:cNvPr id="6" name="TextBox 5">
            <a:extLst>
              <a:ext uri="{FF2B5EF4-FFF2-40B4-BE49-F238E27FC236}">
                <a16:creationId xmlns="" xmlns:a16="http://schemas.microsoft.com/office/drawing/2014/main" id="{5FA9DCED-A0A2-3840-AA8F-5EAB95436243}"/>
              </a:ext>
            </a:extLst>
          </p:cNvPr>
          <p:cNvSpPr txBox="1"/>
          <p:nvPr/>
        </p:nvSpPr>
        <p:spPr>
          <a:xfrm>
            <a:off x="2635623" y="3603441"/>
            <a:ext cx="2438401" cy="2123658"/>
          </a:xfrm>
          <a:prstGeom prst="rect">
            <a:avLst/>
          </a:prstGeom>
          <a:noFill/>
        </p:spPr>
        <p:txBody>
          <a:bodyPr wrap="square" rtlCol="0">
            <a:spAutoFit/>
          </a:bodyPr>
          <a:lstStyle/>
          <a:p>
            <a:pPr algn="ctr"/>
            <a:r>
              <a:rPr lang="fr-CH" sz="2200" dirty="0"/>
              <a:t>«Ce n’est pas la discrimination qui explique qu’il y ait peu de femmes dans des fonctions dirigeantes»</a:t>
            </a:r>
            <a:endParaRPr lang="en-US" sz="2200" dirty="0"/>
          </a:p>
        </p:txBody>
      </p:sp>
      <p:sp>
        <p:nvSpPr>
          <p:cNvPr id="7" name="Right Arrow 6">
            <a:extLst>
              <a:ext uri="{FF2B5EF4-FFF2-40B4-BE49-F238E27FC236}">
                <a16:creationId xmlns="" xmlns:a16="http://schemas.microsoft.com/office/drawing/2014/main" id="{5BBB433D-72E9-1242-A87D-5597A46FFDF1}"/>
              </a:ext>
            </a:extLst>
          </p:cNvPr>
          <p:cNvSpPr/>
          <p:nvPr/>
        </p:nvSpPr>
        <p:spPr>
          <a:xfrm rot="19392110">
            <a:off x="2136957" y="2567488"/>
            <a:ext cx="537882" cy="24201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 xmlns:a16="http://schemas.microsoft.com/office/drawing/2014/main" id="{207843E1-AA65-524A-AFFA-B880D83B737C}"/>
              </a:ext>
            </a:extLst>
          </p:cNvPr>
          <p:cNvSpPr/>
          <p:nvPr/>
        </p:nvSpPr>
        <p:spPr>
          <a:xfrm rot="2168794">
            <a:off x="2195673" y="3782654"/>
            <a:ext cx="528024" cy="2531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 xmlns:a16="http://schemas.microsoft.com/office/drawing/2014/main" id="{FCE54A72-EF7C-BF47-A328-122C8DF9304E}"/>
              </a:ext>
            </a:extLst>
          </p:cNvPr>
          <p:cNvSpPr txBox="1"/>
          <p:nvPr/>
        </p:nvSpPr>
        <p:spPr>
          <a:xfrm>
            <a:off x="5289176" y="4962952"/>
            <a:ext cx="2563905" cy="830997"/>
          </a:xfrm>
          <a:prstGeom prst="rect">
            <a:avLst/>
          </a:prstGeom>
          <a:noFill/>
        </p:spPr>
        <p:txBody>
          <a:bodyPr wrap="square" rtlCol="0">
            <a:spAutoFit/>
          </a:bodyPr>
          <a:lstStyle/>
          <a:p>
            <a:r>
              <a:rPr lang="fr-CH" sz="2400" b="1" dirty="0">
                <a:solidFill>
                  <a:schemeClr val="accent2">
                    <a:lumMod val="75000"/>
                  </a:schemeClr>
                </a:solidFill>
              </a:rPr>
              <a:t>- de perception</a:t>
            </a:r>
          </a:p>
          <a:p>
            <a:r>
              <a:rPr lang="fr-CH" sz="2400" b="1" dirty="0">
                <a:solidFill>
                  <a:schemeClr val="accent2">
                    <a:lumMod val="75000"/>
                  </a:schemeClr>
                </a:solidFill>
              </a:rPr>
              <a:t>de sexisme</a:t>
            </a:r>
            <a:endParaRPr lang="en-US" sz="2400" b="1" dirty="0">
              <a:solidFill>
                <a:schemeClr val="accent2">
                  <a:lumMod val="75000"/>
                </a:schemeClr>
              </a:solidFill>
            </a:endParaRPr>
          </a:p>
        </p:txBody>
      </p:sp>
      <p:sp>
        <p:nvSpPr>
          <p:cNvPr id="10" name="TextBox 9">
            <a:extLst>
              <a:ext uri="{FF2B5EF4-FFF2-40B4-BE49-F238E27FC236}">
                <a16:creationId xmlns="" xmlns:a16="http://schemas.microsoft.com/office/drawing/2014/main" id="{9C97CC5E-DDAE-CF4D-99CF-EBD6AAD2A0FD}"/>
              </a:ext>
            </a:extLst>
          </p:cNvPr>
          <p:cNvSpPr txBox="1"/>
          <p:nvPr/>
        </p:nvSpPr>
        <p:spPr>
          <a:xfrm>
            <a:off x="5889813" y="4159963"/>
            <a:ext cx="2563905" cy="461665"/>
          </a:xfrm>
          <a:prstGeom prst="rect">
            <a:avLst/>
          </a:prstGeom>
          <a:noFill/>
        </p:spPr>
        <p:txBody>
          <a:bodyPr wrap="square" rtlCol="0">
            <a:spAutoFit/>
          </a:bodyPr>
          <a:lstStyle/>
          <a:p>
            <a:r>
              <a:rPr lang="fr-CH" sz="2400" b="1" dirty="0">
                <a:solidFill>
                  <a:schemeClr val="accent2">
                    <a:lumMod val="75000"/>
                  </a:schemeClr>
                </a:solidFill>
              </a:rPr>
              <a:t>- de colère</a:t>
            </a:r>
            <a:endParaRPr lang="en-US" sz="2400" b="1" dirty="0">
              <a:solidFill>
                <a:schemeClr val="accent2">
                  <a:lumMod val="75000"/>
                </a:schemeClr>
              </a:solidFill>
            </a:endParaRPr>
          </a:p>
        </p:txBody>
      </p:sp>
      <p:sp>
        <p:nvSpPr>
          <p:cNvPr id="11" name="TextBox 10">
            <a:extLst>
              <a:ext uri="{FF2B5EF4-FFF2-40B4-BE49-F238E27FC236}">
                <a16:creationId xmlns="" xmlns:a16="http://schemas.microsoft.com/office/drawing/2014/main" id="{D86F8D97-90D3-0D45-B634-8D6E5DD80BAD}"/>
              </a:ext>
            </a:extLst>
          </p:cNvPr>
          <p:cNvSpPr txBox="1"/>
          <p:nvPr/>
        </p:nvSpPr>
        <p:spPr>
          <a:xfrm>
            <a:off x="6508377" y="2618310"/>
            <a:ext cx="2868706" cy="1200329"/>
          </a:xfrm>
          <a:prstGeom prst="rect">
            <a:avLst/>
          </a:prstGeom>
          <a:noFill/>
        </p:spPr>
        <p:txBody>
          <a:bodyPr wrap="square" rtlCol="0">
            <a:spAutoFit/>
          </a:bodyPr>
          <a:lstStyle/>
          <a:p>
            <a:r>
              <a:rPr lang="fr-CH" sz="2400" b="1" dirty="0">
                <a:solidFill>
                  <a:schemeClr val="accent2">
                    <a:lumMod val="75000"/>
                  </a:schemeClr>
                </a:solidFill>
              </a:rPr>
              <a:t>- d’intention</a:t>
            </a:r>
          </a:p>
          <a:p>
            <a:r>
              <a:rPr lang="fr-CH" sz="2400" b="1" dirty="0">
                <a:solidFill>
                  <a:schemeClr val="accent2">
                    <a:lumMod val="75000"/>
                  </a:schemeClr>
                </a:solidFill>
              </a:rPr>
              <a:t>d’agir pour les femmes</a:t>
            </a:r>
            <a:endParaRPr lang="en-US" sz="2400" b="1" dirty="0">
              <a:solidFill>
                <a:schemeClr val="accent2">
                  <a:lumMod val="75000"/>
                </a:schemeClr>
              </a:solidFill>
            </a:endParaRPr>
          </a:p>
        </p:txBody>
      </p:sp>
      <p:sp>
        <p:nvSpPr>
          <p:cNvPr id="12" name="Right Arrow 11">
            <a:extLst>
              <a:ext uri="{FF2B5EF4-FFF2-40B4-BE49-F238E27FC236}">
                <a16:creationId xmlns="" xmlns:a16="http://schemas.microsoft.com/office/drawing/2014/main" id="{2DBF7154-D899-4443-8F77-C734FBBA0C66}"/>
              </a:ext>
            </a:extLst>
          </p:cNvPr>
          <p:cNvSpPr/>
          <p:nvPr/>
        </p:nvSpPr>
        <p:spPr>
          <a:xfrm>
            <a:off x="4756224" y="5420174"/>
            <a:ext cx="528024" cy="253100"/>
          </a:xfrm>
          <a:prstGeom prst="right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ight Arrow 12">
            <a:extLst>
              <a:ext uri="{FF2B5EF4-FFF2-40B4-BE49-F238E27FC236}">
                <a16:creationId xmlns="" xmlns:a16="http://schemas.microsoft.com/office/drawing/2014/main" id="{90190BDD-52A5-2D47-AFA8-1BCB70BFFF58}"/>
              </a:ext>
            </a:extLst>
          </p:cNvPr>
          <p:cNvSpPr/>
          <p:nvPr/>
        </p:nvSpPr>
        <p:spPr>
          <a:xfrm rot="18845655">
            <a:off x="6244365" y="4671879"/>
            <a:ext cx="528024" cy="253100"/>
          </a:xfrm>
          <a:prstGeom prst="right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ight Arrow 13">
            <a:extLst>
              <a:ext uri="{FF2B5EF4-FFF2-40B4-BE49-F238E27FC236}">
                <a16:creationId xmlns="" xmlns:a16="http://schemas.microsoft.com/office/drawing/2014/main" id="{632399C8-A361-2F4E-A336-690FF0D27B27}"/>
              </a:ext>
            </a:extLst>
          </p:cNvPr>
          <p:cNvSpPr/>
          <p:nvPr/>
        </p:nvSpPr>
        <p:spPr>
          <a:xfrm rot="18845655">
            <a:off x="6907753" y="3872309"/>
            <a:ext cx="528024" cy="253100"/>
          </a:xfrm>
          <a:prstGeom prst="right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749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AC7D75-289B-D34D-BAAC-03E3672ECDB3}"/>
              </a:ext>
            </a:extLst>
          </p:cNvPr>
          <p:cNvSpPr>
            <a:spLocks noGrp="1"/>
          </p:cNvSpPr>
          <p:nvPr>
            <p:ph type="title"/>
          </p:nvPr>
        </p:nvSpPr>
        <p:spPr/>
        <p:txBody>
          <a:bodyPr>
            <a:noAutofit/>
          </a:bodyPr>
          <a:lstStyle/>
          <a:p>
            <a:r>
              <a:rPr lang="fr-CH" sz="3600" b="1" dirty="0">
                <a:solidFill>
                  <a:schemeClr val="accent5">
                    <a:lumMod val="50000"/>
                  </a:schemeClr>
                </a:solidFill>
              </a:rPr>
              <a:t>Se percevoir comme moins compétente…</a:t>
            </a:r>
            <a:endParaRPr lang="en-US" sz="3600" b="1" dirty="0">
              <a:solidFill>
                <a:schemeClr val="accent5">
                  <a:lumMod val="50000"/>
                </a:schemeClr>
              </a:solidFill>
            </a:endParaRPr>
          </a:p>
        </p:txBody>
      </p:sp>
      <p:pic>
        <p:nvPicPr>
          <p:cNvPr id="4" name="Picture 3">
            <a:extLst>
              <a:ext uri="{FF2B5EF4-FFF2-40B4-BE49-F238E27FC236}">
                <a16:creationId xmlns="" xmlns:a16="http://schemas.microsoft.com/office/drawing/2014/main" id="{17E53610-44E6-6F4C-98BC-00F33AEC955D}"/>
              </a:ext>
            </a:extLst>
          </p:cNvPr>
          <p:cNvPicPr>
            <a:picLocks noChangeAspect="1"/>
          </p:cNvPicPr>
          <p:nvPr/>
        </p:nvPicPr>
        <p:blipFill>
          <a:blip r:embed="rId2"/>
          <a:stretch>
            <a:fillRect/>
          </a:stretch>
        </p:blipFill>
        <p:spPr>
          <a:xfrm>
            <a:off x="3246851" y="4328048"/>
            <a:ext cx="2650297" cy="1616681"/>
          </a:xfrm>
          <a:prstGeom prst="rect">
            <a:avLst/>
          </a:prstGeom>
        </p:spPr>
      </p:pic>
      <p:sp>
        <p:nvSpPr>
          <p:cNvPr id="5" name="Rectangle 4">
            <a:extLst>
              <a:ext uri="{FF2B5EF4-FFF2-40B4-BE49-F238E27FC236}">
                <a16:creationId xmlns="" xmlns:a16="http://schemas.microsoft.com/office/drawing/2014/main" id="{1583A172-7D5D-1F48-8143-1533A262B4EC}"/>
              </a:ext>
            </a:extLst>
          </p:cNvPr>
          <p:cNvSpPr/>
          <p:nvPr/>
        </p:nvSpPr>
        <p:spPr>
          <a:xfrm>
            <a:off x="2070846" y="6404847"/>
            <a:ext cx="6947647" cy="369332"/>
          </a:xfrm>
          <a:prstGeom prst="rect">
            <a:avLst/>
          </a:prstGeom>
        </p:spPr>
        <p:txBody>
          <a:bodyPr wrap="square">
            <a:spAutoFit/>
          </a:bodyPr>
          <a:lstStyle/>
          <a:p>
            <a:pPr algn="r"/>
            <a:r>
              <a:rPr lang="fr-CH" dirty="0"/>
              <a:t>Etude menée en Belgique (Dumont, </a:t>
            </a:r>
            <a:r>
              <a:rPr lang="fr-CH" dirty="0" err="1"/>
              <a:t>Sarlet</a:t>
            </a:r>
            <a:r>
              <a:rPr lang="fr-CH" dirty="0"/>
              <a:t> &amp; Dardenne, 2010)</a:t>
            </a:r>
            <a:endParaRPr lang="en-US" dirty="0"/>
          </a:p>
        </p:txBody>
      </p:sp>
      <p:sp>
        <p:nvSpPr>
          <p:cNvPr id="6" name="TextBox 5">
            <a:extLst>
              <a:ext uri="{FF2B5EF4-FFF2-40B4-BE49-F238E27FC236}">
                <a16:creationId xmlns="" xmlns:a16="http://schemas.microsoft.com/office/drawing/2014/main" id="{C96166EF-596F-4149-9646-237C3A4D923E}"/>
              </a:ext>
            </a:extLst>
          </p:cNvPr>
          <p:cNvSpPr txBox="1"/>
          <p:nvPr/>
        </p:nvSpPr>
        <p:spPr>
          <a:xfrm>
            <a:off x="2949386" y="1291517"/>
            <a:ext cx="3073265" cy="769441"/>
          </a:xfrm>
          <a:prstGeom prst="rect">
            <a:avLst/>
          </a:prstGeom>
          <a:noFill/>
        </p:spPr>
        <p:txBody>
          <a:bodyPr wrap="square" rtlCol="0">
            <a:spAutoFit/>
          </a:bodyPr>
          <a:lstStyle/>
          <a:p>
            <a:pPr algn="ctr"/>
            <a:r>
              <a:rPr lang="fr-CH" sz="2200" dirty="0"/>
              <a:t>«C’est important de recruter des femmes…</a:t>
            </a:r>
            <a:endParaRPr lang="en-US" sz="2200" dirty="0"/>
          </a:p>
        </p:txBody>
      </p:sp>
      <p:sp>
        <p:nvSpPr>
          <p:cNvPr id="7" name="TextBox 6">
            <a:extLst>
              <a:ext uri="{FF2B5EF4-FFF2-40B4-BE49-F238E27FC236}">
                <a16:creationId xmlns="" xmlns:a16="http://schemas.microsoft.com/office/drawing/2014/main" id="{8D7A255C-0021-754F-B9EC-AEC427AFE739}"/>
              </a:ext>
            </a:extLst>
          </p:cNvPr>
          <p:cNvSpPr txBox="1"/>
          <p:nvPr/>
        </p:nvSpPr>
        <p:spPr>
          <a:xfrm>
            <a:off x="5393898" y="2204390"/>
            <a:ext cx="3824673" cy="2123658"/>
          </a:xfrm>
          <a:prstGeom prst="rect">
            <a:avLst/>
          </a:prstGeom>
          <a:noFill/>
        </p:spPr>
        <p:txBody>
          <a:bodyPr wrap="square" rtlCol="0">
            <a:spAutoFit/>
          </a:bodyPr>
          <a:lstStyle/>
          <a:p>
            <a:pPr algn="ctr"/>
            <a:r>
              <a:rPr lang="fr-CH" sz="2200" dirty="0"/>
              <a:t>…. car, étant plus cultivées et soignées, elles permettraient à l’entreprise de profiter de leur moralité et leur bon goût, ce qui manque lorsqu’il n’y a que des hommes»</a:t>
            </a:r>
            <a:endParaRPr lang="en-US" sz="2200" dirty="0"/>
          </a:p>
        </p:txBody>
      </p:sp>
      <p:sp>
        <p:nvSpPr>
          <p:cNvPr id="8" name="TextBox 7">
            <a:extLst>
              <a:ext uri="{FF2B5EF4-FFF2-40B4-BE49-F238E27FC236}">
                <a16:creationId xmlns="" xmlns:a16="http://schemas.microsoft.com/office/drawing/2014/main" id="{0EB8078F-A939-B847-AADD-3DFEBD7F5A7E}"/>
              </a:ext>
            </a:extLst>
          </p:cNvPr>
          <p:cNvSpPr txBox="1"/>
          <p:nvPr/>
        </p:nvSpPr>
        <p:spPr>
          <a:xfrm>
            <a:off x="-74572" y="2204390"/>
            <a:ext cx="4646572" cy="2123658"/>
          </a:xfrm>
          <a:prstGeom prst="rect">
            <a:avLst/>
          </a:prstGeom>
          <a:noFill/>
        </p:spPr>
        <p:txBody>
          <a:bodyPr wrap="square" rtlCol="0">
            <a:spAutoFit/>
          </a:bodyPr>
          <a:lstStyle/>
          <a:p>
            <a:pPr algn="ctr"/>
            <a:r>
              <a:rPr lang="fr-CH" sz="2200" dirty="0"/>
              <a:t>…. même si elles veulent souvent des faveurs, et sont facilement offensées par de banales remarques. Les femmes exagèrent souvent leurs problèmes au travail pour gagner du pouvoir sur les hommes»</a:t>
            </a:r>
            <a:endParaRPr lang="en-US" sz="2200" dirty="0"/>
          </a:p>
        </p:txBody>
      </p:sp>
    </p:spTree>
    <p:extLst>
      <p:ext uri="{BB962C8B-B14F-4D97-AF65-F5344CB8AC3E}">
        <p14:creationId xmlns:p14="http://schemas.microsoft.com/office/powerpoint/2010/main" val="16205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AC7D75-289B-D34D-BAAC-03E3672ECDB3}"/>
              </a:ext>
            </a:extLst>
          </p:cNvPr>
          <p:cNvSpPr>
            <a:spLocks noGrp="1"/>
          </p:cNvSpPr>
          <p:nvPr>
            <p:ph type="title"/>
          </p:nvPr>
        </p:nvSpPr>
        <p:spPr/>
        <p:txBody>
          <a:bodyPr>
            <a:noAutofit/>
          </a:bodyPr>
          <a:lstStyle/>
          <a:p>
            <a:r>
              <a:rPr lang="fr-CH" sz="3600" b="1" dirty="0">
                <a:solidFill>
                  <a:schemeClr val="accent5">
                    <a:lumMod val="50000"/>
                  </a:schemeClr>
                </a:solidFill>
              </a:rPr>
              <a:t>Se percevoir comme moins compétente…</a:t>
            </a:r>
            <a:endParaRPr lang="en-US" sz="3600" b="1" dirty="0">
              <a:solidFill>
                <a:schemeClr val="accent5">
                  <a:lumMod val="50000"/>
                </a:schemeClr>
              </a:solidFill>
            </a:endParaRPr>
          </a:p>
        </p:txBody>
      </p:sp>
      <p:pic>
        <p:nvPicPr>
          <p:cNvPr id="4" name="Picture 3">
            <a:extLst>
              <a:ext uri="{FF2B5EF4-FFF2-40B4-BE49-F238E27FC236}">
                <a16:creationId xmlns="" xmlns:a16="http://schemas.microsoft.com/office/drawing/2014/main" id="{17E53610-44E6-6F4C-98BC-00F33AEC955D}"/>
              </a:ext>
            </a:extLst>
          </p:cNvPr>
          <p:cNvPicPr>
            <a:picLocks noChangeAspect="1"/>
          </p:cNvPicPr>
          <p:nvPr/>
        </p:nvPicPr>
        <p:blipFill>
          <a:blip r:embed="rId2"/>
          <a:stretch>
            <a:fillRect/>
          </a:stretch>
        </p:blipFill>
        <p:spPr>
          <a:xfrm>
            <a:off x="3246851" y="4328048"/>
            <a:ext cx="2650297" cy="1616681"/>
          </a:xfrm>
          <a:prstGeom prst="rect">
            <a:avLst/>
          </a:prstGeom>
        </p:spPr>
      </p:pic>
      <p:sp>
        <p:nvSpPr>
          <p:cNvPr id="5" name="Rectangle 4">
            <a:extLst>
              <a:ext uri="{FF2B5EF4-FFF2-40B4-BE49-F238E27FC236}">
                <a16:creationId xmlns="" xmlns:a16="http://schemas.microsoft.com/office/drawing/2014/main" id="{1583A172-7D5D-1F48-8143-1533A262B4EC}"/>
              </a:ext>
            </a:extLst>
          </p:cNvPr>
          <p:cNvSpPr/>
          <p:nvPr/>
        </p:nvSpPr>
        <p:spPr>
          <a:xfrm>
            <a:off x="2070846" y="6404847"/>
            <a:ext cx="6947647" cy="369332"/>
          </a:xfrm>
          <a:prstGeom prst="rect">
            <a:avLst/>
          </a:prstGeom>
        </p:spPr>
        <p:txBody>
          <a:bodyPr wrap="square">
            <a:spAutoFit/>
          </a:bodyPr>
          <a:lstStyle/>
          <a:p>
            <a:pPr algn="r"/>
            <a:r>
              <a:rPr lang="fr-CH" dirty="0"/>
              <a:t>Etude menée en Belgique (Dumont, </a:t>
            </a:r>
            <a:r>
              <a:rPr lang="fr-CH" dirty="0" err="1"/>
              <a:t>Sarlet</a:t>
            </a:r>
            <a:r>
              <a:rPr lang="fr-CH" dirty="0"/>
              <a:t> &amp; Dardenne, 2010)</a:t>
            </a:r>
            <a:endParaRPr lang="en-US" dirty="0"/>
          </a:p>
        </p:txBody>
      </p:sp>
      <p:sp>
        <p:nvSpPr>
          <p:cNvPr id="6" name="TextBox 5">
            <a:extLst>
              <a:ext uri="{FF2B5EF4-FFF2-40B4-BE49-F238E27FC236}">
                <a16:creationId xmlns="" xmlns:a16="http://schemas.microsoft.com/office/drawing/2014/main" id="{C96166EF-596F-4149-9646-237C3A4D923E}"/>
              </a:ext>
            </a:extLst>
          </p:cNvPr>
          <p:cNvSpPr txBox="1"/>
          <p:nvPr/>
        </p:nvSpPr>
        <p:spPr>
          <a:xfrm>
            <a:off x="2949386" y="1291517"/>
            <a:ext cx="3073265" cy="769441"/>
          </a:xfrm>
          <a:prstGeom prst="rect">
            <a:avLst/>
          </a:prstGeom>
          <a:noFill/>
        </p:spPr>
        <p:txBody>
          <a:bodyPr wrap="square" rtlCol="0">
            <a:spAutoFit/>
          </a:bodyPr>
          <a:lstStyle/>
          <a:p>
            <a:pPr algn="ctr"/>
            <a:r>
              <a:rPr lang="fr-CH" sz="2200" dirty="0">
                <a:solidFill>
                  <a:srgbClr val="BFBFBF"/>
                </a:solidFill>
              </a:rPr>
              <a:t>«C’est important de recruter des femmes…</a:t>
            </a:r>
            <a:endParaRPr lang="en-US" sz="2200" dirty="0">
              <a:solidFill>
                <a:srgbClr val="BFBFBF"/>
              </a:solidFill>
            </a:endParaRPr>
          </a:p>
        </p:txBody>
      </p:sp>
      <p:sp>
        <p:nvSpPr>
          <p:cNvPr id="7" name="TextBox 6">
            <a:extLst>
              <a:ext uri="{FF2B5EF4-FFF2-40B4-BE49-F238E27FC236}">
                <a16:creationId xmlns="" xmlns:a16="http://schemas.microsoft.com/office/drawing/2014/main" id="{8D7A255C-0021-754F-B9EC-AEC427AFE739}"/>
              </a:ext>
            </a:extLst>
          </p:cNvPr>
          <p:cNvSpPr txBox="1"/>
          <p:nvPr/>
        </p:nvSpPr>
        <p:spPr>
          <a:xfrm>
            <a:off x="5393898" y="2204390"/>
            <a:ext cx="3824673" cy="2123658"/>
          </a:xfrm>
          <a:prstGeom prst="rect">
            <a:avLst/>
          </a:prstGeom>
          <a:noFill/>
        </p:spPr>
        <p:txBody>
          <a:bodyPr wrap="square" rtlCol="0">
            <a:spAutoFit/>
          </a:bodyPr>
          <a:lstStyle/>
          <a:p>
            <a:pPr algn="ctr"/>
            <a:r>
              <a:rPr lang="fr-CH" sz="2200" dirty="0">
                <a:solidFill>
                  <a:srgbClr val="BFBFBF"/>
                </a:solidFill>
              </a:rPr>
              <a:t>…. car, étant plus cultivées et soignées, elles permettraient à l’entreprise de profiter de leur moralité et leur bon goût, ce qui manque lorsqu’il n’y a que des hommes»</a:t>
            </a:r>
            <a:endParaRPr lang="en-US" sz="2200" dirty="0">
              <a:solidFill>
                <a:srgbClr val="BFBFBF"/>
              </a:solidFill>
            </a:endParaRPr>
          </a:p>
        </p:txBody>
      </p:sp>
      <p:sp>
        <p:nvSpPr>
          <p:cNvPr id="8" name="TextBox 7">
            <a:extLst>
              <a:ext uri="{FF2B5EF4-FFF2-40B4-BE49-F238E27FC236}">
                <a16:creationId xmlns="" xmlns:a16="http://schemas.microsoft.com/office/drawing/2014/main" id="{0EB8078F-A939-B847-AADD-3DFEBD7F5A7E}"/>
              </a:ext>
            </a:extLst>
          </p:cNvPr>
          <p:cNvSpPr txBox="1"/>
          <p:nvPr/>
        </p:nvSpPr>
        <p:spPr>
          <a:xfrm>
            <a:off x="-74572" y="2204390"/>
            <a:ext cx="4646572" cy="2123658"/>
          </a:xfrm>
          <a:prstGeom prst="rect">
            <a:avLst/>
          </a:prstGeom>
          <a:noFill/>
        </p:spPr>
        <p:txBody>
          <a:bodyPr wrap="square" rtlCol="0">
            <a:spAutoFit/>
          </a:bodyPr>
          <a:lstStyle/>
          <a:p>
            <a:pPr algn="ctr"/>
            <a:r>
              <a:rPr lang="fr-CH" sz="2200" dirty="0">
                <a:solidFill>
                  <a:schemeClr val="bg1">
                    <a:lumMod val="75000"/>
                  </a:schemeClr>
                </a:solidFill>
              </a:rPr>
              <a:t>…. même si elles veulent souvent des faveurs, et sont facilement offensées par de banales remarques. Les femmes exagèrent souvent leurs problèmes au travail pour gagner du pouvoir sur les hommes»</a:t>
            </a:r>
            <a:endParaRPr lang="en-US" sz="2200" dirty="0">
              <a:solidFill>
                <a:schemeClr val="bg1">
                  <a:lumMod val="75000"/>
                </a:schemeClr>
              </a:solidFill>
            </a:endParaRPr>
          </a:p>
        </p:txBody>
      </p:sp>
      <p:sp>
        <p:nvSpPr>
          <p:cNvPr id="9" name="ZoneTexte 8"/>
          <p:cNvSpPr txBox="1"/>
          <p:nvPr/>
        </p:nvSpPr>
        <p:spPr>
          <a:xfrm rot="18824649">
            <a:off x="-115969" y="2965581"/>
            <a:ext cx="5228370" cy="646331"/>
          </a:xfrm>
          <a:prstGeom prst="rect">
            <a:avLst/>
          </a:prstGeom>
          <a:noFill/>
        </p:spPr>
        <p:txBody>
          <a:bodyPr wrap="square" rtlCol="0">
            <a:spAutoFit/>
          </a:bodyPr>
          <a:lstStyle/>
          <a:p>
            <a:r>
              <a:rPr lang="fr-FR" sz="3600" b="1" dirty="0" smtClean="0">
                <a:solidFill>
                  <a:srgbClr val="FF0000"/>
                </a:solidFill>
              </a:rPr>
              <a:t>Perçu comme plus sexiste!</a:t>
            </a:r>
            <a:endParaRPr lang="fr-FR" sz="3600" b="1" dirty="0">
              <a:solidFill>
                <a:srgbClr val="FF0000"/>
              </a:solidFill>
            </a:endParaRPr>
          </a:p>
        </p:txBody>
      </p:sp>
    </p:spTree>
    <p:extLst>
      <p:ext uri="{BB962C8B-B14F-4D97-AF65-F5344CB8AC3E}">
        <p14:creationId xmlns:p14="http://schemas.microsoft.com/office/powerpoint/2010/main" val="1381408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448</TotalTime>
  <Words>615</Words>
  <Application>Microsoft Office PowerPoint</Application>
  <PresentationFormat>Affichage à l'écran (4:3)</PresentationFormat>
  <Paragraphs>73</Paragraphs>
  <Slides>13</Slides>
  <Notes>1</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Thème Office</vt:lpstr>
      <vt:lpstr>Le sexisme (au travail… et ailleurs): Le reconnaître pour mieux le combattre</vt:lpstr>
      <vt:lpstr>Présentation PowerPoint</vt:lpstr>
      <vt:lpstr>Nier les inégalités</vt:lpstr>
      <vt:lpstr>Présentation PowerPoint</vt:lpstr>
      <vt:lpstr>Courtoisie.. ou sexisme?</vt:lpstr>
      <vt:lpstr>Présentation PowerPoint</vt:lpstr>
      <vt:lpstr>Moins de réactions…</vt:lpstr>
      <vt:lpstr>Se percevoir comme moins compétente…</vt:lpstr>
      <vt:lpstr>Se percevoir comme moins compétente…</vt:lpstr>
      <vt:lpstr>Se percevoir comme moins compétente…</vt:lpstr>
      <vt:lpstr>Comment réagir? Que le sexisme soit ouvert ou subtil..</vt:lpstr>
      <vt:lpstr>Comment réagir? Que le sexisme soit ouvert ou subtil..</vt:lpstr>
      <vt:lpstr>Présentation PowerPoint</vt:lpstr>
    </vt:vector>
  </TitlesOfParts>
  <Company>Université de Lausanne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sexisme au travail: Le reconnaître pour mieux le combattre</dc:title>
  <dc:creator>Oriane Sarrasin</dc:creator>
  <cp:lastModifiedBy>Otilia DOBRE</cp:lastModifiedBy>
  <cp:revision>31</cp:revision>
  <dcterms:created xsi:type="dcterms:W3CDTF">2018-11-22T13:33:16Z</dcterms:created>
  <dcterms:modified xsi:type="dcterms:W3CDTF">2018-12-06T10:06:14Z</dcterms:modified>
</cp:coreProperties>
</file>