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39"/>
  </p:notesMasterIdLst>
  <p:sldIdLst>
    <p:sldId id="256" r:id="rId2"/>
    <p:sldId id="259" r:id="rId3"/>
    <p:sldId id="257" r:id="rId4"/>
    <p:sldId id="258" r:id="rId5"/>
    <p:sldId id="260" r:id="rId6"/>
    <p:sldId id="261" r:id="rId7"/>
    <p:sldId id="262" r:id="rId8"/>
    <p:sldId id="264" r:id="rId9"/>
    <p:sldId id="266" r:id="rId10"/>
    <p:sldId id="271" r:id="rId11"/>
    <p:sldId id="265" r:id="rId12"/>
    <p:sldId id="268" r:id="rId13"/>
    <p:sldId id="269" r:id="rId14"/>
    <p:sldId id="270" r:id="rId15"/>
    <p:sldId id="272" r:id="rId16"/>
    <p:sldId id="273" r:id="rId17"/>
    <p:sldId id="274" r:id="rId18"/>
    <p:sldId id="275" r:id="rId19"/>
    <p:sldId id="267" r:id="rId20"/>
    <p:sldId id="289" r:id="rId21"/>
    <p:sldId id="276" r:id="rId22"/>
    <p:sldId id="277" r:id="rId23"/>
    <p:sldId id="278" r:id="rId24"/>
    <p:sldId id="291" r:id="rId25"/>
    <p:sldId id="290" r:id="rId26"/>
    <p:sldId id="292" r:id="rId27"/>
    <p:sldId id="279" r:id="rId28"/>
    <p:sldId id="280" r:id="rId29"/>
    <p:sldId id="281" r:id="rId30"/>
    <p:sldId id="282" r:id="rId31"/>
    <p:sldId id="283" r:id="rId32"/>
    <p:sldId id="284" r:id="rId33"/>
    <p:sldId id="285" r:id="rId34"/>
    <p:sldId id="286" r:id="rId35"/>
    <p:sldId id="287" r:id="rId36"/>
    <p:sldId id="288" r:id="rId37"/>
    <p:sldId id="293" r:id="rId38"/>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
      <p:font typeface="ARS Maquette" panose="02000503030000020004" pitchFamily="2" charset="0"/>
      <p:regular r:id="rId44"/>
      <p:bold r:id="rId45"/>
    </p:embeddedFont>
  </p:embeddedFontLst>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904B"/>
    <a:srgbClr val="569E50"/>
    <a:srgbClr val="008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810" autoAdjust="0"/>
  </p:normalViewPr>
  <p:slideViewPr>
    <p:cSldViewPr snapToGrid="0">
      <p:cViewPr varScale="1">
        <p:scale>
          <a:sx n="102" d="100"/>
          <a:sy n="102" d="100"/>
        </p:scale>
        <p:origin x="-1806" y="-96"/>
      </p:cViewPr>
      <p:guideLst>
        <p:guide orient="horz" pos="2160"/>
        <p:guide pos="2880"/>
      </p:guideLst>
    </p:cSldViewPr>
  </p:slideViewPr>
  <p:notesTextViewPr>
    <p:cViewPr>
      <p:scale>
        <a:sx n="3" d="2"/>
        <a:sy n="3" d="2"/>
      </p:scale>
      <p:origin x="0" y="0"/>
    </p:cViewPr>
  </p:notesTextViewPr>
  <p:sorterViewPr>
    <p:cViewPr>
      <p:scale>
        <a:sx n="100" d="100"/>
        <a:sy n="100" d="100"/>
      </p:scale>
      <p:origin x="0" y="-46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Colonne1</c:v>
                </c:pt>
              </c:strCache>
            </c:strRef>
          </c:tx>
          <c:spPr>
            <a:solidFill>
              <a:schemeClr val="tx2"/>
            </a:solidFill>
            <a:ln>
              <a:solidFill>
                <a:schemeClr val="accent6">
                  <a:lumMod val="75000"/>
                </a:schemeClr>
              </a:solidFill>
            </a:ln>
          </c:spPr>
          <c:dPt>
            <c:idx val="0"/>
            <c:bubble3D val="0"/>
            <c:spPr>
              <a:solidFill>
                <a:schemeClr val="bg1">
                  <a:lumMod val="50000"/>
                </a:schemeClr>
              </a:solidFill>
              <a:ln>
                <a:solidFill>
                  <a:schemeClr val="accent6">
                    <a:lumMod val="75000"/>
                  </a:schemeClr>
                </a:solidFill>
              </a:ln>
              <a:effectLst/>
            </c:spPr>
          </c:dPt>
          <c:dPt>
            <c:idx val="1"/>
            <c:bubble3D val="0"/>
            <c:spPr>
              <a:solidFill>
                <a:schemeClr val="accent6">
                  <a:lumMod val="75000"/>
                </a:schemeClr>
              </a:solidFill>
              <a:ln w="25403">
                <a:solidFill>
                  <a:schemeClr val="accent6">
                    <a:lumMod val="75000"/>
                  </a:schemeClr>
                </a:solidFill>
              </a:ln>
            </c:spPr>
          </c:dPt>
          <c:dLbls>
            <c:dLbl>
              <c:idx val="0"/>
              <c:layout/>
              <c:tx>
                <c:rich>
                  <a:bodyPr/>
                  <a:lstStyle/>
                  <a:p>
                    <a:r>
                      <a:rPr lang="fr-CH" smtClean="0"/>
                      <a:t>77,2%</a:t>
                    </a:r>
                    <a:endParaRPr lang="fr-CH"/>
                  </a:p>
                </c:rich>
              </c:tx>
              <c:showLegendKey val="0"/>
              <c:showVal val="0"/>
              <c:showCatName val="0"/>
              <c:showSerName val="0"/>
              <c:showPercent val="1"/>
              <c:showBubbleSize val="0"/>
            </c:dLbl>
            <c:dLbl>
              <c:idx val="1"/>
              <c:layout/>
              <c:tx>
                <c:rich>
                  <a:bodyPr/>
                  <a:lstStyle/>
                  <a:p>
                    <a:r>
                      <a:rPr lang="fr-CH" smtClean="0"/>
                      <a:t>22,8%</a:t>
                    </a:r>
                    <a:endParaRPr lang="fr-CH"/>
                  </a:p>
                </c:rich>
              </c:tx>
              <c:showLegendKey val="0"/>
              <c:showVal val="0"/>
              <c:showCatName val="0"/>
              <c:showSerName val="0"/>
              <c:showPercent val="1"/>
              <c:showBubbleSize val="0"/>
            </c:dLbl>
            <c:numFmt formatCode="0.0%" sourceLinked="0"/>
            <c:spPr>
              <a:noFill/>
              <a:ln w="25403">
                <a:noFill/>
              </a:ln>
            </c:spPr>
            <c:txPr>
              <a:bodyPr rot="0" spcFirstLastPara="1" vertOverflow="ellipsis" vert="horz" wrap="square" lIns="38100" tIns="19050" rIns="38100" bIns="19050" anchor="ctr" anchorCtr="1">
                <a:spAutoFit/>
              </a:bodyPr>
              <a:lstStyle/>
              <a:p>
                <a:pPr>
                  <a:defRPr sz="1200" b="0" i="0" u="none" strike="noStrike" kern="1200" baseline="0">
                    <a:solidFill>
                      <a:schemeClr val="lt1"/>
                    </a:solidFill>
                    <a:latin typeface="ARS Maquette" panose="02000503030000020004" pitchFamily="2" charset="0"/>
                    <a:ea typeface="+mn-ea"/>
                    <a:cs typeface="+mn-cs"/>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numRef>
              <c:f>Feuil1!$A$2:$A$3</c:f>
              <c:numCache>
                <c:formatCode>General</c:formatCode>
                <c:ptCount val="2"/>
              </c:numCache>
            </c:numRef>
          </c:cat>
          <c:val>
            <c:numRef>
              <c:f>Feuil1!$B$2:$B$3</c:f>
              <c:numCache>
                <c:formatCode>General</c:formatCode>
                <c:ptCount val="2"/>
                <c:pt idx="0">
                  <c:v>411457</c:v>
                </c:pt>
                <c:pt idx="1">
                  <c:v>96048</c:v>
                </c:pt>
              </c:numCache>
            </c:numRef>
          </c:val>
        </c:ser>
        <c:dLbls>
          <c:showLegendKey val="0"/>
          <c:showVal val="0"/>
          <c:showCatName val="0"/>
          <c:showSerName val="0"/>
          <c:showPercent val="1"/>
          <c:showBubbleSize val="0"/>
          <c:showLeaderLines val="0"/>
        </c:dLbls>
        <c:firstSliceAng val="0"/>
        <c:holeSize val="50"/>
      </c:doughnutChart>
      <c:spPr>
        <a:noFill/>
        <a:ln w="25403">
          <a:noFill/>
        </a:ln>
      </c:spPr>
    </c:plotArea>
    <c:plotVisOnly val="1"/>
    <c:dispBlanksAs val="zero"/>
    <c:showDLblsOverMax val="0"/>
  </c:chart>
  <c:spPr>
    <a:noFill/>
    <a:ln>
      <a:noFill/>
    </a:ln>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Colonne1</c:v>
                </c:pt>
              </c:strCache>
            </c:strRef>
          </c:tx>
          <c:spPr>
            <a:solidFill>
              <a:schemeClr val="tx2"/>
            </a:solidFill>
            <a:ln>
              <a:solidFill>
                <a:schemeClr val="accent6">
                  <a:lumMod val="75000"/>
                </a:schemeClr>
              </a:solidFill>
            </a:ln>
          </c:spPr>
          <c:dPt>
            <c:idx val="0"/>
            <c:bubble3D val="0"/>
            <c:spPr>
              <a:solidFill>
                <a:schemeClr val="bg1">
                  <a:lumMod val="50000"/>
                </a:schemeClr>
              </a:solidFill>
              <a:ln>
                <a:solidFill>
                  <a:schemeClr val="accent6">
                    <a:lumMod val="75000"/>
                  </a:schemeClr>
                </a:solidFill>
              </a:ln>
              <a:effectLst/>
            </c:spPr>
          </c:dPt>
          <c:dPt>
            <c:idx val="1"/>
            <c:bubble3D val="0"/>
            <c:spPr>
              <a:solidFill>
                <a:schemeClr val="accent6">
                  <a:lumMod val="75000"/>
                </a:schemeClr>
              </a:solidFill>
              <a:ln w="25403">
                <a:solidFill>
                  <a:schemeClr val="accent6">
                    <a:lumMod val="75000"/>
                  </a:schemeClr>
                </a:solidFill>
              </a:ln>
            </c:spPr>
          </c:dPt>
          <c:dLbls>
            <c:dLbl>
              <c:idx val="0"/>
              <c:layout/>
              <c:tx>
                <c:rich>
                  <a:bodyPr/>
                  <a:lstStyle/>
                  <a:p>
                    <a:r>
                      <a:rPr lang="fr-CH" smtClean="0"/>
                      <a:t>?%</a:t>
                    </a:r>
                    <a:endParaRPr lang="fr-CH" dirty="0"/>
                  </a:p>
                </c:rich>
              </c:tx>
              <c:showLegendKey val="0"/>
              <c:showVal val="0"/>
              <c:showCatName val="0"/>
              <c:showSerName val="0"/>
              <c:showPercent val="1"/>
              <c:showBubbleSize val="0"/>
            </c:dLbl>
            <c:dLbl>
              <c:idx val="1"/>
              <c:layout/>
              <c:tx>
                <c:rich>
                  <a:bodyPr/>
                  <a:lstStyle/>
                  <a:p>
                    <a:r>
                      <a:rPr lang="fr-CH" smtClean="0"/>
                      <a:t>?%</a:t>
                    </a:r>
                    <a:endParaRPr lang="fr-CH" dirty="0"/>
                  </a:p>
                </c:rich>
              </c:tx>
              <c:showLegendKey val="0"/>
              <c:showVal val="0"/>
              <c:showCatName val="0"/>
              <c:showSerName val="0"/>
              <c:showPercent val="1"/>
              <c:showBubbleSize val="0"/>
            </c:dLbl>
            <c:numFmt formatCode="0.0%" sourceLinked="0"/>
            <c:spPr>
              <a:noFill/>
              <a:ln w="25403">
                <a:noFill/>
              </a:ln>
            </c:spPr>
            <c:txPr>
              <a:bodyPr rot="0" spcFirstLastPara="1" vertOverflow="ellipsis" vert="horz" wrap="square" lIns="38100" tIns="19050" rIns="38100" bIns="19050" anchor="ctr" anchorCtr="1">
                <a:spAutoFit/>
              </a:bodyPr>
              <a:lstStyle/>
              <a:p>
                <a:pPr>
                  <a:defRPr sz="1200" b="0" i="0" u="none" strike="noStrike" kern="1200" baseline="0">
                    <a:solidFill>
                      <a:schemeClr val="lt1"/>
                    </a:solidFill>
                    <a:latin typeface="ARS Maquette" panose="02000503030000020004" pitchFamily="2" charset="0"/>
                    <a:ea typeface="+mn-ea"/>
                    <a:cs typeface="+mn-cs"/>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numRef>
              <c:f>Feuil1!$A$2:$A$3</c:f>
              <c:numCache>
                <c:formatCode>General</c:formatCode>
                <c:ptCount val="2"/>
              </c:numCache>
            </c:numRef>
          </c:cat>
          <c:val>
            <c:numRef>
              <c:f>Feuil1!$B$2:$B$3</c:f>
              <c:numCache>
                <c:formatCode>General</c:formatCode>
                <c:ptCount val="2"/>
                <c:pt idx="0">
                  <c:v>411457</c:v>
                </c:pt>
                <c:pt idx="1">
                  <c:v>96048</c:v>
                </c:pt>
              </c:numCache>
            </c:numRef>
          </c:val>
        </c:ser>
        <c:dLbls>
          <c:showLegendKey val="0"/>
          <c:showVal val="0"/>
          <c:showCatName val="0"/>
          <c:showSerName val="0"/>
          <c:showPercent val="1"/>
          <c:showBubbleSize val="0"/>
          <c:showLeaderLines val="0"/>
        </c:dLbls>
        <c:firstSliceAng val="0"/>
        <c:holeSize val="50"/>
      </c:doughnutChart>
      <c:spPr>
        <a:noFill/>
        <a:ln w="25403">
          <a:noFill/>
        </a:ln>
      </c:spPr>
    </c:plotArea>
    <c:plotVisOnly val="1"/>
    <c:dispBlanksAs val="zero"/>
    <c:showDLblsOverMax val="0"/>
  </c:chart>
  <c:spPr>
    <a:noFill/>
    <a:ln>
      <a:noFill/>
    </a:ln>
  </c:spPr>
  <c:txPr>
    <a:bodyPr/>
    <a:lstStyle/>
    <a:p>
      <a:pPr>
        <a:defRPr/>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798AB5-0431-48FC-A54E-1DFEDFBA4676}" type="datetimeFigureOut">
              <a:rPr lang="fr-CH" smtClean="0"/>
              <a:t>13.11.2020</a:t>
            </a:fld>
            <a:endParaRPr lang="fr-CH"/>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5A55FC-D22C-421F-A026-010C01F16940}" type="slidenum">
              <a:rPr lang="fr-CH" smtClean="0"/>
              <a:t>‹N°›</a:t>
            </a:fld>
            <a:endParaRPr lang="fr-CH"/>
          </a:p>
        </p:txBody>
      </p:sp>
    </p:spTree>
    <p:extLst>
      <p:ext uri="{BB962C8B-B14F-4D97-AF65-F5344CB8AC3E}">
        <p14:creationId xmlns:p14="http://schemas.microsoft.com/office/powerpoint/2010/main" val="3232248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eriod"/>
            </a:pPr>
            <a:r>
              <a:rPr lang="fr-CH" dirty="0" smtClean="0"/>
              <a:t>Carte du consulat de France à Genève</a:t>
            </a:r>
            <a:r>
              <a:rPr lang="fr-CH" baseline="0" dirty="0" smtClean="0"/>
              <a:t> https://geneve.consulfrance.org/Zone-de-competence-et-role-du-consulat</a:t>
            </a:r>
          </a:p>
          <a:p>
            <a:pPr marL="228600" indent="-228600">
              <a:buAutoNum type="arabicPeriod"/>
            </a:pPr>
            <a:r>
              <a:rPr lang="fr-CH" dirty="0" smtClean="0"/>
              <a:t>https://fr.wikipedia.org/wiki/Canton_de_Vaud</a:t>
            </a:r>
            <a:endParaRPr lang="fr-CH" dirty="0"/>
          </a:p>
        </p:txBody>
      </p:sp>
      <p:sp>
        <p:nvSpPr>
          <p:cNvPr id="4" name="Espace réservé du numéro de diapositive 3"/>
          <p:cNvSpPr>
            <a:spLocks noGrp="1"/>
          </p:cNvSpPr>
          <p:nvPr>
            <p:ph type="sldNum" sz="quarter" idx="10"/>
          </p:nvPr>
        </p:nvSpPr>
        <p:spPr/>
        <p:txBody>
          <a:bodyPr/>
          <a:lstStyle/>
          <a:p>
            <a:fld id="{3E5A55FC-D22C-421F-A026-010C01F16940}" type="slidenum">
              <a:rPr lang="fr-CH" smtClean="0"/>
              <a:t>3</a:t>
            </a:fld>
            <a:endParaRPr lang="fr-CH"/>
          </a:p>
        </p:txBody>
      </p:sp>
    </p:spTree>
    <p:extLst>
      <p:ext uri="{BB962C8B-B14F-4D97-AF65-F5344CB8AC3E}">
        <p14:creationId xmlns:p14="http://schemas.microsoft.com/office/powerpoint/2010/main" val="234779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**Le</a:t>
            </a:r>
            <a:r>
              <a:rPr lang="fr-CH" baseline="0" dirty="0" smtClean="0"/>
              <a:t> nombre exact d’électeurs/</a:t>
            </a:r>
            <a:r>
              <a:rPr lang="fr-CH" baseline="0" dirty="0" err="1" smtClean="0"/>
              <a:t>trices</a:t>
            </a:r>
            <a:r>
              <a:rPr lang="fr-CH" baseline="0" dirty="0" smtClean="0"/>
              <a:t> étrangers/ères est estimé car les bases de données communales ne seront mises à jour qu’environ un mois avant les votations communales (qui se tiendront en mars 2021) afin d’envoyer le matériel de vote à toutes les personnes concernées.</a:t>
            </a:r>
            <a:endParaRPr lang="fr-CH" dirty="0"/>
          </a:p>
        </p:txBody>
      </p:sp>
      <p:sp>
        <p:nvSpPr>
          <p:cNvPr id="4" name="Espace réservé du numéro de diapositive 3"/>
          <p:cNvSpPr>
            <a:spLocks noGrp="1"/>
          </p:cNvSpPr>
          <p:nvPr>
            <p:ph type="sldNum" sz="quarter" idx="10"/>
          </p:nvPr>
        </p:nvSpPr>
        <p:spPr/>
        <p:txBody>
          <a:bodyPr/>
          <a:lstStyle/>
          <a:p>
            <a:fld id="{3E5A55FC-D22C-421F-A026-010C01F16940}" type="slidenum">
              <a:rPr lang="fr-CH" smtClean="0"/>
              <a:t>8</a:t>
            </a:fld>
            <a:endParaRPr lang="fr-CH"/>
          </a:p>
        </p:txBody>
      </p:sp>
    </p:spTree>
    <p:extLst>
      <p:ext uri="{BB962C8B-B14F-4D97-AF65-F5344CB8AC3E}">
        <p14:creationId xmlns:p14="http://schemas.microsoft.com/office/powerpoint/2010/main" val="4072079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H"/>
          </a:p>
        </p:txBody>
      </p:sp>
      <p:sp>
        <p:nvSpPr>
          <p:cNvPr id="4" name="Espace réservé de la date 3"/>
          <p:cNvSpPr>
            <a:spLocks noGrp="1"/>
          </p:cNvSpPr>
          <p:nvPr>
            <p:ph type="dt" sz="half" idx="10"/>
          </p:nvPr>
        </p:nvSpPr>
        <p:spPr/>
        <p:txBody>
          <a:bodyPr/>
          <a:lstStyle/>
          <a:p>
            <a:pPr>
              <a:defRPr/>
            </a:pPr>
            <a:fld id="{2F622B22-6AC5-4E55-B2FD-F0FE4EF3D61A}" type="datetimeFigureOut">
              <a:rPr lang="fr-CH" smtClean="0"/>
              <a:pPr>
                <a:defRPr/>
              </a:pPr>
              <a:t>13.11.2020</a:t>
            </a:fld>
            <a:endParaRPr lang="fr-CH"/>
          </a:p>
        </p:txBody>
      </p:sp>
      <p:sp>
        <p:nvSpPr>
          <p:cNvPr id="5" name="Espace réservé du pied de page 4"/>
          <p:cNvSpPr>
            <a:spLocks noGrp="1"/>
          </p:cNvSpPr>
          <p:nvPr>
            <p:ph type="ftr" sz="quarter" idx="11"/>
          </p:nvPr>
        </p:nvSpPr>
        <p:spPr/>
        <p:txBody>
          <a:bodyPr/>
          <a:lstStyle/>
          <a:p>
            <a:pPr>
              <a:defRPr/>
            </a:pPr>
            <a:endParaRPr lang="fr-CH"/>
          </a:p>
        </p:txBody>
      </p:sp>
      <p:sp>
        <p:nvSpPr>
          <p:cNvPr id="6" name="Espace réservé du numéro de diapositive 5"/>
          <p:cNvSpPr>
            <a:spLocks noGrp="1"/>
          </p:cNvSpPr>
          <p:nvPr>
            <p:ph type="sldNum" sz="quarter" idx="12"/>
          </p:nvPr>
        </p:nvSpPr>
        <p:spPr/>
        <p:txBody>
          <a:bodyPr/>
          <a:lstStyle/>
          <a:p>
            <a:pPr>
              <a:defRPr/>
            </a:pPr>
            <a:fld id="{71C41420-CED4-45D4-A5AE-4E9BA2EF69A2}" type="slidenum">
              <a:rPr lang="fr-CH" smtClean="0"/>
              <a:pPr>
                <a:defRPr/>
              </a:pPr>
              <a:t>‹N°›</a:t>
            </a:fld>
            <a:endParaRPr lang="fr-CH"/>
          </a:p>
        </p:txBody>
      </p:sp>
    </p:spTree>
    <p:extLst>
      <p:ext uri="{BB962C8B-B14F-4D97-AF65-F5344CB8AC3E}">
        <p14:creationId xmlns:p14="http://schemas.microsoft.com/office/powerpoint/2010/main" val="2520891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pPr>
              <a:defRPr/>
            </a:pPr>
            <a:fld id="{FE54C7ED-954C-4270-958A-DA26FE3D9BBA}" type="datetimeFigureOut">
              <a:rPr lang="fr-CH" smtClean="0"/>
              <a:pPr>
                <a:defRPr/>
              </a:pPr>
              <a:t>13.11.2020</a:t>
            </a:fld>
            <a:endParaRPr lang="fr-CH"/>
          </a:p>
        </p:txBody>
      </p:sp>
      <p:sp>
        <p:nvSpPr>
          <p:cNvPr id="5" name="Espace réservé du pied de page 4"/>
          <p:cNvSpPr>
            <a:spLocks noGrp="1"/>
          </p:cNvSpPr>
          <p:nvPr>
            <p:ph type="ftr" sz="quarter" idx="11"/>
          </p:nvPr>
        </p:nvSpPr>
        <p:spPr/>
        <p:txBody>
          <a:bodyPr/>
          <a:lstStyle/>
          <a:p>
            <a:pPr>
              <a:defRPr/>
            </a:pPr>
            <a:endParaRPr lang="fr-CH"/>
          </a:p>
        </p:txBody>
      </p:sp>
      <p:sp>
        <p:nvSpPr>
          <p:cNvPr id="6" name="Espace réservé du numéro de diapositive 5"/>
          <p:cNvSpPr>
            <a:spLocks noGrp="1"/>
          </p:cNvSpPr>
          <p:nvPr>
            <p:ph type="sldNum" sz="quarter" idx="12"/>
          </p:nvPr>
        </p:nvSpPr>
        <p:spPr/>
        <p:txBody>
          <a:bodyPr/>
          <a:lstStyle/>
          <a:p>
            <a:pPr>
              <a:defRPr/>
            </a:pPr>
            <a:fld id="{49A37D09-A38D-486E-9E5F-C55190D0A20D}" type="slidenum">
              <a:rPr lang="fr-CH" smtClean="0"/>
              <a:pPr>
                <a:defRPr/>
              </a:pPr>
              <a:t>‹N°›</a:t>
            </a:fld>
            <a:endParaRPr lang="fr-CH"/>
          </a:p>
        </p:txBody>
      </p:sp>
    </p:spTree>
    <p:extLst>
      <p:ext uri="{BB962C8B-B14F-4D97-AF65-F5344CB8AC3E}">
        <p14:creationId xmlns:p14="http://schemas.microsoft.com/office/powerpoint/2010/main" val="38150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pPr>
              <a:defRPr/>
            </a:pPr>
            <a:fld id="{A27D6E6D-ADAB-4C8E-A279-E6C0C106DF56}" type="datetimeFigureOut">
              <a:rPr lang="fr-CH" smtClean="0"/>
              <a:pPr>
                <a:defRPr/>
              </a:pPr>
              <a:t>13.11.2020</a:t>
            </a:fld>
            <a:endParaRPr lang="fr-CH"/>
          </a:p>
        </p:txBody>
      </p:sp>
      <p:sp>
        <p:nvSpPr>
          <p:cNvPr id="5" name="Espace réservé du pied de page 4"/>
          <p:cNvSpPr>
            <a:spLocks noGrp="1"/>
          </p:cNvSpPr>
          <p:nvPr>
            <p:ph type="ftr" sz="quarter" idx="11"/>
          </p:nvPr>
        </p:nvSpPr>
        <p:spPr/>
        <p:txBody>
          <a:bodyPr/>
          <a:lstStyle/>
          <a:p>
            <a:pPr>
              <a:defRPr/>
            </a:pPr>
            <a:endParaRPr lang="fr-CH"/>
          </a:p>
        </p:txBody>
      </p:sp>
      <p:sp>
        <p:nvSpPr>
          <p:cNvPr id="6" name="Espace réservé du numéro de diapositive 5"/>
          <p:cNvSpPr>
            <a:spLocks noGrp="1"/>
          </p:cNvSpPr>
          <p:nvPr>
            <p:ph type="sldNum" sz="quarter" idx="12"/>
          </p:nvPr>
        </p:nvSpPr>
        <p:spPr/>
        <p:txBody>
          <a:bodyPr/>
          <a:lstStyle/>
          <a:p>
            <a:pPr>
              <a:defRPr/>
            </a:pPr>
            <a:fld id="{6A305B37-8068-4026-B16F-9EF9261B4DEE}" type="slidenum">
              <a:rPr lang="fr-CH" smtClean="0"/>
              <a:pPr>
                <a:defRPr/>
              </a:pPr>
              <a:t>‹N°›</a:t>
            </a:fld>
            <a:endParaRPr lang="fr-CH"/>
          </a:p>
        </p:txBody>
      </p:sp>
    </p:spTree>
    <p:extLst>
      <p:ext uri="{BB962C8B-B14F-4D97-AF65-F5344CB8AC3E}">
        <p14:creationId xmlns:p14="http://schemas.microsoft.com/office/powerpoint/2010/main" val="336320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pPr>
              <a:defRPr/>
            </a:pPr>
            <a:fld id="{D7381083-30FA-4693-957C-226778F843E3}" type="datetimeFigureOut">
              <a:rPr lang="fr-CH" smtClean="0"/>
              <a:pPr>
                <a:defRPr/>
              </a:pPr>
              <a:t>13.11.2020</a:t>
            </a:fld>
            <a:endParaRPr lang="fr-CH"/>
          </a:p>
        </p:txBody>
      </p:sp>
      <p:sp>
        <p:nvSpPr>
          <p:cNvPr id="5" name="Espace réservé du pied de page 4"/>
          <p:cNvSpPr>
            <a:spLocks noGrp="1"/>
          </p:cNvSpPr>
          <p:nvPr>
            <p:ph type="ftr" sz="quarter" idx="11"/>
          </p:nvPr>
        </p:nvSpPr>
        <p:spPr/>
        <p:txBody>
          <a:bodyPr/>
          <a:lstStyle/>
          <a:p>
            <a:pPr>
              <a:defRPr/>
            </a:pPr>
            <a:endParaRPr lang="fr-CH"/>
          </a:p>
        </p:txBody>
      </p:sp>
      <p:sp>
        <p:nvSpPr>
          <p:cNvPr id="6" name="Espace réservé du numéro de diapositive 5"/>
          <p:cNvSpPr>
            <a:spLocks noGrp="1"/>
          </p:cNvSpPr>
          <p:nvPr>
            <p:ph type="sldNum" sz="quarter" idx="12"/>
          </p:nvPr>
        </p:nvSpPr>
        <p:spPr/>
        <p:txBody>
          <a:bodyPr/>
          <a:lstStyle/>
          <a:p>
            <a:pPr>
              <a:defRPr/>
            </a:pPr>
            <a:fld id="{B932D8F6-AD89-4BFF-AD74-129A45429ED8}" type="slidenum">
              <a:rPr lang="fr-CH" smtClean="0"/>
              <a:pPr>
                <a:defRPr/>
              </a:pPr>
              <a:t>‹N°›</a:t>
            </a:fld>
            <a:endParaRPr lang="fr-CH"/>
          </a:p>
        </p:txBody>
      </p:sp>
    </p:spTree>
    <p:extLst>
      <p:ext uri="{BB962C8B-B14F-4D97-AF65-F5344CB8AC3E}">
        <p14:creationId xmlns:p14="http://schemas.microsoft.com/office/powerpoint/2010/main" val="277017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a:defRPr/>
            </a:pPr>
            <a:fld id="{20FB62C5-1453-498B-84F1-B239F10C5BF2}" type="datetimeFigureOut">
              <a:rPr lang="fr-CH" smtClean="0"/>
              <a:pPr>
                <a:defRPr/>
              </a:pPr>
              <a:t>13.11.2020</a:t>
            </a:fld>
            <a:endParaRPr lang="fr-CH"/>
          </a:p>
        </p:txBody>
      </p:sp>
      <p:sp>
        <p:nvSpPr>
          <p:cNvPr id="5" name="Espace réservé du pied de page 4"/>
          <p:cNvSpPr>
            <a:spLocks noGrp="1"/>
          </p:cNvSpPr>
          <p:nvPr>
            <p:ph type="ftr" sz="quarter" idx="11"/>
          </p:nvPr>
        </p:nvSpPr>
        <p:spPr/>
        <p:txBody>
          <a:bodyPr/>
          <a:lstStyle/>
          <a:p>
            <a:pPr>
              <a:defRPr/>
            </a:pPr>
            <a:endParaRPr lang="fr-CH"/>
          </a:p>
        </p:txBody>
      </p:sp>
      <p:sp>
        <p:nvSpPr>
          <p:cNvPr id="6" name="Espace réservé du numéro de diapositive 5"/>
          <p:cNvSpPr>
            <a:spLocks noGrp="1"/>
          </p:cNvSpPr>
          <p:nvPr>
            <p:ph type="sldNum" sz="quarter" idx="12"/>
          </p:nvPr>
        </p:nvSpPr>
        <p:spPr/>
        <p:txBody>
          <a:bodyPr/>
          <a:lstStyle/>
          <a:p>
            <a:pPr>
              <a:defRPr/>
            </a:pPr>
            <a:fld id="{7CC3A912-AF93-410C-9FB0-D31A2DD78F28}" type="slidenum">
              <a:rPr lang="fr-CH" smtClean="0"/>
              <a:pPr>
                <a:defRPr/>
              </a:pPr>
              <a:t>‹N°›</a:t>
            </a:fld>
            <a:endParaRPr lang="fr-CH"/>
          </a:p>
        </p:txBody>
      </p:sp>
    </p:spTree>
    <p:extLst>
      <p:ext uri="{BB962C8B-B14F-4D97-AF65-F5344CB8AC3E}">
        <p14:creationId xmlns:p14="http://schemas.microsoft.com/office/powerpoint/2010/main" val="217195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p:txBody>
          <a:bodyPr/>
          <a:lstStyle/>
          <a:p>
            <a:pPr>
              <a:defRPr/>
            </a:pPr>
            <a:fld id="{DFDDB2E1-8DEE-4142-BB74-87B7CBE4F16B}" type="datetimeFigureOut">
              <a:rPr lang="fr-CH" smtClean="0"/>
              <a:pPr>
                <a:defRPr/>
              </a:pPr>
              <a:t>13.11.2020</a:t>
            </a:fld>
            <a:endParaRPr lang="fr-CH"/>
          </a:p>
        </p:txBody>
      </p:sp>
      <p:sp>
        <p:nvSpPr>
          <p:cNvPr id="6" name="Espace réservé du pied de page 5"/>
          <p:cNvSpPr>
            <a:spLocks noGrp="1"/>
          </p:cNvSpPr>
          <p:nvPr>
            <p:ph type="ftr" sz="quarter" idx="11"/>
          </p:nvPr>
        </p:nvSpPr>
        <p:spPr/>
        <p:txBody>
          <a:bodyPr/>
          <a:lstStyle/>
          <a:p>
            <a:pPr>
              <a:defRPr/>
            </a:pPr>
            <a:endParaRPr lang="fr-CH"/>
          </a:p>
        </p:txBody>
      </p:sp>
      <p:sp>
        <p:nvSpPr>
          <p:cNvPr id="7" name="Espace réservé du numéro de diapositive 6"/>
          <p:cNvSpPr>
            <a:spLocks noGrp="1"/>
          </p:cNvSpPr>
          <p:nvPr>
            <p:ph type="sldNum" sz="quarter" idx="12"/>
          </p:nvPr>
        </p:nvSpPr>
        <p:spPr/>
        <p:txBody>
          <a:bodyPr/>
          <a:lstStyle/>
          <a:p>
            <a:pPr>
              <a:defRPr/>
            </a:pPr>
            <a:fld id="{23E28F95-38A2-4497-99D8-AD26EB26D887}" type="slidenum">
              <a:rPr lang="fr-CH" smtClean="0"/>
              <a:pPr>
                <a:defRPr/>
              </a:pPr>
              <a:t>‹N°›</a:t>
            </a:fld>
            <a:endParaRPr lang="fr-CH"/>
          </a:p>
        </p:txBody>
      </p:sp>
    </p:spTree>
    <p:extLst>
      <p:ext uri="{BB962C8B-B14F-4D97-AF65-F5344CB8AC3E}">
        <p14:creationId xmlns:p14="http://schemas.microsoft.com/office/powerpoint/2010/main" val="185512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p>
            <a:pPr>
              <a:defRPr/>
            </a:pPr>
            <a:fld id="{51BFB69C-94F2-41CC-8D62-74C4CCCAAA79}" type="datetimeFigureOut">
              <a:rPr lang="fr-CH" smtClean="0"/>
              <a:pPr>
                <a:defRPr/>
              </a:pPr>
              <a:t>13.11.2020</a:t>
            </a:fld>
            <a:endParaRPr lang="fr-CH"/>
          </a:p>
        </p:txBody>
      </p:sp>
      <p:sp>
        <p:nvSpPr>
          <p:cNvPr id="8" name="Espace réservé du pied de page 7"/>
          <p:cNvSpPr>
            <a:spLocks noGrp="1"/>
          </p:cNvSpPr>
          <p:nvPr>
            <p:ph type="ftr" sz="quarter" idx="11"/>
          </p:nvPr>
        </p:nvSpPr>
        <p:spPr/>
        <p:txBody>
          <a:bodyPr/>
          <a:lstStyle/>
          <a:p>
            <a:pPr>
              <a:defRPr/>
            </a:pPr>
            <a:endParaRPr lang="fr-CH"/>
          </a:p>
        </p:txBody>
      </p:sp>
      <p:sp>
        <p:nvSpPr>
          <p:cNvPr id="9" name="Espace réservé du numéro de diapositive 8"/>
          <p:cNvSpPr>
            <a:spLocks noGrp="1"/>
          </p:cNvSpPr>
          <p:nvPr>
            <p:ph type="sldNum" sz="quarter" idx="12"/>
          </p:nvPr>
        </p:nvSpPr>
        <p:spPr/>
        <p:txBody>
          <a:bodyPr/>
          <a:lstStyle/>
          <a:p>
            <a:pPr>
              <a:defRPr/>
            </a:pPr>
            <a:fld id="{138B05A5-DBC2-4525-BECB-90EA571CCAC8}" type="slidenum">
              <a:rPr lang="fr-CH" smtClean="0"/>
              <a:pPr>
                <a:defRPr/>
              </a:pPr>
              <a:t>‹N°›</a:t>
            </a:fld>
            <a:endParaRPr lang="fr-CH"/>
          </a:p>
        </p:txBody>
      </p:sp>
    </p:spTree>
    <p:extLst>
      <p:ext uri="{BB962C8B-B14F-4D97-AF65-F5344CB8AC3E}">
        <p14:creationId xmlns:p14="http://schemas.microsoft.com/office/powerpoint/2010/main" val="579436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e la date 2"/>
          <p:cNvSpPr>
            <a:spLocks noGrp="1"/>
          </p:cNvSpPr>
          <p:nvPr>
            <p:ph type="dt" sz="half" idx="10"/>
          </p:nvPr>
        </p:nvSpPr>
        <p:spPr/>
        <p:txBody>
          <a:bodyPr/>
          <a:lstStyle/>
          <a:p>
            <a:pPr>
              <a:defRPr/>
            </a:pPr>
            <a:fld id="{6E8A11B5-6666-4747-9F4D-2DB934540330}" type="datetimeFigureOut">
              <a:rPr lang="fr-CH" smtClean="0"/>
              <a:pPr>
                <a:defRPr/>
              </a:pPr>
              <a:t>13.11.2020</a:t>
            </a:fld>
            <a:endParaRPr lang="fr-CH"/>
          </a:p>
        </p:txBody>
      </p:sp>
      <p:sp>
        <p:nvSpPr>
          <p:cNvPr id="4" name="Espace réservé du pied de page 3"/>
          <p:cNvSpPr>
            <a:spLocks noGrp="1"/>
          </p:cNvSpPr>
          <p:nvPr>
            <p:ph type="ftr" sz="quarter" idx="11"/>
          </p:nvPr>
        </p:nvSpPr>
        <p:spPr/>
        <p:txBody>
          <a:bodyPr/>
          <a:lstStyle/>
          <a:p>
            <a:pPr>
              <a:defRPr/>
            </a:pPr>
            <a:endParaRPr lang="fr-CH"/>
          </a:p>
        </p:txBody>
      </p:sp>
      <p:sp>
        <p:nvSpPr>
          <p:cNvPr id="5" name="Espace réservé du numéro de diapositive 4"/>
          <p:cNvSpPr>
            <a:spLocks noGrp="1"/>
          </p:cNvSpPr>
          <p:nvPr>
            <p:ph type="sldNum" sz="quarter" idx="12"/>
          </p:nvPr>
        </p:nvSpPr>
        <p:spPr/>
        <p:txBody>
          <a:bodyPr/>
          <a:lstStyle/>
          <a:p>
            <a:pPr>
              <a:defRPr/>
            </a:pPr>
            <a:fld id="{9B32834B-7FAE-4937-AE21-4ED9B9799763}" type="slidenum">
              <a:rPr lang="fr-CH" smtClean="0"/>
              <a:pPr>
                <a:defRPr/>
              </a:pPr>
              <a:t>‹N°›</a:t>
            </a:fld>
            <a:endParaRPr lang="fr-CH"/>
          </a:p>
        </p:txBody>
      </p:sp>
    </p:spTree>
    <p:extLst>
      <p:ext uri="{BB962C8B-B14F-4D97-AF65-F5344CB8AC3E}">
        <p14:creationId xmlns:p14="http://schemas.microsoft.com/office/powerpoint/2010/main" val="13420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D36C9C5C-07B1-49F1-8715-590A01974545}" type="datetimeFigureOut">
              <a:rPr lang="fr-CH" smtClean="0"/>
              <a:pPr>
                <a:defRPr/>
              </a:pPr>
              <a:t>13.11.2020</a:t>
            </a:fld>
            <a:endParaRPr lang="fr-CH"/>
          </a:p>
        </p:txBody>
      </p:sp>
      <p:sp>
        <p:nvSpPr>
          <p:cNvPr id="3" name="Espace réservé du pied de page 2"/>
          <p:cNvSpPr>
            <a:spLocks noGrp="1"/>
          </p:cNvSpPr>
          <p:nvPr>
            <p:ph type="ftr" sz="quarter" idx="11"/>
          </p:nvPr>
        </p:nvSpPr>
        <p:spPr/>
        <p:txBody>
          <a:bodyPr/>
          <a:lstStyle/>
          <a:p>
            <a:pPr>
              <a:defRPr/>
            </a:pPr>
            <a:endParaRPr lang="fr-CH"/>
          </a:p>
        </p:txBody>
      </p:sp>
      <p:sp>
        <p:nvSpPr>
          <p:cNvPr id="4" name="Espace réservé du numéro de diapositive 3"/>
          <p:cNvSpPr>
            <a:spLocks noGrp="1"/>
          </p:cNvSpPr>
          <p:nvPr>
            <p:ph type="sldNum" sz="quarter" idx="12"/>
          </p:nvPr>
        </p:nvSpPr>
        <p:spPr/>
        <p:txBody>
          <a:bodyPr/>
          <a:lstStyle/>
          <a:p>
            <a:pPr>
              <a:defRPr/>
            </a:pPr>
            <a:fld id="{065E64CA-FF73-4784-B19B-DEBB0497183E}" type="slidenum">
              <a:rPr lang="fr-CH" smtClean="0"/>
              <a:pPr>
                <a:defRPr/>
              </a:pPr>
              <a:t>‹N°›</a:t>
            </a:fld>
            <a:endParaRPr lang="fr-CH"/>
          </a:p>
        </p:txBody>
      </p:sp>
    </p:spTree>
    <p:extLst>
      <p:ext uri="{BB962C8B-B14F-4D97-AF65-F5344CB8AC3E}">
        <p14:creationId xmlns:p14="http://schemas.microsoft.com/office/powerpoint/2010/main" val="3994062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a:defRPr/>
            </a:pPr>
            <a:fld id="{963A83E4-1A05-4716-8D20-92A285EE08A9}" type="datetimeFigureOut">
              <a:rPr lang="fr-CH" smtClean="0"/>
              <a:pPr>
                <a:defRPr/>
              </a:pPr>
              <a:t>13.11.2020</a:t>
            </a:fld>
            <a:endParaRPr lang="fr-CH"/>
          </a:p>
        </p:txBody>
      </p:sp>
      <p:sp>
        <p:nvSpPr>
          <p:cNvPr id="6" name="Espace réservé du pied de page 5"/>
          <p:cNvSpPr>
            <a:spLocks noGrp="1"/>
          </p:cNvSpPr>
          <p:nvPr>
            <p:ph type="ftr" sz="quarter" idx="11"/>
          </p:nvPr>
        </p:nvSpPr>
        <p:spPr/>
        <p:txBody>
          <a:bodyPr/>
          <a:lstStyle/>
          <a:p>
            <a:pPr>
              <a:defRPr/>
            </a:pPr>
            <a:endParaRPr lang="fr-CH"/>
          </a:p>
        </p:txBody>
      </p:sp>
      <p:sp>
        <p:nvSpPr>
          <p:cNvPr id="7" name="Espace réservé du numéro de diapositive 6"/>
          <p:cNvSpPr>
            <a:spLocks noGrp="1"/>
          </p:cNvSpPr>
          <p:nvPr>
            <p:ph type="sldNum" sz="quarter" idx="12"/>
          </p:nvPr>
        </p:nvSpPr>
        <p:spPr/>
        <p:txBody>
          <a:bodyPr/>
          <a:lstStyle/>
          <a:p>
            <a:pPr>
              <a:defRPr/>
            </a:pPr>
            <a:fld id="{0A86BF6B-E073-4584-A3BE-948AFDFE5FF2}" type="slidenum">
              <a:rPr lang="fr-CH" smtClean="0"/>
              <a:pPr>
                <a:defRPr/>
              </a:pPr>
              <a:t>‹N°›</a:t>
            </a:fld>
            <a:endParaRPr lang="fr-CH"/>
          </a:p>
        </p:txBody>
      </p:sp>
    </p:spTree>
    <p:extLst>
      <p:ext uri="{BB962C8B-B14F-4D97-AF65-F5344CB8AC3E}">
        <p14:creationId xmlns:p14="http://schemas.microsoft.com/office/powerpoint/2010/main" val="2214224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a:defRPr/>
            </a:pPr>
            <a:fld id="{11DEAE54-82F3-435B-A70A-677D8E1AB70C}" type="datetimeFigureOut">
              <a:rPr lang="fr-CH" smtClean="0"/>
              <a:pPr>
                <a:defRPr/>
              </a:pPr>
              <a:t>13.11.2020</a:t>
            </a:fld>
            <a:endParaRPr lang="fr-CH"/>
          </a:p>
        </p:txBody>
      </p:sp>
      <p:sp>
        <p:nvSpPr>
          <p:cNvPr id="6" name="Espace réservé du pied de page 5"/>
          <p:cNvSpPr>
            <a:spLocks noGrp="1"/>
          </p:cNvSpPr>
          <p:nvPr>
            <p:ph type="ftr" sz="quarter" idx="11"/>
          </p:nvPr>
        </p:nvSpPr>
        <p:spPr/>
        <p:txBody>
          <a:bodyPr/>
          <a:lstStyle/>
          <a:p>
            <a:pPr>
              <a:defRPr/>
            </a:pPr>
            <a:endParaRPr lang="fr-CH"/>
          </a:p>
        </p:txBody>
      </p:sp>
      <p:sp>
        <p:nvSpPr>
          <p:cNvPr id="7" name="Espace réservé du numéro de diapositive 6"/>
          <p:cNvSpPr>
            <a:spLocks noGrp="1"/>
          </p:cNvSpPr>
          <p:nvPr>
            <p:ph type="sldNum" sz="quarter" idx="12"/>
          </p:nvPr>
        </p:nvSpPr>
        <p:spPr/>
        <p:txBody>
          <a:bodyPr/>
          <a:lstStyle/>
          <a:p>
            <a:pPr>
              <a:defRPr/>
            </a:pPr>
            <a:fld id="{AAC80D65-1821-4D9F-8D80-49D800635661}" type="slidenum">
              <a:rPr lang="fr-CH" smtClean="0"/>
              <a:pPr>
                <a:defRPr/>
              </a:pPr>
              <a:t>‹N°›</a:t>
            </a:fld>
            <a:endParaRPr lang="fr-CH"/>
          </a:p>
        </p:txBody>
      </p:sp>
    </p:spTree>
    <p:extLst>
      <p:ext uri="{BB962C8B-B14F-4D97-AF65-F5344CB8AC3E}">
        <p14:creationId xmlns:p14="http://schemas.microsoft.com/office/powerpoint/2010/main" val="144386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47844EC-9464-469D-9E42-89B44FEBF66D}" type="datetimeFigureOut">
              <a:rPr lang="fr-CH" smtClean="0"/>
              <a:pPr>
                <a:defRPr/>
              </a:pPr>
              <a:t>13.11.2020</a:t>
            </a:fld>
            <a:endParaRPr lang="fr-C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6559953-E923-46A0-BD32-434371B53038}" type="slidenum">
              <a:rPr lang="fr-CH" smtClean="0"/>
              <a:pPr>
                <a:defRPr/>
              </a:pPr>
              <a:t>‹N°›</a:t>
            </a:fld>
            <a:endParaRPr lang="fr-CH"/>
          </a:p>
        </p:txBody>
      </p:sp>
    </p:spTree>
    <p:extLst>
      <p:ext uri="{BB962C8B-B14F-4D97-AF65-F5344CB8AC3E}">
        <p14:creationId xmlns:p14="http://schemas.microsoft.com/office/powerpoint/2010/main" val="19434208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vd.ch/integration" TargetMode="External"/><Relationship Id="rId2" Type="http://schemas.openxmlformats.org/officeDocument/2006/relationships/hyperlink" Target="https://www.vd.ch/toutes-les-autorites/departements/departement-des-institutions-et-du-territoire-dit/direction-generale-des-affaires-institutionnelles-et-des-communes-dgaic/"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36688" y="538163"/>
            <a:ext cx="6284912" cy="831850"/>
          </a:xfrm>
          <a:prstGeom prst="rect">
            <a:avLst/>
          </a:prstGeom>
          <a:noFill/>
        </p:spPr>
        <p:txBody>
          <a:bodyPr>
            <a:spAutoFit/>
          </a:bodyPr>
          <a:lstStyle/>
          <a:p>
            <a:pPr algn="ctr" fontAlgn="auto">
              <a:spcBef>
                <a:spcPts val="0"/>
              </a:spcBef>
              <a:spcAft>
                <a:spcPts val="0"/>
              </a:spcAft>
              <a:defRPr/>
            </a:pPr>
            <a:r>
              <a:rPr lang="fr-CH" sz="4800" dirty="0" smtClean="0">
                <a:solidFill>
                  <a:schemeClr val="tx1">
                    <a:lumMod val="65000"/>
                    <a:lumOff val="35000"/>
                  </a:schemeClr>
                </a:solidFill>
                <a:latin typeface="ARS Maquette" panose="02000503030000020004" pitchFamily="2" charset="0"/>
                <a:cs typeface="+mn-cs"/>
              </a:rPr>
              <a:t>1 VOIX</a:t>
            </a:r>
            <a:r>
              <a:rPr lang="fr-CH" sz="4800" dirty="0">
                <a:solidFill>
                  <a:schemeClr val="tx1">
                    <a:lumMod val="65000"/>
                    <a:lumOff val="35000"/>
                  </a:schemeClr>
                </a:solidFill>
                <a:latin typeface="ARS Maquette" panose="02000503030000020004" pitchFamily="2" charset="0"/>
                <a:cs typeface="+mn-cs"/>
              </a:rPr>
              <a:t>,</a:t>
            </a:r>
            <a:endParaRPr lang="fr-CH" sz="4800" dirty="0">
              <a:solidFill>
                <a:schemeClr val="tx1">
                  <a:lumMod val="65000"/>
                  <a:lumOff val="35000"/>
                </a:schemeClr>
              </a:solidFill>
              <a:latin typeface="+mn-lt"/>
              <a:cs typeface="+mn-cs"/>
            </a:endParaRPr>
          </a:p>
        </p:txBody>
      </p:sp>
      <p:sp>
        <p:nvSpPr>
          <p:cNvPr id="10" name="ZoneTexte 9"/>
          <p:cNvSpPr txBox="1">
            <a:spLocks noChangeArrowheads="1"/>
          </p:cNvSpPr>
          <p:nvPr/>
        </p:nvSpPr>
        <p:spPr bwMode="auto">
          <a:xfrm>
            <a:off x="1436688" y="1262063"/>
            <a:ext cx="6284912" cy="831850"/>
          </a:xfrm>
          <a:prstGeom prst="rect">
            <a:avLst/>
          </a:prstGeom>
          <a:noFill/>
          <a:ln w="9525">
            <a:noFill/>
            <a:miter lim="800000"/>
            <a:headEnd/>
            <a:tailEnd/>
          </a:ln>
        </p:spPr>
        <p:txBody>
          <a:bodyPr>
            <a:spAutoFit/>
          </a:bodyPr>
          <a:lstStyle/>
          <a:p>
            <a:pPr algn="ctr"/>
            <a:r>
              <a:rPr lang="fr-CH" sz="4800" b="1" dirty="0" smtClean="0">
                <a:solidFill>
                  <a:schemeClr val="accent6">
                    <a:lumMod val="75000"/>
                  </a:schemeClr>
                </a:solidFill>
                <a:latin typeface="ARS Maquette"/>
              </a:rPr>
              <a:t>1 CHOIX</a:t>
            </a:r>
            <a:endParaRPr lang="fr-CH" sz="4800" b="1" dirty="0">
              <a:solidFill>
                <a:schemeClr val="accent6">
                  <a:lumMod val="75000"/>
                </a:schemeClr>
              </a:solidFill>
              <a:latin typeface="Calibri" pitchFamily="34" charset="0"/>
            </a:endParaRPr>
          </a:p>
        </p:txBody>
      </p:sp>
      <p:sp>
        <p:nvSpPr>
          <p:cNvPr id="11" name="ZoneTexte 10"/>
          <p:cNvSpPr txBox="1"/>
          <p:nvPr/>
        </p:nvSpPr>
        <p:spPr>
          <a:xfrm>
            <a:off x="2683668" y="2065338"/>
            <a:ext cx="4030663" cy="1006475"/>
          </a:xfrm>
          <a:prstGeom prst="rect">
            <a:avLst/>
          </a:prstGeom>
          <a:noFill/>
        </p:spPr>
        <p:txBody>
          <a:bodyPr>
            <a:spAutoFit/>
          </a:bodyPr>
          <a:lstStyle/>
          <a:p>
            <a:pPr algn="ctr" fontAlgn="auto">
              <a:spcBef>
                <a:spcPts val="0"/>
              </a:spcBef>
              <a:spcAft>
                <a:spcPts val="0"/>
              </a:spcAft>
              <a:defRPr/>
            </a:pPr>
            <a:r>
              <a:rPr lang="fr-CH" sz="2000" dirty="0">
                <a:solidFill>
                  <a:schemeClr val="tx1">
                    <a:lumMod val="65000"/>
                    <a:lumOff val="35000"/>
                  </a:schemeClr>
                </a:solidFill>
                <a:latin typeface="ARS Maquette" panose="02000503030000020004" pitchFamily="2" charset="0"/>
                <a:cs typeface="+mn-cs"/>
              </a:rPr>
              <a:t>Droits politiques des personnes</a:t>
            </a:r>
          </a:p>
          <a:p>
            <a:pPr algn="ctr" fontAlgn="auto">
              <a:spcBef>
                <a:spcPts val="0"/>
              </a:spcBef>
              <a:spcAft>
                <a:spcPts val="0"/>
              </a:spcAft>
              <a:defRPr/>
            </a:pPr>
            <a:r>
              <a:rPr lang="fr-CH" sz="2000" dirty="0">
                <a:solidFill>
                  <a:schemeClr val="tx1">
                    <a:lumMod val="65000"/>
                    <a:lumOff val="35000"/>
                  </a:schemeClr>
                </a:solidFill>
                <a:latin typeface="ARS Maquette" panose="02000503030000020004" pitchFamily="2" charset="0"/>
                <a:cs typeface="+mn-cs"/>
              </a:rPr>
              <a:t>étrangères sur le plan communal</a:t>
            </a:r>
            <a:endParaRPr lang="fr-CH" sz="2000" dirty="0">
              <a:solidFill>
                <a:schemeClr val="tx1">
                  <a:lumMod val="65000"/>
                  <a:lumOff val="35000"/>
                </a:schemeClr>
              </a:solidFill>
              <a:latin typeface="+mn-lt"/>
              <a:cs typeface="+mn-cs"/>
            </a:endParaRPr>
          </a:p>
        </p:txBody>
      </p:sp>
      <p:pic>
        <p:nvPicPr>
          <p:cNvPr id="12" name="Image 11"/>
          <p:cNvPicPr>
            <a:picLocks noChangeAspect="1"/>
          </p:cNvPicPr>
          <p:nvPr/>
        </p:nvPicPr>
        <p:blipFill>
          <a:blip r:embed="rId2"/>
          <a:srcRect/>
          <a:stretch>
            <a:fillRect/>
          </a:stretch>
        </p:blipFill>
        <p:spPr bwMode="auto">
          <a:xfrm>
            <a:off x="155575" y="157163"/>
            <a:ext cx="374650" cy="1203325"/>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81" y="3057326"/>
            <a:ext cx="8315325" cy="360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1"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ppt_y</p:attrName>
                                        </p:attrNameLst>
                                      </p:cBhvr>
                                      <p:tavLst>
                                        <p:tav tm="0">
                                          <p:val>
                                            <p:strVal val="#ppt_y-#ppt_h*1.125000"/>
                                          </p:val>
                                        </p:tav>
                                        <p:tav tm="100000">
                                          <p:val>
                                            <p:strVal val="#ppt_y"/>
                                          </p:val>
                                        </p:tav>
                                      </p:tavLst>
                                    </p:anim>
                                    <p:animEffect transition="in" filter="wipe(down)">
                                      <p:cBhvr>
                                        <p:cTn id="13" dur="500"/>
                                        <p:tgtEl>
                                          <p:spTgt spid="10"/>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ppt_x</p:attrName>
                                        </p:attrNameLst>
                                      </p:cBhvr>
                                      <p:tavLst>
                                        <p:tav tm="0">
                                          <p:val>
                                            <p:strVal val="#ppt_x-#ppt_w*1.125000"/>
                                          </p:val>
                                        </p:tav>
                                        <p:tav tm="100000">
                                          <p:val>
                                            <p:strVal val="#ppt_x"/>
                                          </p:val>
                                        </p:tav>
                                      </p:tavLst>
                                    </p:anim>
                                    <p:animEffect transition="in" filter="wipe(right)">
                                      <p:cBhvr>
                                        <p:cTn id="18" dur="500"/>
                                        <p:tgtEl>
                                          <p:spTgt spid="11"/>
                                        </p:tgtEl>
                                      </p:cBhvr>
                                    </p:animEffect>
                                  </p:childTnLst>
                                </p:cTn>
                              </p:par>
                            </p:childTnLst>
                          </p:cTn>
                        </p:par>
                        <p:par>
                          <p:cTn id="19" fill="hold">
                            <p:stCondLst>
                              <p:cond delay="1500"/>
                            </p:stCondLst>
                            <p:childTnLst>
                              <p:par>
                                <p:cTn id="20" presetID="6" presetClass="entr" presetSubtype="16"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circle(in)">
                                      <p:cBhvr>
                                        <p:cTn id="2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4354280" y="2644775"/>
            <a:ext cx="4910138" cy="1938338"/>
          </a:xfrm>
          <a:prstGeom prst="rect">
            <a:avLst/>
          </a:prstGeom>
          <a:noFill/>
        </p:spPr>
        <p:txBody>
          <a:bodyPr>
            <a:spAutoFit/>
          </a:bodyPr>
          <a:lstStyle/>
          <a:p>
            <a:pPr fontAlgn="auto">
              <a:spcBef>
                <a:spcPts val="0"/>
              </a:spcBef>
              <a:spcAft>
                <a:spcPts val="0"/>
              </a:spcAft>
              <a:defRPr/>
            </a:pPr>
            <a:r>
              <a:rPr lang="fr-CH" sz="4000" dirty="0">
                <a:solidFill>
                  <a:schemeClr val="tx1">
                    <a:lumMod val="65000"/>
                    <a:lumOff val="35000"/>
                  </a:schemeClr>
                </a:solidFill>
                <a:latin typeface="ARS Maquette" panose="02000503030000020004" pitchFamily="2" charset="0"/>
                <a:cs typeface="+mn-cs"/>
              </a:rPr>
              <a:t>QUE PERMETTENT</a:t>
            </a:r>
          </a:p>
          <a:p>
            <a:pPr fontAlgn="auto">
              <a:spcBef>
                <a:spcPts val="0"/>
              </a:spcBef>
              <a:spcAft>
                <a:spcPts val="0"/>
              </a:spcAft>
              <a:defRPr/>
            </a:pPr>
            <a:r>
              <a:rPr lang="fr-CH" sz="4000" b="1" dirty="0">
                <a:solidFill>
                  <a:schemeClr val="accent6">
                    <a:lumMod val="75000"/>
                  </a:schemeClr>
                </a:solidFill>
                <a:latin typeface="ARS Maquette" panose="02000503030000020004" pitchFamily="2" charset="0"/>
                <a:cs typeface="+mn-cs"/>
              </a:rPr>
              <a:t>LES DROITS </a:t>
            </a:r>
            <a:r>
              <a:rPr lang="fr-CH" sz="4000" b="1" dirty="0" smtClean="0">
                <a:solidFill>
                  <a:schemeClr val="accent6">
                    <a:lumMod val="75000"/>
                  </a:schemeClr>
                </a:solidFill>
                <a:latin typeface="ARS Maquette" panose="02000503030000020004" pitchFamily="2" charset="0"/>
                <a:cs typeface="+mn-cs"/>
              </a:rPr>
              <a:t>POLITIQUES </a:t>
            </a:r>
            <a:r>
              <a:rPr lang="fr-CH" sz="4000" b="1" dirty="0">
                <a:solidFill>
                  <a:schemeClr val="accent6">
                    <a:lumMod val="75000"/>
                  </a:schemeClr>
                </a:solidFill>
                <a:latin typeface="ARS Maquette" panose="02000503030000020004" pitchFamily="2" charset="0"/>
                <a:cs typeface="+mn-cs"/>
              </a:rPr>
              <a:t>?</a:t>
            </a:r>
            <a:endParaRPr lang="fr-CH" sz="4000" b="1" dirty="0">
              <a:solidFill>
                <a:schemeClr val="accent6">
                  <a:lumMod val="75000"/>
                </a:schemeClr>
              </a:solidFill>
              <a:latin typeface="+mn-lt"/>
              <a:cs typeface="+mn-cs"/>
            </a:endParaRPr>
          </a:p>
        </p:txBody>
      </p:sp>
      <p:pic>
        <p:nvPicPr>
          <p:cNvPr id="22532" name="Image 12"/>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2" name="Ellipse 1"/>
          <p:cNvSpPr/>
          <p:nvPr/>
        </p:nvSpPr>
        <p:spPr>
          <a:xfrm>
            <a:off x="1065212" y="1257300"/>
            <a:ext cx="1211721" cy="120015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7200" b="1" dirty="0" smtClean="0"/>
              <a:t>?</a:t>
            </a:r>
            <a:endParaRPr lang="fr-CH" sz="7200" b="1" dirty="0"/>
          </a:p>
        </p:txBody>
      </p:sp>
      <p:sp>
        <p:nvSpPr>
          <p:cNvPr id="5" name="Ellipse 4"/>
          <p:cNvSpPr/>
          <p:nvPr/>
        </p:nvSpPr>
        <p:spPr>
          <a:xfrm>
            <a:off x="2466974" y="2644775"/>
            <a:ext cx="1381125" cy="139065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8000" b="1" dirty="0" smtClean="0"/>
              <a:t>?</a:t>
            </a:r>
            <a:endParaRPr lang="fr-CH" sz="8000" b="1" dirty="0"/>
          </a:p>
        </p:txBody>
      </p:sp>
      <p:sp>
        <p:nvSpPr>
          <p:cNvPr id="6" name="Ellipse 5"/>
          <p:cNvSpPr/>
          <p:nvPr/>
        </p:nvSpPr>
        <p:spPr>
          <a:xfrm>
            <a:off x="981075" y="4086225"/>
            <a:ext cx="1257300" cy="1266825"/>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7200" b="1" dirty="0" smtClean="0"/>
              <a:t>?</a:t>
            </a:r>
            <a:endParaRPr lang="fr-CH" sz="72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1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ppt_x</p:attrName>
                                        </p:attrNameLst>
                                      </p:cBhvr>
                                      <p:tavLst>
                                        <p:tav tm="0">
                                          <p:val>
                                            <p:strVal val="#ppt_x-#ppt_w*1.125000"/>
                                          </p:val>
                                        </p:tav>
                                        <p:tav tm="100000">
                                          <p:val>
                                            <p:strVal val="#ppt_x"/>
                                          </p:val>
                                        </p:tav>
                                      </p:tavLst>
                                    </p:anim>
                                    <p:animEffect transition="in" filter="wipe(righ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5222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LES DROITS </a:t>
            </a:r>
            <a:r>
              <a:rPr lang="fr-CH" sz="2800" b="1" cap="all" dirty="0">
                <a:solidFill>
                  <a:schemeClr val="accent6">
                    <a:lumMod val="75000"/>
                  </a:schemeClr>
                </a:solidFill>
                <a:latin typeface="ARS Maquette" panose="02000503030000020004" pitchFamily="2" charset="0"/>
                <a:cs typeface="+mn-cs"/>
              </a:rPr>
              <a:t>POLITIQUES</a:t>
            </a:r>
            <a:endParaRPr lang="fr-CH" sz="2800" b="1" cap="all" dirty="0">
              <a:solidFill>
                <a:schemeClr val="accent6">
                  <a:lumMod val="75000"/>
                </a:schemeClr>
              </a:solidFill>
              <a:latin typeface="+mn-lt"/>
              <a:cs typeface="+mn-cs"/>
            </a:endParaRPr>
          </a:p>
        </p:txBody>
      </p:sp>
      <p:sp>
        <p:nvSpPr>
          <p:cNvPr id="11" name="ZoneTexte 10"/>
          <p:cNvSpPr txBox="1"/>
          <p:nvPr/>
        </p:nvSpPr>
        <p:spPr>
          <a:xfrm>
            <a:off x="490538" y="1716088"/>
            <a:ext cx="8167687" cy="830262"/>
          </a:xfrm>
          <a:prstGeom prst="rect">
            <a:avLst/>
          </a:prstGeom>
          <a:noFill/>
        </p:spPr>
        <p:txBody>
          <a:bodyPr>
            <a:spAutoFit/>
          </a:bodyPr>
          <a:lstStyle/>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Sur quels objets peuvent se prononcer les étrangères et les étrangers ?</a:t>
            </a:r>
          </a:p>
        </p:txBody>
      </p:sp>
      <p:pic>
        <p:nvPicPr>
          <p:cNvPr id="23557"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2" name="Rectangle 11"/>
          <p:cNvSpPr/>
          <p:nvPr/>
        </p:nvSpPr>
        <p:spPr>
          <a:xfrm>
            <a:off x="965200" y="3441700"/>
            <a:ext cx="2930525" cy="7207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000" dirty="0">
                <a:solidFill>
                  <a:schemeClr val="bg1"/>
                </a:solidFill>
                <a:latin typeface="ARS Maquette" panose="02000503030000020004" pitchFamily="2" charset="0"/>
              </a:rPr>
              <a:t>Niveau </a:t>
            </a:r>
            <a:r>
              <a:rPr lang="fr-CH" sz="2000" b="1" dirty="0">
                <a:solidFill>
                  <a:schemeClr val="bg1"/>
                </a:solidFill>
                <a:latin typeface="ARS Maquette" panose="02000503030000020004" pitchFamily="2" charset="0"/>
              </a:rPr>
              <a:t>fédéral</a:t>
            </a:r>
          </a:p>
        </p:txBody>
      </p:sp>
      <p:sp>
        <p:nvSpPr>
          <p:cNvPr id="14" name="Rectangle 13"/>
          <p:cNvSpPr/>
          <p:nvPr/>
        </p:nvSpPr>
        <p:spPr>
          <a:xfrm>
            <a:off x="965200" y="5613400"/>
            <a:ext cx="2930525" cy="7191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000" dirty="0">
                <a:solidFill>
                  <a:schemeClr val="bg1"/>
                </a:solidFill>
                <a:latin typeface="ARS Maquette" panose="02000503030000020004" pitchFamily="2" charset="0"/>
              </a:rPr>
              <a:t>Niveau </a:t>
            </a:r>
            <a:r>
              <a:rPr lang="fr-CH" sz="2000" b="1" dirty="0">
                <a:solidFill>
                  <a:schemeClr val="bg1"/>
                </a:solidFill>
                <a:latin typeface="ARS Maquette" panose="02000503030000020004" pitchFamily="2" charset="0"/>
              </a:rPr>
              <a:t>communal</a:t>
            </a:r>
          </a:p>
        </p:txBody>
      </p:sp>
      <p:sp>
        <p:nvSpPr>
          <p:cNvPr id="15" name="Rectangle 14"/>
          <p:cNvSpPr/>
          <p:nvPr/>
        </p:nvSpPr>
        <p:spPr>
          <a:xfrm>
            <a:off x="965200" y="4527550"/>
            <a:ext cx="2930525" cy="7207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000" dirty="0">
                <a:solidFill>
                  <a:schemeClr val="bg1"/>
                </a:solidFill>
                <a:latin typeface="ARS Maquette" panose="02000503030000020004" pitchFamily="2" charset="0"/>
              </a:rPr>
              <a:t>Niveau </a:t>
            </a:r>
            <a:r>
              <a:rPr lang="fr-CH" sz="2000" b="1" dirty="0">
                <a:solidFill>
                  <a:schemeClr val="bg1"/>
                </a:solidFill>
                <a:latin typeface="ARS Maquette" panose="02000503030000020004" pitchFamily="2" charset="0"/>
              </a:rPr>
              <a:t>cantonal</a:t>
            </a:r>
          </a:p>
        </p:txBody>
      </p:sp>
      <p:sp>
        <p:nvSpPr>
          <p:cNvPr id="7" name="Rectangle à coins arrondis 6"/>
          <p:cNvSpPr/>
          <p:nvPr/>
        </p:nvSpPr>
        <p:spPr>
          <a:xfrm>
            <a:off x="4572000" y="2527300"/>
            <a:ext cx="1485900" cy="719138"/>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FR" altLang="fr-FR" sz="1200" dirty="0">
                <a:solidFill>
                  <a:schemeClr val="accent6">
                    <a:lumMod val="75000"/>
                  </a:schemeClr>
                </a:solidFill>
                <a:latin typeface="ARS Maquette" panose="02000503030000020004" pitchFamily="2" charset="0"/>
              </a:rPr>
              <a:t>Suisses</a:t>
            </a:r>
            <a:endParaRPr lang="fr-CH" sz="1200" dirty="0">
              <a:solidFill>
                <a:schemeClr val="accent6">
                  <a:lumMod val="75000"/>
                </a:schemeClr>
              </a:solidFill>
              <a:latin typeface="ARS Maquette" panose="02000503030000020004" pitchFamily="2" charset="0"/>
            </a:endParaRPr>
          </a:p>
        </p:txBody>
      </p:sp>
      <p:sp>
        <p:nvSpPr>
          <p:cNvPr id="20" name="Rectangle à coins arrondis 19"/>
          <p:cNvSpPr/>
          <p:nvPr/>
        </p:nvSpPr>
        <p:spPr>
          <a:xfrm>
            <a:off x="6615113" y="2546350"/>
            <a:ext cx="1485900" cy="720725"/>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FR" altLang="fr-FR" sz="1200" dirty="0">
                <a:solidFill>
                  <a:schemeClr val="accent6">
                    <a:lumMod val="75000"/>
                  </a:schemeClr>
                </a:solidFill>
                <a:latin typeface="ARS Maquette" panose="02000503030000020004" pitchFamily="2" charset="0"/>
              </a:rPr>
              <a:t>Étrangers</a:t>
            </a:r>
            <a:endParaRPr lang="fr-CH" sz="1200" dirty="0">
              <a:solidFill>
                <a:schemeClr val="accent6">
                  <a:lumMod val="75000"/>
                </a:schemeClr>
              </a:solidFill>
              <a:latin typeface="ARS Maquette" panose="02000503030000020004" pitchFamily="2" charset="0"/>
            </a:endParaRPr>
          </a:p>
        </p:txBody>
      </p:sp>
      <p:sp>
        <p:nvSpPr>
          <p:cNvPr id="2" name="ZoneTexte 1"/>
          <p:cNvSpPr txBox="1">
            <a:spLocks noChangeArrowheads="1"/>
          </p:cNvSpPr>
          <p:nvPr/>
        </p:nvSpPr>
        <p:spPr bwMode="auto">
          <a:xfrm>
            <a:off x="4802188" y="3294063"/>
            <a:ext cx="1025525" cy="1016000"/>
          </a:xfrm>
          <a:prstGeom prst="rect">
            <a:avLst/>
          </a:prstGeom>
          <a:noFill/>
          <a:ln w="9525">
            <a:noFill/>
            <a:miter lim="800000"/>
            <a:headEnd/>
            <a:tailEnd/>
          </a:ln>
        </p:spPr>
        <p:txBody>
          <a:bodyPr>
            <a:spAutoFit/>
          </a:bodyPr>
          <a:lstStyle/>
          <a:p>
            <a:pPr algn="ctr"/>
            <a:r>
              <a:rPr lang="fr-CH" sz="6000" b="1" dirty="0">
                <a:solidFill>
                  <a:schemeClr val="accent6">
                    <a:lumMod val="75000"/>
                  </a:schemeClr>
                </a:solidFill>
                <a:latin typeface="Calibri" pitchFamily="34" charset="0"/>
                <a:sym typeface="Wingdings" pitchFamily="2" charset="2"/>
              </a:rPr>
              <a:t></a:t>
            </a:r>
            <a:endParaRPr lang="fr-CH" sz="6000" b="1" dirty="0">
              <a:solidFill>
                <a:schemeClr val="accent6">
                  <a:lumMod val="75000"/>
                </a:schemeClr>
              </a:solidFill>
              <a:latin typeface="Calibri" pitchFamily="34" charset="0"/>
            </a:endParaRPr>
          </a:p>
        </p:txBody>
      </p:sp>
      <p:sp>
        <p:nvSpPr>
          <p:cNvPr id="21" name="ZoneTexte 20"/>
          <p:cNvSpPr txBox="1"/>
          <p:nvPr/>
        </p:nvSpPr>
        <p:spPr>
          <a:xfrm>
            <a:off x="6846888" y="3294063"/>
            <a:ext cx="1023937" cy="1016000"/>
          </a:xfrm>
          <a:prstGeom prst="rect">
            <a:avLst/>
          </a:prstGeom>
          <a:noFill/>
        </p:spPr>
        <p:txBody>
          <a:bodyPr>
            <a:spAutoFit/>
          </a:bodyPr>
          <a:lstStyle/>
          <a:p>
            <a:pPr algn="ctr" fontAlgn="auto">
              <a:spcBef>
                <a:spcPts val="0"/>
              </a:spcBef>
              <a:spcAft>
                <a:spcPts val="0"/>
              </a:spcAft>
              <a:defRPr/>
            </a:pPr>
            <a:r>
              <a:rPr lang="fr-CH" sz="6000" b="1" dirty="0">
                <a:solidFill>
                  <a:schemeClr val="bg1">
                    <a:lumMod val="75000"/>
                  </a:schemeClr>
                </a:solidFill>
                <a:latin typeface="+mn-lt"/>
                <a:cs typeface="+mn-cs"/>
                <a:sym typeface="Wingdings" panose="05000000000000000000" pitchFamily="2" charset="2"/>
              </a:rPr>
              <a:t></a:t>
            </a:r>
            <a:endParaRPr lang="fr-CH" sz="6000" b="1" dirty="0">
              <a:solidFill>
                <a:schemeClr val="bg1">
                  <a:lumMod val="75000"/>
                </a:schemeClr>
              </a:solidFill>
              <a:latin typeface="+mn-lt"/>
              <a:cs typeface="+mn-cs"/>
            </a:endParaRPr>
          </a:p>
        </p:txBody>
      </p:sp>
      <p:sp>
        <p:nvSpPr>
          <p:cNvPr id="22" name="ZoneTexte 21"/>
          <p:cNvSpPr txBox="1">
            <a:spLocks noChangeArrowheads="1"/>
          </p:cNvSpPr>
          <p:nvPr/>
        </p:nvSpPr>
        <p:spPr bwMode="auto">
          <a:xfrm>
            <a:off x="4802188" y="4379913"/>
            <a:ext cx="1025525" cy="1016000"/>
          </a:xfrm>
          <a:prstGeom prst="rect">
            <a:avLst/>
          </a:prstGeom>
          <a:noFill/>
          <a:ln w="9525">
            <a:noFill/>
            <a:miter lim="800000"/>
            <a:headEnd/>
            <a:tailEnd/>
          </a:ln>
        </p:spPr>
        <p:txBody>
          <a:bodyPr>
            <a:spAutoFit/>
          </a:bodyPr>
          <a:lstStyle/>
          <a:p>
            <a:pPr algn="ctr"/>
            <a:r>
              <a:rPr lang="fr-CH" sz="6000" b="1" dirty="0">
                <a:solidFill>
                  <a:schemeClr val="accent6">
                    <a:lumMod val="75000"/>
                  </a:schemeClr>
                </a:solidFill>
                <a:latin typeface="Calibri" pitchFamily="34" charset="0"/>
                <a:sym typeface="Wingdings" pitchFamily="2" charset="2"/>
              </a:rPr>
              <a:t></a:t>
            </a:r>
            <a:endParaRPr lang="fr-CH" sz="6000" b="1" dirty="0">
              <a:solidFill>
                <a:schemeClr val="accent6">
                  <a:lumMod val="75000"/>
                </a:schemeClr>
              </a:solidFill>
              <a:latin typeface="Calibri" pitchFamily="34" charset="0"/>
            </a:endParaRPr>
          </a:p>
        </p:txBody>
      </p:sp>
      <p:sp>
        <p:nvSpPr>
          <p:cNvPr id="23" name="ZoneTexte 22"/>
          <p:cNvSpPr txBox="1">
            <a:spLocks noChangeArrowheads="1"/>
          </p:cNvSpPr>
          <p:nvPr/>
        </p:nvSpPr>
        <p:spPr bwMode="auto">
          <a:xfrm>
            <a:off x="4802188" y="5465763"/>
            <a:ext cx="1025525" cy="1014412"/>
          </a:xfrm>
          <a:prstGeom prst="rect">
            <a:avLst/>
          </a:prstGeom>
          <a:noFill/>
          <a:ln w="9525">
            <a:noFill/>
            <a:miter lim="800000"/>
            <a:headEnd/>
            <a:tailEnd/>
          </a:ln>
        </p:spPr>
        <p:txBody>
          <a:bodyPr>
            <a:spAutoFit/>
          </a:bodyPr>
          <a:lstStyle/>
          <a:p>
            <a:pPr algn="ctr"/>
            <a:r>
              <a:rPr lang="fr-CH" sz="6000" b="1" dirty="0">
                <a:solidFill>
                  <a:schemeClr val="accent6">
                    <a:lumMod val="75000"/>
                  </a:schemeClr>
                </a:solidFill>
                <a:latin typeface="Calibri" pitchFamily="34" charset="0"/>
                <a:sym typeface="Wingdings" pitchFamily="2" charset="2"/>
              </a:rPr>
              <a:t></a:t>
            </a:r>
            <a:endParaRPr lang="fr-CH" sz="6000" b="1" dirty="0">
              <a:solidFill>
                <a:schemeClr val="accent6">
                  <a:lumMod val="75000"/>
                </a:schemeClr>
              </a:solidFill>
              <a:latin typeface="Calibri" pitchFamily="34" charset="0"/>
            </a:endParaRPr>
          </a:p>
        </p:txBody>
      </p:sp>
      <p:sp>
        <p:nvSpPr>
          <p:cNvPr id="24" name="ZoneTexte 23"/>
          <p:cNvSpPr txBox="1"/>
          <p:nvPr/>
        </p:nvSpPr>
        <p:spPr>
          <a:xfrm>
            <a:off x="6846888" y="4379913"/>
            <a:ext cx="1023937" cy="1016000"/>
          </a:xfrm>
          <a:prstGeom prst="rect">
            <a:avLst/>
          </a:prstGeom>
          <a:noFill/>
        </p:spPr>
        <p:txBody>
          <a:bodyPr>
            <a:spAutoFit/>
          </a:bodyPr>
          <a:lstStyle/>
          <a:p>
            <a:pPr algn="ctr" fontAlgn="auto">
              <a:spcBef>
                <a:spcPts val="0"/>
              </a:spcBef>
              <a:spcAft>
                <a:spcPts val="0"/>
              </a:spcAft>
              <a:defRPr/>
            </a:pPr>
            <a:r>
              <a:rPr lang="fr-CH" sz="6000" b="1" dirty="0">
                <a:solidFill>
                  <a:schemeClr val="bg1">
                    <a:lumMod val="75000"/>
                  </a:schemeClr>
                </a:solidFill>
                <a:latin typeface="+mn-lt"/>
                <a:cs typeface="+mn-cs"/>
                <a:sym typeface="Wingdings" panose="05000000000000000000" pitchFamily="2" charset="2"/>
              </a:rPr>
              <a:t></a:t>
            </a:r>
            <a:endParaRPr lang="fr-CH" sz="6000" b="1" dirty="0">
              <a:solidFill>
                <a:schemeClr val="bg1">
                  <a:lumMod val="75000"/>
                </a:schemeClr>
              </a:solidFill>
              <a:latin typeface="+mn-lt"/>
              <a:cs typeface="+mn-cs"/>
            </a:endParaRPr>
          </a:p>
        </p:txBody>
      </p:sp>
      <p:sp>
        <p:nvSpPr>
          <p:cNvPr id="25" name="ZoneTexte 24"/>
          <p:cNvSpPr txBox="1">
            <a:spLocks noChangeArrowheads="1"/>
          </p:cNvSpPr>
          <p:nvPr/>
        </p:nvSpPr>
        <p:spPr bwMode="auto">
          <a:xfrm>
            <a:off x="6846888" y="5465763"/>
            <a:ext cx="1023937" cy="1014412"/>
          </a:xfrm>
          <a:prstGeom prst="rect">
            <a:avLst/>
          </a:prstGeom>
          <a:noFill/>
          <a:ln w="9525">
            <a:noFill/>
            <a:miter lim="800000"/>
            <a:headEnd/>
            <a:tailEnd/>
          </a:ln>
        </p:spPr>
        <p:txBody>
          <a:bodyPr>
            <a:spAutoFit/>
          </a:bodyPr>
          <a:lstStyle/>
          <a:p>
            <a:pPr algn="ctr"/>
            <a:r>
              <a:rPr lang="fr-CH" sz="6000" b="1" dirty="0">
                <a:solidFill>
                  <a:schemeClr val="accent6">
                    <a:lumMod val="75000"/>
                  </a:schemeClr>
                </a:solidFill>
                <a:latin typeface="Calibri" pitchFamily="34" charset="0"/>
                <a:sym typeface="Wingdings" pitchFamily="2" charset="2"/>
              </a:rPr>
              <a:t></a:t>
            </a:r>
            <a:endParaRPr lang="fr-CH" sz="6000" b="1" dirty="0">
              <a:solidFill>
                <a:schemeClr val="accent6">
                  <a:lumMod val="75000"/>
                </a:schemeClr>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childTnLst>
                                </p:cTn>
                              </p:par>
                            </p:childTnLst>
                          </p:cTn>
                        </p:par>
                        <p:par>
                          <p:cTn id="13" fill="hold">
                            <p:stCondLst>
                              <p:cond delay="1250"/>
                            </p:stCondLst>
                            <p:childTnLst>
                              <p:par>
                                <p:cTn id="14" presetID="1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ppt_y</p:attrName>
                                        </p:attrNameLst>
                                      </p:cBhvr>
                                      <p:tavLst>
                                        <p:tav tm="0">
                                          <p:val>
                                            <p:strVal val="#ppt_y-#ppt_h*1.125000"/>
                                          </p:val>
                                        </p:tav>
                                        <p:tav tm="100000">
                                          <p:val>
                                            <p:strVal val="#ppt_y"/>
                                          </p:val>
                                        </p:tav>
                                      </p:tavLst>
                                    </p:anim>
                                    <p:animEffect transition="in" filter="wipe(down)">
                                      <p:cBhvr>
                                        <p:cTn id="17" dur="500"/>
                                        <p:tgtEl>
                                          <p:spTgt spid="7"/>
                                        </p:tgtEl>
                                      </p:cBhvr>
                                    </p:animEffect>
                                  </p:childTnLst>
                                </p:cTn>
                              </p:par>
                            </p:childTnLst>
                          </p:cTn>
                        </p:par>
                        <p:par>
                          <p:cTn id="18" fill="hold">
                            <p:stCondLst>
                              <p:cond delay="1750"/>
                            </p:stCondLst>
                            <p:childTnLst>
                              <p:par>
                                <p:cTn id="19" presetID="12" presetClass="entr" presetSubtype="1"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ppt_y</p:attrName>
                                        </p:attrNameLst>
                                      </p:cBhvr>
                                      <p:tavLst>
                                        <p:tav tm="0">
                                          <p:val>
                                            <p:strVal val="#ppt_y-#ppt_h*1.125000"/>
                                          </p:val>
                                        </p:tav>
                                        <p:tav tm="100000">
                                          <p:val>
                                            <p:strVal val="#ppt_y"/>
                                          </p:val>
                                        </p:tav>
                                      </p:tavLst>
                                    </p:anim>
                                    <p:animEffect transition="in" filter="wipe(down)">
                                      <p:cBhvr>
                                        <p:cTn id="22" dur="500"/>
                                        <p:tgtEl>
                                          <p:spTgt spid="20"/>
                                        </p:tgtEl>
                                      </p:cBhvr>
                                    </p:animEffect>
                                  </p:childTnLst>
                                </p:cTn>
                              </p:par>
                            </p:childTnLst>
                          </p:cTn>
                        </p:par>
                        <p:par>
                          <p:cTn id="23" fill="hold">
                            <p:stCondLst>
                              <p:cond delay="2250"/>
                            </p:stCondLst>
                            <p:childTnLst>
                              <p:par>
                                <p:cTn id="24" presetID="1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ppt_y</p:attrName>
                                        </p:attrNameLst>
                                      </p:cBhvr>
                                      <p:tavLst>
                                        <p:tav tm="0">
                                          <p:val>
                                            <p:strVal val="#ppt_y-#ppt_h*1.125000"/>
                                          </p:val>
                                        </p:tav>
                                        <p:tav tm="100000">
                                          <p:val>
                                            <p:strVal val="#ppt_y"/>
                                          </p:val>
                                        </p:tav>
                                      </p:tavLst>
                                    </p:anim>
                                    <p:animEffect transition="in" filter="wipe(down)">
                                      <p:cBhvr>
                                        <p:cTn id="27" dur="500"/>
                                        <p:tgtEl>
                                          <p:spTgt spid="12"/>
                                        </p:tgtEl>
                                      </p:cBhvr>
                                    </p:animEffect>
                                  </p:childTnLst>
                                </p:cTn>
                              </p:par>
                            </p:childTnLst>
                          </p:cTn>
                        </p:par>
                        <p:par>
                          <p:cTn id="28" fill="hold">
                            <p:stCondLst>
                              <p:cond delay="2750"/>
                            </p:stCondLst>
                            <p:childTnLst>
                              <p:par>
                                <p:cTn id="29" presetID="23" presetClass="entr" presetSubtype="28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strVal val="4/3*#ppt_w"/>
                                          </p:val>
                                        </p:tav>
                                        <p:tav tm="100000">
                                          <p:val>
                                            <p:strVal val="#ppt_w"/>
                                          </p:val>
                                        </p:tav>
                                      </p:tavLst>
                                    </p:anim>
                                    <p:anim calcmode="lin" valueType="num">
                                      <p:cBhvr>
                                        <p:cTn id="32" dur="500" fill="hold"/>
                                        <p:tgtEl>
                                          <p:spTgt spid="2"/>
                                        </p:tgtEl>
                                        <p:attrNameLst>
                                          <p:attrName>ppt_h</p:attrName>
                                        </p:attrNameLst>
                                      </p:cBhvr>
                                      <p:tavLst>
                                        <p:tav tm="0">
                                          <p:val>
                                            <p:strVal val="4/3*#ppt_h"/>
                                          </p:val>
                                        </p:tav>
                                        <p:tav tm="100000">
                                          <p:val>
                                            <p:strVal val="#ppt_h"/>
                                          </p:val>
                                        </p:tav>
                                      </p:tavLst>
                                    </p:anim>
                                  </p:childTnLst>
                                </p:cTn>
                              </p:par>
                            </p:childTnLst>
                          </p:cTn>
                        </p:par>
                        <p:par>
                          <p:cTn id="33" fill="hold">
                            <p:stCondLst>
                              <p:cond delay="3250"/>
                            </p:stCondLst>
                            <p:childTnLst>
                              <p:par>
                                <p:cTn id="34" presetID="23" presetClass="entr" presetSubtype="28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strVal val="4/3*#ppt_w"/>
                                          </p:val>
                                        </p:tav>
                                        <p:tav tm="100000">
                                          <p:val>
                                            <p:strVal val="#ppt_w"/>
                                          </p:val>
                                        </p:tav>
                                      </p:tavLst>
                                    </p:anim>
                                    <p:anim calcmode="lin" valueType="num">
                                      <p:cBhvr>
                                        <p:cTn id="37" dur="500" fill="hold"/>
                                        <p:tgtEl>
                                          <p:spTgt spid="21"/>
                                        </p:tgtEl>
                                        <p:attrNameLst>
                                          <p:attrName>ppt_h</p:attrName>
                                        </p:attrNameLst>
                                      </p:cBhvr>
                                      <p:tavLst>
                                        <p:tav tm="0">
                                          <p:val>
                                            <p:strVal val="4/3*#ppt_h"/>
                                          </p:val>
                                        </p:tav>
                                        <p:tav tm="100000">
                                          <p:val>
                                            <p:strVal val="#ppt_h"/>
                                          </p:val>
                                        </p:tav>
                                      </p:tavLst>
                                    </p:anim>
                                  </p:childTnLst>
                                </p:cTn>
                              </p:par>
                            </p:childTnLst>
                          </p:cTn>
                        </p:par>
                        <p:par>
                          <p:cTn id="38" fill="hold">
                            <p:stCondLst>
                              <p:cond delay="3750"/>
                            </p:stCondLst>
                            <p:childTnLst>
                              <p:par>
                                <p:cTn id="39" presetID="12" presetClass="entr" presetSubtype="1" fill="hold" grpId="0" nodeType="afterEffect">
                                  <p:stCondLst>
                                    <p:cond delay="75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p:tgtEl>
                                          <p:spTgt spid="15"/>
                                        </p:tgtEl>
                                        <p:attrNameLst>
                                          <p:attrName>ppt_y</p:attrName>
                                        </p:attrNameLst>
                                      </p:cBhvr>
                                      <p:tavLst>
                                        <p:tav tm="0">
                                          <p:val>
                                            <p:strVal val="#ppt_y-#ppt_h*1.125000"/>
                                          </p:val>
                                        </p:tav>
                                        <p:tav tm="100000">
                                          <p:val>
                                            <p:strVal val="#ppt_y"/>
                                          </p:val>
                                        </p:tav>
                                      </p:tavLst>
                                    </p:anim>
                                    <p:animEffect transition="in" filter="wipe(down)">
                                      <p:cBhvr>
                                        <p:cTn id="42" dur="500"/>
                                        <p:tgtEl>
                                          <p:spTgt spid="15"/>
                                        </p:tgtEl>
                                      </p:cBhvr>
                                    </p:animEffect>
                                  </p:childTnLst>
                                </p:cTn>
                              </p:par>
                            </p:childTnLst>
                          </p:cTn>
                        </p:par>
                        <p:par>
                          <p:cTn id="43" fill="hold">
                            <p:stCondLst>
                              <p:cond delay="5000"/>
                            </p:stCondLst>
                            <p:childTnLst>
                              <p:par>
                                <p:cTn id="44" presetID="23" presetClass="entr" presetSubtype="28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strVal val="4/3*#ppt_w"/>
                                          </p:val>
                                        </p:tav>
                                        <p:tav tm="100000">
                                          <p:val>
                                            <p:strVal val="#ppt_w"/>
                                          </p:val>
                                        </p:tav>
                                      </p:tavLst>
                                    </p:anim>
                                    <p:anim calcmode="lin" valueType="num">
                                      <p:cBhvr>
                                        <p:cTn id="47" dur="500" fill="hold"/>
                                        <p:tgtEl>
                                          <p:spTgt spid="22"/>
                                        </p:tgtEl>
                                        <p:attrNameLst>
                                          <p:attrName>ppt_h</p:attrName>
                                        </p:attrNameLst>
                                      </p:cBhvr>
                                      <p:tavLst>
                                        <p:tav tm="0">
                                          <p:val>
                                            <p:strVal val="4/3*#ppt_h"/>
                                          </p:val>
                                        </p:tav>
                                        <p:tav tm="100000">
                                          <p:val>
                                            <p:strVal val="#ppt_h"/>
                                          </p:val>
                                        </p:tav>
                                      </p:tavLst>
                                    </p:anim>
                                  </p:childTnLst>
                                </p:cTn>
                              </p:par>
                            </p:childTnLst>
                          </p:cTn>
                        </p:par>
                        <p:par>
                          <p:cTn id="48" fill="hold">
                            <p:stCondLst>
                              <p:cond delay="5500"/>
                            </p:stCondLst>
                            <p:childTnLst>
                              <p:par>
                                <p:cTn id="49" presetID="23" presetClass="entr" presetSubtype="28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strVal val="4/3*#ppt_w"/>
                                          </p:val>
                                        </p:tav>
                                        <p:tav tm="100000">
                                          <p:val>
                                            <p:strVal val="#ppt_w"/>
                                          </p:val>
                                        </p:tav>
                                      </p:tavLst>
                                    </p:anim>
                                    <p:anim calcmode="lin" valueType="num">
                                      <p:cBhvr>
                                        <p:cTn id="52" dur="500" fill="hold"/>
                                        <p:tgtEl>
                                          <p:spTgt spid="24"/>
                                        </p:tgtEl>
                                        <p:attrNameLst>
                                          <p:attrName>ppt_h</p:attrName>
                                        </p:attrNameLst>
                                      </p:cBhvr>
                                      <p:tavLst>
                                        <p:tav tm="0">
                                          <p:val>
                                            <p:strVal val="4/3*#ppt_h"/>
                                          </p:val>
                                        </p:tav>
                                        <p:tav tm="100000">
                                          <p:val>
                                            <p:strVal val="#ppt_h"/>
                                          </p:val>
                                        </p:tav>
                                      </p:tavLst>
                                    </p:anim>
                                  </p:childTnLst>
                                </p:cTn>
                              </p:par>
                            </p:childTnLst>
                          </p:cTn>
                        </p:par>
                        <p:par>
                          <p:cTn id="53" fill="hold">
                            <p:stCondLst>
                              <p:cond delay="6000"/>
                            </p:stCondLst>
                            <p:childTnLst>
                              <p:par>
                                <p:cTn id="54" presetID="12" presetClass="entr" presetSubtype="1" fill="hold" grpId="0" nodeType="afterEffect">
                                  <p:stCondLst>
                                    <p:cond delay="75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p:tgtEl>
                                          <p:spTgt spid="14"/>
                                        </p:tgtEl>
                                        <p:attrNameLst>
                                          <p:attrName>ppt_y</p:attrName>
                                        </p:attrNameLst>
                                      </p:cBhvr>
                                      <p:tavLst>
                                        <p:tav tm="0">
                                          <p:val>
                                            <p:strVal val="#ppt_y-#ppt_h*1.125000"/>
                                          </p:val>
                                        </p:tav>
                                        <p:tav tm="100000">
                                          <p:val>
                                            <p:strVal val="#ppt_y"/>
                                          </p:val>
                                        </p:tav>
                                      </p:tavLst>
                                    </p:anim>
                                    <p:animEffect transition="in" filter="wipe(down)">
                                      <p:cBhvr>
                                        <p:cTn id="57" dur="500"/>
                                        <p:tgtEl>
                                          <p:spTgt spid="14"/>
                                        </p:tgtEl>
                                      </p:cBhvr>
                                    </p:animEffect>
                                  </p:childTnLst>
                                </p:cTn>
                              </p:par>
                            </p:childTnLst>
                          </p:cTn>
                        </p:par>
                        <p:par>
                          <p:cTn id="58" fill="hold">
                            <p:stCondLst>
                              <p:cond delay="7250"/>
                            </p:stCondLst>
                            <p:childTnLst>
                              <p:par>
                                <p:cTn id="59" presetID="23" presetClass="entr" presetSubtype="28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strVal val="4/3*#ppt_w"/>
                                          </p:val>
                                        </p:tav>
                                        <p:tav tm="100000">
                                          <p:val>
                                            <p:strVal val="#ppt_w"/>
                                          </p:val>
                                        </p:tav>
                                      </p:tavLst>
                                    </p:anim>
                                    <p:anim calcmode="lin" valueType="num">
                                      <p:cBhvr>
                                        <p:cTn id="62" dur="500" fill="hold"/>
                                        <p:tgtEl>
                                          <p:spTgt spid="23"/>
                                        </p:tgtEl>
                                        <p:attrNameLst>
                                          <p:attrName>ppt_h</p:attrName>
                                        </p:attrNameLst>
                                      </p:cBhvr>
                                      <p:tavLst>
                                        <p:tav tm="0">
                                          <p:val>
                                            <p:strVal val="4/3*#ppt_h"/>
                                          </p:val>
                                        </p:tav>
                                        <p:tav tm="100000">
                                          <p:val>
                                            <p:strVal val="#ppt_h"/>
                                          </p:val>
                                        </p:tav>
                                      </p:tavLst>
                                    </p:anim>
                                  </p:childTnLst>
                                </p:cTn>
                              </p:par>
                            </p:childTnLst>
                          </p:cTn>
                        </p:par>
                        <p:par>
                          <p:cTn id="63" fill="hold">
                            <p:stCondLst>
                              <p:cond delay="7750"/>
                            </p:stCondLst>
                            <p:childTnLst>
                              <p:par>
                                <p:cTn id="64" presetID="23" presetClass="entr" presetSubtype="28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500" fill="hold"/>
                                        <p:tgtEl>
                                          <p:spTgt spid="25"/>
                                        </p:tgtEl>
                                        <p:attrNameLst>
                                          <p:attrName>ppt_w</p:attrName>
                                        </p:attrNameLst>
                                      </p:cBhvr>
                                      <p:tavLst>
                                        <p:tav tm="0">
                                          <p:val>
                                            <p:strVal val="4/3*#ppt_w"/>
                                          </p:val>
                                        </p:tav>
                                        <p:tav tm="100000">
                                          <p:val>
                                            <p:strVal val="#ppt_w"/>
                                          </p:val>
                                        </p:tav>
                                      </p:tavLst>
                                    </p:anim>
                                    <p:anim calcmode="lin" valueType="num">
                                      <p:cBhvr>
                                        <p:cTn id="67" dur="500" fill="hold"/>
                                        <p:tgtEl>
                                          <p:spTgt spid="2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14" grpId="0" animBg="1"/>
      <p:bldP spid="15" grpId="0" animBg="1"/>
      <p:bldP spid="7" grpId="0" animBg="1"/>
      <p:bldP spid="20" grpId="0" animBg="1"/>
      <p:bldP spid="2" grpId="0"/>
      <p:bldP spid="21" grpId="0"/>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88" t="6781" r="4458" b="3716"/>
          <a:stretch/>
        </p:blipFill>
        <p:spPr bwMode="auto">
          <a:xfrm>
            <a:off x="4789712" y="3483428"/>
            <a:ext cx="3200401" cy="309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146" b="2885"/>
          <a:stretch/>
        </p:blipFill>
        <p:spPr bwMode="auto">
          <a:xfrm>
            <a:off x="758605" y="609539"/>
            <a:ext cx="3289538" cy="329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1490663" y="166688"/>
            <a:ext cx="7581900" cy="5222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LES DROITS </a:t>
            </a:r>
            <a:r>
              <a:rPr lang="fr-CH" sz="2800" b="1" cap="all" dirty="0">
                <a:solidFill>
                  <a:schemeClr val="accent6">
                    <a:lumMod val="75000"/>
                  </a:schemeClr>
                </a:solidFill>
                <a:latin typeface="ARS Maquette" panose="02000503030000020004" pitchFamily="2" charset="0"/>
                <a:cs typeface="+mn-cs"/>
              </a:rPr>
              <a:t>POLITIQUES</a:t>
            </a:r>
            <a:endParaRPr lang="fr-CH" sz="2800" b="1" cap="all" dirty="0">
              <a:solidFill>
                <a:schemeClr val="accent6">
                  <a:lumMod val="75000"/>
                </a:schemeClr>
              </a:solidFill>
              <a:latin typeface="+mn-lt"/>
              <a:cs typeface="+mn-cs"/>
            </a:endParaRPr>
          </a:p>
        </p:txBody>
      </p:sp>
      <p:sp>
        <p:nvSpPr>
          <p:cNvPr id="11" name="ZoneTexte 10"/>
          <p:cNvSpPr txBox="1"/>
          <p:nvPr/>
        </p:nvSpPr>
        <p:spPr>
          <a:xfrm>
            <a:off x="1204931" y="4328239"/>
            <a:ext cx="2843212" cy="2032000"/>
          </a:xfrm>
          <a:prstGeom prst="rect">
            <a:avLst/>
          </a:prstGeom>
          <a:noFill/>
        </p:spPr>
        <p:txBody>
          <a:bodyPr>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Donner votre avis sur</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les objets de votations.</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Prendre part aux décisions concernant la vie de la commune : culture, sport,</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scolarité, sécurité, etc.</a:t>
            </a:r>
          </a:p>
        </p:txBody>
      </p:sp>
      <p:pic>
        <p:nvPicPr>
          <p:cNvPr id="24581" name="Image 7"/>
          <p:cNvPicPr>
            <a:picLocks noChangeAspect="1"/>
          </p:cNvPicPr>
          <p:nvPr/>
        </p:nvPicPr>
        <p:blipFill>
          <a:blip r:embed="rId4"/>
          <a:srcRect/>
          <a:stretch>
            <a:fillRect/>
          </a:stretch>
        </p:blipFill>
        <p:spPr bwMode="auto">
          <a:xfrm>
            <a:off x="144463" y="144463"/>
            <a:ext cx="374650" cy="1201737"/>
          </a:xfrm>
          <a:prstGeom prst="rect">
            <a:avLst/>
          </a:prstGeom>
          <a:noFill/>
          <a:ln w="9525">
            <a:noFill/>
            <a:miter lim="800000"/>
            <a:headEnd/>
            <a:tailEnd/>
          </a:ln>
        </p:spPr>
      </p:pic>
      <p:sp>
        <p:nvSpPr>
          <p:cNvPr id="10" name="ZoneTexte 9"/>
          <p:cNvSpPr txBox="1">
            <a:spLocks noChangeArrowheads="1"/>
          </p:cNvSpPr>
          <p:nvPr/>
        </p:nvSpPr>
        <p:spPr bwMode="auto">
          <a:xfrm>
            <a:off x="1052527" y="3816166"/>
            <a:ext cx="2843212" cy="461962"/>
          </a:xfrm>
          <a:prstGeom prst="rect">
            <a:avLst/>
          </a:prstGeom>
          <a:noFill/>
          <a:ln w="9525">
            <a:noFill/>
            <a:miter lim="800000"/>
            <a:headEnd/>
            <a:tailEnd/>
          </a:ln>
        </p:spPr>
        <p:txBody>
          <a:bodyPr>
            <a:spAutoFit/>
          </a:bodyPr>
          <a:lstStyle/>
          <a:p>
            <a:pPr algn="ctr"/>
            <a:r>
              <a:rPr lang="fr-CH" sz="2400" b="1" dirty="0">
                <a:solidFill>
                  <a:schemeClr val="accent6">
                    <a:lumMod val="75000"/>
                  </a:schemeClr>
                </a:solidFill>
                <a:latin typeface="ARS Maquette"/>
              </a:rPr>
              <a:t>VOTER</a:t>
            </a:r>
          </a:p>
        </p:txBody>
      </p:sp>
      <p:sp>
        <p:nvSpPr>
          <p:cNvPr id="12" name="ZoneTexte 11"/>
          <p:cNvSpPr txBox="1"/>
          <p:nvPr/>
        </p:nvSpPr>
        <p:spPr>
          <a:xfrm>
            <a:off x="4930745" y="1606739"/>
            <a:ext cx="2843213" cy="1754187"/>
          </a:xfrm>
          <a:prstGeom prst="rect">
            <a:avLst/>
          </a:prstGeom>
          <a:noFill/>
        </p:spPr>
        <p:txBody>
          <a:bodyPr>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Choisir les candidat-e-s</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qui représentent le mieux votre point de vue lors des élections pour le </a:t>
            </a:r>
            <a:r>
              <a:rPr lang="fr-CH" b="1" dirty="0">
                <a:solidFill>
                  <a:schemeClr val="tx1">
                    <a:lumMod val="65000"/>
                    <a:lumOff val="35000"/>
                  </a:schemeClr>
                </a:solidFill>
                <a:latin typeface="ARS Maquette" panose="02000503030000020004" pitchFamily="2" charset="0"/>
                <a:cs typeface="+mn-cs"/>
              </a:rPr>
              <a:t>Conseil communal </a:t>
            </a:r>
            <a:r>
              <a:rPr lang="fr-CH" dirty="0">
                <a:solidFill>
                  <a:schemeClr val="tx1">
                    <a:lumMod val="65000"/>
                    <a:lumOff val="35000"/>
                  </a:schemeClr>
                </a:solidFill>
                <a:latin typeface="ARS Maquette" panose="02000503030000020004" pitchFamily="2" charset="0"/>
                <a:cs typeface="+mn-cs"/>
              </a:rPr>
              <a:t>et la </a:t>
            </a:r>
            <a:r>
              <a:rPr lang="fr-CH" b="1" dirty="0">
                <a:solidFill>
                  <a:schemeClr val="tx1">
                    <a:lumMod val="65000"/>
                    <a:lumOff val="35000"/>
                  </a:schemeClr>
                </a:solidFill>
                <a:latin typeface="ARS Maquette" panose="02000503030000020004" pitchFamily="2" charset="0"/>
                <a:cs typeface="+mn-cs"/>
              </a:rPr>
              <a:t>Municipalité</a:t>
            </a:r>
            <a:r>
              <a:rPr lang="fr-CH" dirty="0">
                <a:solidFill>
                  <a:schemeClr val="tx1">
                    <a:lumMod val="65000"/>
                    <a:lumOff val="35000"/>
                  </a:schemeClr>
                </a:solidFill>
                <a:latin typeface="ARS Maquette" panose="02000503030000020004" pitchFamily="2" charset="0"/>
                <a:cs typeface="+mn-cs"/>
              </a:rPr>
              <a:t>.</a:t>
            </a:r>
          </a:p>
        </p:txBody>
      </p:sp>
      <p:sp>
        <p:nvSpPr>
          <p:cNvPr id="13" name="ZoneTexte 12"/>
          <p:cNvSpPr txBox="1">
            <a:spLocks noChangeArrowheads="1"/>
          </p:cNvSpPr>
          <p:nvPr/>
        </p:nvSpPr>
        <p:spPr bwMode="auto">
          <a:xfrm>
            <a:off x="4898087" y="1072894"/>
            <a:ext cx="2843213" cy="461962"/>
          </a:xfrm>
          <a:prstGeom prst="rect">
            <a:avLst/>
          </a:prstGeom>
          <a:noFill/>
          <a:ln w="9525">
            <a:noFill/>
            <a:miter lim="800000"/>
            <a:headEnd/>
            <a:tailEnd/>
          </a:ln>
        </p:spPr>
        <p:txBody>
          <a:bodyPr>
            <a:spAutoFit/>
          </a:bodyPr>
          <a:lstStyle/>
          <a:p>
            <a:pPr algn="ctr"/>
            <a:r>
              <a:rPr lang="fr-CH" sz="2400" b="1" dirty="0">
                <a:solidFill>
                  <a:schemeClr val="accent6">
                    <a:lumMod val="75000"/>
                  </a:schemeClr>
                </a:solidFill>
                <a:latin typeface="ARS Maquette"/>
              </a:rPr>
              <a:t>ÉLIRE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par>
                          <p:cTn id="13" fill="hold">
                            <p:stCondLst>
                              <p:cond delay="1000"/>
                            </p:stCondLst>
                            <p:childTnLst>
                              <p:par>
                                <p:cTn id="14" presetID="1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ppt_x</p:attrName>
                                        </p:attrNameLst>
                                      </p:cBhvr>
                                      <p:tavLst>
                                        <p:tav tm="0">
                                          <p:val>
                                            <p:strVal val="#ppt_x+#ppt_w*1.125000"/>
                                          </p:val>
                                        </p:tav>
                                        <p:tav tm="100000">
                                          <p:val>
                                            <p:strVal val="#ppt_x"/>
                                          </p:val>
                                        </p:tav>
                                      </p:tavLst>
                                    </p:anim>
                                    <p:animEffect transition="in" filter="wipe(left)">
                                      <p:cBhvr>
                                        <p:cTn id="17" dur="500"/>
                                        <p:tgtEl>
                                          <p:spTgt spid="1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3075"/>
                                        </p:tgtEl>
                                        <p:attrNameLst>
                                          <p:attrName>style.visibility</p:attrName>
                                        </p:attrNameLst>
                                      </p:cBhvr>
                                      <p:to>
                                        <p:strVal val="visible"/>
                                      </p:to>
                                    </p:set>
                                    <p:animEffect transition="in" filter="fade">
                                      <p:cBhvr>
                                        <p:cTn id="25" dur="500"/>
                                        <p:tgtEl>
                                          <p:spTgt spid="3075"/>
                                        </p:tgtEl>
                                      </p:cBhvr>
                                    </p:animEffect>
                                  </p:childTnLst>
                                </p:cTn>
                              </p:par>
                            </p:childTnLst>
                          </p:cTn>
                        </p:par>
                        <p:par>
                          <p:cTn id="26" fill="hold">
                            <p:stCondLst>
                              <p:cond delay="3000"/>
                            </p:stCondLst>
                            <p:childTnLst>
                              <p:par>
                                <p:cTn id="27" presetID="1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ppt_x</p:attrName>
                                        </p:attrNameLst>
                                      </p:cBhvr>
                                      <p:tavLst>
                                        <p:tav tm="0">
                                          <p:val>
                                            <p:strVal val="#ppt_x-#ppt_w*1.125000"/>
                                          </p:val>
                                        </p:tav>
                                        <p:tav tm="100000">
                                          <p:val>
                                            <p:strVal val="#ppt_x"/>
                                          </p:val>
                                        </p:tav>
                                      </p:tavLst>
                                    </p:anim>
                                    <p:animEffect transition="in" filter="wipe(right)">
                                      <p:cBhvr>
                                        <p:cTn id="30" dur="500"/>
                                        <p:tgtEl>
                                          <p:spTgt spid="13"/>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96" t="5877" r="7018" b="4638"/>
          <a:stretch/>
        </p:blipFill>
        <p:spPr bwMode="auto">
          <a:xfrm>
            <a:off x="4554041" y="1894114"/>
            <a:ext cx="4383196" cy="458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1490663" y="166688"/>
            <a:ext cx="7581900" cy="5222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LES DROITS </a:t>
            </a:r>
            <a:r>
              <a:rPr lang="fr-CH" sz="2800" b="1" cap="all" dirty="0">
                <a:solidFill>
                  <a:schemeClr val="accent6">
                    <a:lumMod val="75000"/>
                  </a:schemeClr>
                </a:solidFill>
                <a:latin typeface="ARS Maquette" panose="02000503030000020004" pitchFamily="2" charset="0"/>
                <a:cs typeface="+mn-cs"/>
              </a:rPr>
              <a:t>POLITIQUES</a:t>
            </a:r>
            <a:endParaRPr lang="fr-CH" sz="2800" b="1" cap="all" dirty="0">
              <a:solidFill>
                <a:schemeClr val="accent6">
                  <a:lumMod val="75000"/>
                </a:schemeClr>
              </a:solidFill>
              <a:latin typeface="+mn-lt"/>
              <a:cs typeface="+mn-cs"/>
            </a:endParaRPr>
          </a:p>
        </p:txBody>
      </p:sp>
      <p:sp>
        <p:nvSpPr>
          <p:cNvPr id="11" name="ZoneTexte 10"/>
          <p:cNvSpPr txBox="1"/>
          <p:nvPr/>
        </p:nvSpPr>
        <p:spPr>
          <a:xfrm>
            <a:off x="519113" y="3065463"/>
            <a:ext cx="4171950" cy="2586037"/>
          </a:xfrm>
          <a:prstGeom prst="rect">
            <a:avLst/>
          </a:prstGeom>
          <a:noFill/>
        </p:spPr>
        <p:txBody>
          <a:bodyPr>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Vous porter </a:t>
            </a:r>
            <a:r>
              <a:rPr lang="fr-CH" dirty="0" err="1">
                <a:solidFill>
                  <a:schemeClr val="tx1">
                    <a:lumMod val="65000"/>
                    <a:lumOff val="35000"/>
                  </a:schemeClr>
                </a:solidFill>
                <a:latin typeface="ARS Maquette" panose="02000503030000020004" pitchFamily="2" charset="0"/>
                <a:cs typeface="+mn-cs"/>
              </a:rPr>
              <a:t>candidat-e</a:t>
            </a:r>
            <a:r>
              <a:rPr lang="fr-CH" dirty="0">
                <a:solidFill>
                  <a:schemeClr val="tx1">
                    <a:lumMod val="65000"/>
                    <a:lumOff val="35000"/>
                  </a:schemeClr>
                </a:solidFill>
                <a:latin typeface="ARS Maquette" panose="02000503030000020004" pitchFamily="2" charset="0"/>
                <a:cs typeface="+mn-cs"/>
              </a:rPr>
              <a:t> aux élections communales et, en cas de succès, siéger au </a:t>
            </a:r>
            <a:r>
              <a:rPr lang="fr-CH" b="1" dirty="0">
                <a:solidFill>
                  <a:schemeClr val="tx1">
                    <a:lumMod val="65000"/>
                    <a:lumOff val="35000"/>
                  </a:schemeClr>
                </a:solidFill>
                <a:latin typeface="ARS Maquette" panose="02000503030000020004" pitchFamily="2" charset="0"/>
                <a:cs typeface="+mn-cs"/>
              </a:rPr>
              <a:t>Conseil communal </a:t>
            </a:r>
            <a:r>
              <a:rPr lang="fr-CH" dirty="0">
                <a:solidFill>
                  <a:schemeClr val="tx1">
                    <a:lumMod val="65000"/>
                    <a:lumOff val="35000"/>
                  </a:schemeClr>
                </a:solidFill>
                <a:latin typeface="ARS Maquette" panose="02000503030000020004" pitchFamily="2" charset="0"/>
                <a:cs typeface="+mn-cs"/>
              </a:rPr>
              <a:t>ou à</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la </a:t>
            </a:r>
            <a:r>
              <a:rPr lang="fr-CH" b="1" dirty="0">
                <a:solidFill>
                  <a:schemeClr val="tx1">
                    <a:lumMod val="65000"/>
                    <a:lumOff val="35000"/>
                  </a:schemeClr>
                </a:solidFill>
                <a:latin typeface="ARS Maquette" panose="02000503030000020004" pitchFamily="2" charset="0"/>
                <a:cs typeface="+mn-cs"/>
              </a:rPr>
              <a:t>Municipalité</a:t>
            </a:r>
            <a:r>
              <a:rPr lang="fr-CH" dirty="0">
                <a:solidFill>
                  <a:schemeClr val="tx1">
                    <a:lumMod val="65000"/>
                    <a:lumOff val="35000"/>
                  </a:schemeClr>
                </a:solidFill>
                <a:latin typeface="ARS Maquette" panose="02000503030000020004" pitchFamily="2" charset="0"/>
                <a:cs typeface="+mn-cs"/>
              </a:rPr>
              <a:t>. </a:t>
            </a:r>
          </a:p>
          <a:p>
            <a:pPr fontAlgn="auto">
              <a:spcBef>
                <a:spcPts val="0"/>
              </a:spcBef>
              <a:spcAft>
                <a:spcPts val="0"/>
              </a:spcAft>
              <a:defRPr/>
            </a:pPr>
            <a:endParaRPr lang="fr-CH" dirty="0">
              <a:solidFill>
                <a:schemeClr val="tx1">
                  <a:lumMod val="65000"/>
                  <a:lumOff val="35000"/>
                </a:schemeClr>
              </a:solidFill>
              <a:latin typeface="ARS Maquette" panose="02000503030000020004" pitchFamily="2" charset="0"/>
              <a:cs typeface="+mn-cs"/>
            </a:endParaRP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Participer à la vie politique dans les petites communes</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(moins de 1 000 habitants) en faisant partie du </a:t>
            </a:r>
            <a:r>
              <a:rPr lang="fr-CH" b="1" dirty="0">
                <a:solidFill>
                  <a:schemeClr val="tx1">
                    <a:lumMod val="65000"/>
                    <a:lumOff val="35000"/>
                  </a:schemeClr>
                </a:solidFill>
                <a:latin typeface="ARS Maquette" panose="02000503030000020004" pitchFamily="2" charset="0"/>
                <a:cs typeface="+mn-cs"/>
              </a:rPr>
              <a:t>Conseil général</a:t>
            </a:r>
            <a:r>
              <a:rPr lang="fr-CH" dirty="0">
                <a:solidFill>
                  <a:schemeClr val="tx1">
                    <a:lumMod val="65000"/>
                    <a:lumOff val="35000"/>
                  </a:schemeClr>
                </a:solidFill>
                <a:latin typeface="ARS Maquette" panose="02000503030000020004" pitchFamily="2" charset="0"/>
                <a:cs typeface="+mn-cs"/>
              </a:rPr>
              <a:t>.</a:t>
            </a:r>
          </a:p>
        </p:txBody>
      </p:sp>
      <p:pic>
        <p:nvPicPr>
          <p:cNvPr id="25605" name="Image 7"/>
          <p:cNvPicPr>
            <a:picLocks noChangeAspect="1"/>
          </p:cNvPicPr>
          <p:nvPr/>
        </p:nvPicPr>
        <p:blipFill>
          <a:blip r:embed="rId3"/>
          <a:srcRect/>
          <a:stretch>
            <a:fillRect/>
          </a:stretch>
        </p:blipFill>
        <p:spPr bwMode="auto">
          <a:xfrm>
            <a:off x="144463" y="144463"/>
            <a:ext cx="374650" cy="1201737"/>
          </a:xfrm>
          <a:prstGeom prst="rect">
            <a:avLst/>
          </a:prstGeom>
          <a:noFill/>
          <a:ln w="9525">
            <a:noFill/>
            <a:miter lim="800000"/>
            <a:headEnd/>
            <a:tailEnd/>
          </a:ln>
        </p:spPr>
      </p:pic>
      <p:sp>
        <p:nvSpPr>
          <p:cNvPr id="10" name="ZoneTexte 9"/>
          <p:cNvSpPr txBox="1">
            <a:spLocks noChangeArrowheads="1"/>
          </p:cNvSpPr>
          <p:nvPr/>
        </p:nvSpPr>
        <p:spPr bwMode="auto">
          <a:xfrm>
            <a:off x="519113" y="2205038"/>
            <a:ext cx="2843212" cy="461962"/>
          </a:xfrm>
          <a:prstGeom prst="rect">
            <a:avLst/>
          </a:prstGeom>
          <a:noFill/>
          <a:ln w="9525">
            <a:noFill/>
            <a:miter lim="800000"/>
            <a:headEnd/>
            <a:tailEnd/>
          </a:ln>
        </p:spPr>
        <p:txBody>
          <a:bodyPr>
            <a:spAutoFit/>
          </a:bodyPr>
          <a:lstStyle/>
          <a:p>
            <a:pPr algn="ctr"/>
            <a:r>
              <a:rPr lang="fr-CH" sz="2400" b="1" dirty="0">
                <a:solidFill>
                  <a:schemeClr val="accent6">
                    <a:lumMod val="75000"/>
                  </a:schemeClr>
                </a:solidFill>
                <a:latin typeface="ARS Maquette"/>
              </a:rPr>
              <a:t>ÊTRE ÉLU-E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ppt_x</p:attrName>
                                        </p:attrNameLst>
                                      </p:cBhvr>
                                      <p:tavLst>
                                        <p:tav tm="0">
                                          <p:val>
                                            <p:strVal val="#ppt_x+#ppt_w*1.125000"/>
                                          </p:val>
                                        </p:tav>
                                        <p:tav tm="100000">
                                          <p:val>
                                            <p:strVal val="#ppt_x"/>
                                          </p:val>
                                        </p:tav>
                                      </p:tavLst>
                                    </p:anim>
                                    <p:animEffect transition="in" filter="wipe(left)">
                                      <p:cBhvr>
                                        <p:cTn id="13" dur="500"/>
                                        <p:tgtEl>
                                          <p:spTgt spid="1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194" y="1563911"/>
            <a:ext cx="7184799" cy="439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1490663" y="166688"/>
            <a:ext cx="7581900" cy="5222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LES DROITS </a:t>
            </a:r>
            <a:r>
              <a:rPr lang="fr-CH" sz="2800" b="1" cap="all" dirty="0">
                <a:solidFill>
                  <a:schemeClr val="accent6">
                    <a:lumMod val="75000"/>
                  </a:schemeClr>
                </a:solidFill>
                <a:latin typeface="ARS Maquette" panose="02000503030000020004" pitchFamily="2" charset="0"/>
                <a:cs typeface="+mn-cs"/>
              </a:rPr>
              <a:t>POLITIQUES</a:t>
            </a:r>
            <a:endParaRPr lang="fr-CH" sz="2800" b="1" cap="all" dirty="0">
              <a:solidFill>
                <a:schemeClr val="accent6">
                  <a:lumMod val="75000"/>
                </a:schemeClr>
              </a:solidFill>
              <a:latin typeface="+mn-lt"/>
              <a:cs typeface="+mn-cs"/>
            </a:endParaRPr>
          </a:p>
        </p:txBody>
      </p:sp>
      <p:sp>
        <p:nvSpPr>
          <p:cNvPr id="11" name="ZoneTexte 10"/>
          <p:cNvSpPr txBox="1"/>
          <p:nvPr/>
        </p:nvSpPr>
        <p:spPr>
          <a:xfrm>
            <a:off x="181653" y="1541463"/>
            <a:ext cx="3192916" cy="1200329"/>
          </a:xfrm>
          <a:prstGeom prst="rect">
            <a:avLst/>
          </a:prstGeom>
          <a:noFill/>
        </p:spPr>
        <p:txBody>
          <a:bodyPr wrap="square">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Faire partie d’un </a:t>
            </a:r>
            <a:r>
              <a:rPr lang="fr-CH" dirty="0" smtClean="0">
                <a:solidFill>
                  <a:schemeClr val="tx1">
                    <a:lumMod val="65000"/>
                    <a:lumOff val="35000"/>
                  </a:schemeClr>
                </a:solidFill>
                <a:latin typeface="ARS Maquette" panose="02000503030000020004" pitchFamily="2" charset="0"/>
                <a:cs typeface="+mn-cs"/>
              </a:rPr>
              <a:t>comité qui </a:t>
            </a:r>
            <a:r>
              <a:rPr lang="fr-CH" dirty="0">
                <a:solidFill>
                  <a:schemeClr val="tx1">
                    <a:lumMod val="65000"/>
                    <a:lumOff val="35000"/>
                  </a:schemeClr>
                </a:solidFill>
                <a:latin typeface="ARS Maquette" panose="02000503030000020004" pitchFamily="2" charset="0"/>
                <a:cs typeface="+mn-cs"/>
              </a:rPr>
              <a:t>lance une initiative </a:t>
            </a:r>
            <a:endParaRPr lang="fr-CH" dirty="0" smtClean="0">
              <a:solidFill>
                <a:schemeClr val="tx1">
                  <a:lumMod val="65000"/>
                  <a:lumOff val="35000"/>
                </a:schemeClr>
              </a:solidFill>
              <a:latin typeface="ARS Maquette" panose="02000503030000020004" pitchFamily="2" charset="0"/>
              <a:cs typeface="+mn-cs"/>
            </a:endParaRPr>
          </a:p>
          <a:p>
            <a:pPr fontAlgn="auto">
              <a:spcBef>
                <a:spcPts val="0"/>
              </a:spcBef>
              <a:spcAft>
                <a:spcPts val="0"/>
              </a:spcAft>
              <a:defRPr/>
            </a:pPr>
            <a:r>
              <a:rPr lang="fr-CH" dirty="0" smtClean="0">
                <a:solidFill>
                  <a:schemeClr val="tx1">
                    <a:lumMod val="65000"/>
                    <a:lumOff val="35000"/>
                  </a:schemeClr>
                </a:solidFill>
                <a:latin typeface="ARS Maquette" panose="02000503030000020004" pitchFamily="2" charset="0"/>
                <a:cs typeface="+mn-cs"/>
              </a:rPr>
              <a:t>ou </a:t>
            </a:r>
            <a:r>
              <a:rPr lang="fr-CH" dirty="0">
                <a:solidFill>
                  <a:schemeClr val="tx1">
                    <a:lumMod val="65000"/>
                    <a:lumOff val="35000"/>
                  </a:schemeClr>
                </a:solidFill>
                <a:latin typeface="ARS Maquette" panose="02000503030000020004" pitchFamily="2" charset="0"/>
                <a:cs typeface="+mn-cs"/>
              </a:rPr>
              <a:t>un référendum communal.</a:t>
            </a:r>
          </a:p>
        </p:txBody>
      </p:sp>
      <p:pic>
        <p:nvPicPr>
          <p:cNvPr id="26629" name="Image 7"/>
          <p:cNvPicPr>
            <a:picLocks noChangeAspect="1"/>
          </p:cNvPicPr>
          <p:nvPr/>
        </p:nvPicPr>
        <p:blipFill>
          <a:blip r:embed="rId3"/>
          <a:srcRect/>
          <a:stretch>
            <a:fillRect/>
          </a:stretch>
        </p:blipFill>
        <p:spPr bwMode="auto">
          <a:xfrm>
            <a:off x="144463" y="144463"/>
            <a:ext cx="374650" cy="1201737"/>
          </a:xfrm>
          <a:prstGeom prst="rect">
            <a:avLst/>
          </a:prstGeom>
          <a:noFill/>
          <a:ln w="9525">
            <a:noFill/>
            <a:miter lim="800000"/>
            <a:headEnd/>
            <a:tailEnd/>
          </a:ln>
        </p:spPr>
      </p:pic>
      <p:sp>
        <p:nvSpPr>
          <p:cNvPr id="10" name="ZoneTexte 9"/>
          <p:cNvSpPr txBox="1">
            <a:spLocks noChangeArrowheads="1"/>
          </p:cNvSpPr>
          <p:nvPr/>
        </p:nvSpPr>
        <p:spPr bwMode="auto">
          <a:xfrm>
            <a:off x="391177" y="1064538"/>
            <a:ext cx="2843212" cy="461962"/>
          </a:xfrm>
          <a:prstGeom prst="rect">
            <a:avLst/>
          </a:prstGeom>
          <a:noFill/>
          <a:ln w="9525">
            <a:noFill/>
            <a:miter lim="800000"/>
            <a:headEnd/>
            <a:tailEnd/>
          </a:ln>
        </p:spPr>
        <p:txBody>
          <a:bodyPr>
            <a:spAutoFit/>
          </a:bodyPr>
          <a:lstStyle/>
          <a:p>
            <a:pPr algn="ctr"/>
            <a:r>
              <a:rPr lang="fr-CH" sz="2400" b="1" dirty="0">
                <a:solidFill>
                  <a:schemeClr val="accent6">
                    <a:lumMod val="75000"/>
                  </a:schemeClr>
                </a:solidFill>
                <a:latin typeface="ARS Maquette"/>
              </a:rPr>
              <a:t>PROPOSER</a:t>
            </a:r>
          </a:p>
        </p:txBody>
      </p:sp>
      <p:sp>
        <p:nvSpPr>
          <p:cNvPr id="12" name="ZoneTexte 11"/>
          <p:cNvSpPr txBox="1"/>
          <p:nvPr/>
        </p:nvSpPr>
        <p:spPr>
          <a:xfrm>
            <a:off x="5986679" y="1581376"/>
            <a:ext cx="2843213" cy="923925"/>
          </a:xfrm>
          <a:prstGeom prst="rect">
            <a:avLst/>
          </a:prstGeom>
          <a:noFill/>
        </p:spPr>
        <p:txBody>
          <a:bodyPr>
            <a:spAutoFit/>
          </a:bodyPr>
          <a:lstStyle/>
          <a:p>
            <a:pPr algn="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Signer les initiatives et les référendums communaux.</a:t>
            </a:r>
          </a:p>
        </p:txBody>
      </p:sp>
      <p:sp>
        <p:nvSpPr>
          <p:cNvPr id="13" name="ZoneTexte 12"/>
          <p:cNvSpPr txBox="1">
            <a:spLocks noChangeArrowheads="1"/>
          </p:cNvSpPr>
          <p:nvPr/>
        </p:nvSpPr>
        <p:spPr bwMode="auto">
          <a:xfrm>
            <a:off x="5453282" y="1064538"/>
            <a:ext cx="2843213" cy="461962"/>
          </a:xfrm>
          <a:prstGeom prst="rect">
            <a:avLst/>
          </a:prstGeom>
          <a:noFill/>
          <a:ln w="9525">
            <a:noFill/>
            <a:miter lim="800000"/>
            <a:headEnd/>
            <a:tailEnd/>
          </a:ln>
        </p:spPr>
        <p:txBody>
          <a:bodyPr>
            <a:spAutoFit/>
          </a:bodyPr>
          <a:lstStyle/>
          <a:p>
            <a:pPr algn="ctr"/>
            <a:r>
              <a:rPr lang="fr-CH" sz="2400" b="1" dirty="0">
                <a:solidFill>
                  <a:schemeClr val="accent6">
                    <a:lumMod val="75000"/>
                  </a:schemeClr>
                </a:solidFill>
                <a:latin typeface="ARS Maquette"/>
              </a:rPr>
              <a:t>SIGNER</a:t>
            </a:r>
          </a:p>
        </p:txBody>
      </p:sp>
      <p:sp>
        <p:nvSpPr>
          <p:cNvPr id="15" name="ZoneTexte 14"/>
          <p:cNvSpPr txBox="1"/>
          <p:nvPr/>
        </p:nvSpPr>
        <p:spPr>
          <a:xfrm>
            <a:off x="519113" y="5500688"/>
            <a:ext cx="8397875" cy="1292225"/>
          </a:xfrm>
          <a:prstGeom prst="rect">
            <a:avLst/>
          </a:prstGeom>
          <a:noFill/>
        </p:spPr>
        <p:txBody>
          <a:bodyPr>
            <a:spAutoFit/>
          </a:bodyPr>
          <a:lstStyle/>
          <a:p>
            <a:pPr marL="177800" indent="-177800" fontAlgn="auto">
              <a:spcBef>
                <a:spcPts val="0"/>
              </a:spcBef>
              <a:spcAft>
                <a:spcPts val="0"/>
              </a:spcAft>
              <a:defRPr/>
            </a:pPr>
            <a:r>
              <a:rPr lang="fr-CH" b="1" dirty="0">
                <a:solidFill>
                  <a:srgbClr val="008D91"/>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Initiative</a:t>
            </a:r>
            <a:r>
              <a:rPr lang="fr-CH" dirty="0">
                <a:solidFill>
                  <a:schemeClr val="tx1">
                    <a:lumMod val="65000"/>
                    <a:lumOff val="35000"/>
                  </a:schemeClr>
                </a:solidFill>
                <a:latin typeface="ARS Maquette" panose="02000503030000020004" pitchFamily="2" charset="0"/>
                <a:cs typeface="+mn-cs"/>
              </a:rPr>
              <a:t> Proposition de citoyen-ne-s d’un projet pour la commune qui sera 	    soumis aux électrices et électeurs.</a:t>
            </a:r>
          </a:p>
          <a:p>
            <a:pPr marL="177800" indent="-177800" fontAlgn="auto">
              <a:spcBef>
                <a:spcPts val="0"/>
              </a:spcBef>
              <a:spcAft>
                <a:spcPts val="0"/>
              </a:spcAft>
              <a:defRPr/>
            </a:pPr>
            <a:endParaRPr lang="fr-CH" sz="600" dirty="0">
              <a:solidFill>
                <a:schemeClr val="tx1">
                  <a:lumMod val="65000"/>
                  <a:lumOff val="35000"/>
                </a:schemeClr>
              </a:solidFill>
              <a:latin typeface="ARS Maquette" panose="02000503030000020004" pitchFamily="2" charset="0"/>
              <a:cs typeface="+mn-cs"/>
            </a:endParaRPr>
          </a:p>
          <a:p>
            <a:pPr marL="177800" indent="-177800" fontAlgn="auto">
              <a:spcBef>
                <a:spcPts val="0"/>
              </a:spcBef>
              <a:spcAft>
                <a:spcPts val="0"/>
              </a:spcAft>
              <a:defRPr/>
            </a:pPr>
            <a:r>
              <a:rPr lang="fr-CH" b="1" dirty="0">
                <a:solidFill>
                  <a:srgbClr val="008D91"/>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Référendum</a:t>
            </a:r>
            <a:r>
              <a:rPr lang="fr-CH" dirty="0">
                <a:solidFill>
                  <a:schemeClr val="tx1">
                    <a:lumMod val="65000"/>
                    <a:lumOff val="35000"/>
                  </a:schemeClr>
                </a:solidFill>
                <a:latin typeface="ARS Maquette" panose="02000503030000020004" pitchFamily="2" charset="0"/>
                <a:cs typeface="+mn-cs"/>
              </a:rPr>
              <a:t> Demande de citoyen-ne-s qu’une décision prise par le Conseil 	           communal soit soumise aux électrices et électeurs.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par>
                          <p:cTn id="13" fill="hold">
                            <p:stCondLst>
                              <p:cond delay="1000"/>
                            </p:stCondLst>
                            <p:childTnLst>
                              <p:par>
                                <p:cTn id="14" presetID="1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ppt_x</p:attrName>
                                        </p:attrNameLst>
                                      </p:cBhvr>
                                      <p:tavLst>
                                        <p:tav tm="0">
                                          <p:val>
                                            <p:strVal val="#ppt_x+#ppt_w*1.125000"/>
                                          </p:val>
                                        </p:tav>
                                        <p:tav tm="100000">
                                          <p:val>
                                            <p:strVal val="#ppt_x"/>
                                          </p:val>
                                        </p:tav>
                                      </p:tavLst>
                                    </p:anim>
                                    <p:animEffect transition="in" filter="wipe(left)">
                                      <p:cBhvr>
                                        <p:cTn id="17" dur="500"/>
                                        <p:tgtEl>
                                          <p:spTgt spid="1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2500"/>
                            </p:stCondLst>
                            <p:childTnLst>
                              <p:par>
                                <p:cTn id="23" presetID="1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ppt_x</p:attrName>
                                        </p:attrNameLst>
                                      </p:cBhvr>
                                      <p:tavLst>
                                        <p:tav tm="0">
                                          <p:val>
                                            <p:strVal val="#ppt_x-#ppt_w*1.125000"/>
                                          </p:val>
                                        </p:tav>
                                        <p:tav tm="100000">
                                          <p:val>
                                            <p:strVal val="#ppt_x"/>
                                          </p:val>
                                        </p:tav>
                                      </p:tavLst>
                                    </p:anim>
                                    <p:animEffect transition="in" filter="wipe(right)">
                                      <p:cBhvr>
                                        <p:cTn id="26" dur="500"/>
                                        <p:tgtEl>
                                          <p:spTgt spid="13"/>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par>
                          <p:cTn id="31" fill="hold">
                            <p:stCondLst>
                              <p:cond delay="4000"/>
                            </p:stCondLst>
                            <p:childTnLst>
                              <p:par>
                                <p:cTn id="32" presetID="12" presetClass="entr" presetSubtype="1" fill="hold" grpId="0" nodeType="after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 calcmode="lin" valueType="num">
                                      <p:cBhvr additive="base">
                                        <p:cTn id="34" dur="125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35" dur="1250"/>
                                        <p:tgtEl>
                                          <p:spTgt spid="15">
                                            <p:txEl>
                                              <p:pRg st="0" end="0"/>
                                            </p:txEl>
                                          </p:spTgt>
                                        </p:tgtEl>
                                      </p:cBhvr>
                                    </p:animEffect>
                                  </p:childTnLst>
                                </p:cTn>
                              </p:par>
                            </p:childTnLst>
                          </p:cTn>
                        </p:par>
                        <p:par>
                          <p:cTn id="36" fill="hold">
                            <p:stCondLst>
                              <p:cond delay="5250"/>
                            </p:stCondLst>
                            <p:childTnLst>
                              <p:par>
                                <p:cTn id="37" presetID="12" presetClass="entr" presetSubtype="1" fill="hold" grpId="0" nodeType="after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anim calcmode="lin" valueType="num">
                                      <p:cBhvr additive="base">
                                        <p:cTn id="39" dur="1250"/>
                                        <p:tgtEl>
                                          <p:spTgt spid="15">
                                            <p:txEl>
                                              <p:pRg st="2" end="2"/>
                                            </p:txEl>
                                          </p:spTgt>
                                        </p:tgtEl>
                                        <p:attrNameLst>
                                          <p:attrName>ppt_y</p:attrName>
                                        </p:attrNameLst>
                                      </p:cBhvr>
                                      <p:tavLst>
                                        <p:tav tm="0">
                                          <p:val>
                                            <p:strVal val="#ppt_y-#ppt_h*1.125000"/>
                                          </p:val>
                                        </p:tav>
                                        <p:tav tm="100000">
                                          <p:val>
                                            <p:strVal val="#ppt_y"/>
                                          </p:val>
                                        </p:tav>
                                      </p:tavLst>
                                    </p:anim>
                                    <p:animEffect transition="in" filter="wipe(down)">
                                      <p:cBhvr>
                                        <p:cTn id="40" dur="125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2" grpId="0"/>
      <p:bldP spid="13" grpId="0"/>
      <p:bldP spid="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4572000" y="2644775"/>
            <a:ext cx="4910138" cy="1938338"/>
          </a:xfrm>
          <a:prstGeom prst="rect">
            <a:avLst/>
          </a:prstGeom>
          <a:noFill/>
        </p:spPr>
        <p:txBody>
          <a:bodyPr>
            <a:spAutoFit/>
          </a:bodyPr>
          <a:lstStyle/>
          <a:p>
            <a:pPr fontAlgn="auto">
              <a:spcBef>
                <a:spcPts val="0"/>
              </a:spcBef>
              <a:spcAft>
                <a:spcPts val="0"/>
              </a:spcAft>
              <a:defRPr/>
            </a:pPr>
            <a:r>
              <a:rPr lang="fr-CH" sz="4000" dirty="0">
                <a:solidFill>
                  <a:schemeClr val="tx1">
                    <a:lumMod val="65000"/>
                    <a:lumOff val="35000"/>
                  </a:schemeClr>
                </a:solidFill>
                <a:latin typeface="ARS Maquette" panose="02000503030000020004" pitchFamily="2" charset="0"/>
                <a:cs typeface="+mn-cs"/>
              </a:rPr>
              <a:t>LES AUTORITÉS COMMUNALES</a:t>
            </a:r>
          </a:p>
          <a:p>
            <a:pPr fontAlgn="auto">
              <a:spcBef>
                <a:spcPts val="0"/>
              </a:spcBef>
              <a:spcAft>
                <a:spcPts val="0"/>
              </a:spcAft>
              <a:defRPr/>
            </a:pPr>
            <a:r>
              <a:rPr lang="fr-CH" sz="4000" b="1" dirty="0">
                <a:solidFill>
                  <a:schemeClr val="accent6">
                    <a:lumMod val="75000"/>
                  </a:schemeClr>
                </a:solidFill>
                <a:latin typeface="ARS Maquette" panose="02000503030000020004" pitchFamily="2" charset="0"/>
                <a:cs typeface="+mn-cs"/>
              </a:rPr>
              <a:t>EN BREF</a:t>
            </a:r>
            <a:endParaRPr lang="fr-CH" sz="4000" b="1" dirty="0">
              <a:solidFill>
                <a:schemeClr val="accent6">
                  <a:lumMod val="75000"/>
                </a:schemeClr>
              </a:solidFill>
              <a:latin typeface="+mn-lt"/>
              <a:cs typeface="+mn-cs"/>
            </a:endParaRPr>
          </a:p>
        </p:txBody>
      </p:sp>
      <p:pic>
        <p:nvPicPr>
          <p:cNvPr id="27652" name="Image 12"/>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pic>
        <p:nvPicPr>
          <p:cNvPr id="2" name="Image 1"/>
          <p:cNvPicPr>
            <a:picLocks noChangeAspect="1"/>
          </p:cNvPicPr>
          <p:nvPr/>
        </p:nvPicPr>
        <p:blipFill>
          <a:blip r:embed="rId3"/>
          <a:srcRect/>
          <a:stretch>
            <a:fillRect/>
          </a:stretch>
        </p:blipFill>
        <p:spPr bwMode="auto">
          <a:xfrm>
            <a:off x="141288" y="1563688"/>
            <a:ext cx="1800225" cy="1800225"/>
          </a:xfrm>
          <a:prstGeom prst="rect">
            <a:avLst/>
          </a:prstGeom>
          <a:noFill/>
          <a:ln w="9525">
            <a:noFill/>
            <a:miter lim="800000"/>
            <a:headEnd/>
            <a:tailEnd/>
          </a:ln>
        </p:spPr>
      </p:pic>
      <p:pic>
        <p:nvPicPr>
          <p:cNvPr id="10" name="Image 9"/>
          <p:cNvPicPr>
            <a:picLocks noChangeAspect="1"/>
          </p:cNvPicPr>
          <p:nvPr/>
        </p:nvPicPr>
        <p:blipFill>
          <a:blip r:embed="rId4"/>
          <a:srcRect/>
          <a:stretch>
            <a:fillRect/>
          </a:stretch>
        </p:blipFill>
        <p:spPr bwMode="auto">
          <a:xfrm>
            <a:off x="2338388" y="1563688"/>
            <a:ext cx="1800225" cy="1800225"/>
          </a:xfrm>
          <a:prstGeom prst="rect">
            <a:avLst/>
          </a:prstGeom>
          <a:noFill/>
          <a:ln w="9525">
            <a:noFill/>
            <a:miter lim="800000"/>
            <a:headEnd/>
            <a:tailEnd/>
          </a:ln>
        </p:spPr>
      </p:pic>
      <p:pic>
        <p:nvPicPr>
          <p:cNvPr id="11" name="Image 10"/>
          <p:cNvPicPr>
            <a:picLocks noChangeAspect="1"/>
          </p:cNvPicPr>
          <p:nvPr/>
        </p:nvPicPr>
        <p:blipFill>
          <a:blip r:embed="rId5"/>
          <a:srcRect/>
          <a:stretch>
            <a:fillRect/>
          </a:stretch>
        </p:blipFill>
        <p:spPr bwMode="auto">
          <a:xfrm>
            <a:off x="1258888" y="3892550"/>
            <a:ext cx="1798637" cy="18002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ppt_x</p:attrName>
                                        </p:attrNameLst>
                                      </p:cBhvr>
                                      <p:tavLst>
                                        <p:tav tm="0">
                                          <p:val>
                                            <p:strVal val="#ppt_x+#ppt_w*1.125000"/>
                                          </p:val>
                                        </p:tav>
                                        <p:tav tm="100000">
                                          <p:val>
                                            <p:strVal val="#ppt_x"/>
                                          </p:val>
                                        </p:tav>
                                      </p:tavLst>
                                    </p:anim>
                                    <p:animEffect transition="in" filter="wipe(left)">
                                      <p:cBhvr>
                                        <p:cTn id="13" dur="500"/>
                                        <p:tgtEl>
                                          <p:spTgt spid="10"/>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ppt_x</p:attrName>
                                        </p:attrNameLst>
                                      </p:cBhvr>
                                      <p:tavLst>
                                        <p:tav tm="0">
                                          <p:val>
                                            <p:strVal val="#ppt_x+#ppt_w*1.125000"/>
                                          </p:val>
                                        </p:tav>
                                        <p:tav tm="100000">
                                          <p:val>
                                            <p:strVal val="#ppt_x"/>
                                          </p:val>
                                        </p:tav>
                                      </p:tavLst>
                                    </p:anim>
                                    <p:animEffect transition="in" filter="wipe(left)">
                                      <p:cBhvr>
                                        <p:cTn id="18" dur="500"/>
                                        <p:tgtEl>
                                          <p:spTgt spid="11"/>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ppt_x</p:attrName>
                                        </p:attrNameLst>
                                      </p:cBhvr>
                                      <p:tavLst>
                                        <p:tav tm="0">
                                          <p:val>
                                            <p:strVal val="#ppt_x-#ppt_w*1.125000"/>
                                          </p:val>
                                        </p:tav>
                                        <p:tav tm="100000">
                                          <p:val>
                                            <p:strVal val="#ppt_x"/>
                                          </p:val>
                                        </p:tav>
                                      </p:tavLst>
                                    </p:anim>
                                    <p:animEffect transition="in" filter="wipe(righ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7161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LES AUTORITÉS COMMUNALES </a:t>
            </a:r>
            <a:br>
              <a:rPr lang="fr-CH" sz="2800" cap="all" dirty="0">
                <a:solidFill>
                  <a:schemeClr val="accent6">
                    <a:lumMod val="75000"/>
                  </a:schemeClr>
                </a:solidFill>
                <a:latin typeface="ARS Maquette" panose="02000503030000020004" pitchFamily="2" charset="0"/>
                <a:cs typeface="+mn-cs"/>
              </a:rPr>
            </a:br>
            <a:r>
              <a:rPr lang="fr-CH" sz="2800" b="1" cap="all" dirty="0">
                <a:solidFill>
                  <a:schemeClr val="accent6">
                    <a:lumMod val="75000"/>
                  </a:schemeClr>
                </a:solidFill>
                <a:latin typeface="ARS Maquette" panose="02000503030000020004" pitchFamily="2" charset="0"/>
                <a:cs typeface="+mn-cs"/>
              </a:rPr>
              <a:t>EN BREF</a:t>
            </a:r>
            <a:endParaRPr lang="fr-CH" sz="2800" b="1" cap="all" dirty="0">
              <a:solidFill>
                <a:schemeClr val="accent6">
                  <a:lumMod val="75000"/>
                </a:schemeClr>
              </a:solidFill>
              <a:latin typeface="+mn-lt"/>
              <a:cs typeface="+mn-cs"/>
            </a:endParaRPr>
          </a:p>
        </p:txBody>
      </p:sp>
      <p:sp>
        <p:nvSpPr>
          <p:cNvPr id="11" name="ZoneTexte 10"/>
          <p:cNvSpPr txBox="1"/>
          <p:nvPr/>
        </p:nvSpPr>
        <p:spPr>
          <a:xfrm>
            <a:off x="519113" y="2488505"/>
            <a:ext cx="5238750" cy="2308225"/>
          </a:xfrm>
          <a:prstGeom prst="rect">
            <a:avLst/>
          </a:prstGeom>
          <a:noFill/>
        </p:spPr>
        <p:txBody>
          <a:bodyPr>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Le </a:t>
            </a:r>
            <a:r>
              <a:rPr lang="fr-CH" b="1" dirty="0">
                <a:solidFill>
                  <a:schemeClr val="tx1">
                    <a:lumMod val="65000"/>
                    <a:lumOff val="35000"/>
                  </a:schemeClr>
                </a:solidFill>
                <a:latin typeface="ARS Maquette" panose="02000503030000020004" pitchFamily="2" charset="0"/>
                <a:cs typeface="+mn-cs"/>
              </a:rPr>
              <a:t>Conseil communal </a:t>
            </a:r>
            <a:r>
              <a:rPr lang="fr-CH" dirty="0">
                <a:solidFill>
                  <a:schemeClr val="tx1">
                    <a:lumMod val="65000"/>
                    <a:lumOff val="35000"/>
                  </a:schemeClr>
                </a:solidFill>
                <a:latin typeface="ARS Maquette" panose="02000503030000020004" pitchFamily="2" charset="0"/>
                <a:cs typeface="+mn-cs"/>
              </a:rPr>
              <a:t>est responsable de contrôler la gestion de la commune. Il adopte le budget communal, les impôts locaux et les</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règlements communaux. C’est le parlement de la commune. Il est composé de 25 à 100 personnes. Tous les cinq ans, vous pouvez élire les </a:t>
            </a:r>
            <a:r>
              <a:rPr lang="fr-CH" dirty="0" smtClean="0">
                <a:solidFill>
                  <a:schemeClr val="tx1">
                    <a:lumMod val="65000"/>
                    <a:lumOff val="35000"/>
                  </a:schemeClr>
                </a:solidFill>
                <a:latin typeface="ARS Maquette" panose="02000503030000020004" pitchFamily="2" charset="0"/>
                <a:cs typeface="+mn-cs"/>
              </a:rPr>
              <a:t>candidat-e-s </a:t>
            </a:r>
            <a:r>
              <a:rPr lang="fr-CH" dirty="0">
                <a:solidFill>
                  <a:schemeClr val="tx1">
                    <a:lumMod val="65000"/>
                    <a:lumOff val="35000"/>
                  </a:schemeClr>
                </a:solidFill>
                <a:latin typeface="ARS Maquette" panose="02000503030000020004" pitchFamily="2" charset="0"/>
                <a:cs typeface="+mn-cs"/>
              </a:rPr>
              <a:t>de votre choix, ou vous porter </a:t>
            </a:r>
            <a:r>
              <a:rPr lang="fr-CH" dirty="0" err="1">
                <a:solidFill>
                  <a:schemeClr val="tx1">
                    <a:lumMod val="65000"/>
                    <a:lumOff val="35000"/>
                  </a:schemeClr>
                </a:solidFill>
                <a:latin typeface="ARS Maquette" panose="02000503030000020004" pitchFamily="2" charset="0"/>
                <a:cs typeface="+mn-cs"/>
              </a:rPr>
              <a:t>candidat-e</a:t>
            </a:r>
            <a:r>
              <a:rPr lang="fr-CH" dirty="0">
                <a:solidFill>
                  <a:schemeClr val="tx1">
                    <a:lumMod val="65000"/>
                    <a:lumOff val="35000"/>
                  </a:schemeClr>
                </a:solidFill>
                <a:latin typeface="ARS Maquette" panose="02000503030000020004" pitchFamily="2" charset="0"/>
                <a:cs typeface="+mn-cs"/>
              </a:rPr>
              <a:t>. </a:t>
            </a:r>
          </a:p>
        </p:txBody>
      </p:sp>
      <p:pic>
        <p:nvPicPr>
          <p:cNvPr id="28677"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0" name="ZoneTexte 9"/>
          <p:cNvSpPr txBox="1">
            <a:spLocks noChangeArrowheads="1"/>
          </p:cNvSpPr>
          <p:nvPr/>
        </p:nvSpPr>
        <p:spPr bwMode="auto">
          <a:xfrm>
            <a:off x="519113" y="1715168"/>
            <a:ext cx="2843212" cy="461962"/>
          </a:xfrm>
          <a:prstGeom prst="rect">
            <a:avLst/>
          </a:prstGeom>
          <a:noFill/>
          <a:ln w="9525">
            <a:noFill/>
            <a:miter lim="800000"/>
            <a:headEnd/>
            <a:tailEnd/>
          </a:ln>
        </p:spPr>
        <p:txBody>
          <a:bodyPr>
            <a:spAutoFit/>
          </a:bodyPr>
          <a:lstStyle/>
          <a:p>
            <a:pPr algn="ctr"/>
            <a:r>
              <a:rPr lang="fr-CH" sz="2400" b="1" dirty="0">
                <a:solidFill>
                  <a:schemeClr val="accent6">
                    <a:lumMod val="75000"/>
                  </a:schemeClr>
                </a:solidFill>
                <a:latin typeface="ARS Maquette"/>
              </a:rPr>
              <a:t>LE PARLEMENT</a:t>
            </a:r>
          </a:p>
        </p:txBody>
      </p:sp>
      <p:pic>
        <p:nvPicPr>
          <p:cNvPr id="13" name="Image 12"/>
          <p:cNvPicPr>
            <a:picLocks noChangeAspect="1"/>
          </p:cNvPicPr>
          <p:nvPr/>
        </p:nvPicPr>
        <p:blipFill>
          <a:blip r:embed="rId3"/>
          <a:srcRect/>
          <a:stretch>
            <a:fillRect/>
          </a:stretch>
        </p:blipFill>
        <p:spPr bwMode="auto">
          <a:xfrm>
            <a:off x="6016625" y="1842643"/>
            <a:ext cx="1800225" cy="1800225"/>
          </a:xfrm>
          <a:prstGeom prst="rect">
            <a:avLst/>
          </a:prstGeom>
          <a:noFill/>
          <a:ln w="9525">
            <a:noFill/>
            <a:miter lim="800000"/>
            <a:headEnd/>
            <a:tailEnd/>
          </a:ln>
        </p:spPr>
      </p:pic>
      <p:pic>
        <p:nvPicPr>
          <p:cNvPr id="14" name="Image 13"/>
          <p:cNvPicPr>
            <a:picLocks noChangeAspect="1"/>
          </p:cNvPicPr>
          <p:nvPr/>
        </p:nvPicPr>
        <p:blipFill>
          <a:blip r:embed="rId4"/>
          <a:srcRect/>
          <a:stretch>
            <a:fillRect/>
          </a:stretch>
        </p:blipFill>
        <p:spPr bwMode="auto">
          <a:xfrm>
            <a:off x="6016625" y="3893693"/>
            <a:ext cx="1800225" cy="1800225"/>
          </a:xfrm>
          <a:prstGeom prst="rect">
            <a:avLst/>
          </a:prstGeom>
          <a:noFill/>
          <a:ln w="9525">
            <a:noFill/>
            <a:miter lim="800000"/>
            <a:headEnd/>
            <a:tailEnd/>
          </a:ln>
        </p:spPr>
      </p:pic>
      <p:sp>
        <p:nvSpPr>
          <p:cNvPr id="16" name="ZoneTexte 15"/>
          <p:cNvSpPr txBox="1"/>
          <p:nvPr/>
        </p:nvSpPr>
        <p:spPr>
          <a:xfrm>
            <a:off x="519113" y="4997663"/>
            <a:ext cx="5238750" cy="1200150"/>
          </a:xfrm>
          <a:prstGeom prst="rect">
            <a:avLst/>
          </a:prstGeom>
          <a:noFill/>
        </p:spPr>
        <p:txBody>
          <a:bodyPr>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Dans les communes de moins de 1 000 habitants, le Conseil communal s’appelle le </a:t>
            </a:r>
            <a:r>
              <a:rPr lang="fr-CH" b="1" dirty="0">
                <a:solidFill>
                  <a:schemeClr val="tx1">
                    <a:lumMod val="65000"/>
                    <a:lumOff val="35000"/>
                  </a:schemeClr>
                </a:solidFill>
                <a:latin typeface="ARS Maquette" panose="02000503030000020004" pitchFamily="2" charset="0"/>
                <a:cs typeface="+mn-cs"/>
              </a:rPr>
              <a:t>Conseil général</a:t>
            </a:r>
            <a:r>
              <a:rPr lang="fr-CH" dirty="0">
                <a:solidFill>
                  <a:schemeClr val="tx1">
                    <a:lumMod val="65000"/>
                    <a:lumOff val="35000"/>
                  </a:schemeClr>
                </a:solidFill>
                <a:latin typeface="ARS Maquette" panose="02000503030000020004" pitchFamily="2" charset="0"/>
                <a:cs typeface="+mn-cs"/>
              </a:rPr>
              <a:t> et vous</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pouvez en faire partie, sur simple demande.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ppt_x</p:attrName>
                                        </p:attrNameLst>
                                      </p:cBhvr>
                                      <p:tavLst>
                                        <p:tav tm="0">
                                          <p:val>
                                            <p:strVal val="#ppt_x+#ppt_w*1.125000"/>
                                          </p:val>
                                        </p:tav>
                                        <p:tav tm="100000">
                                          <p:val>
                                            <p:strVal val="#ppt_x"/>
                                          </p:val>
                                        </p:tav>
                                      </p:tavLst>
                                    </p:anim>
                                    <p:animEffect transition="in" filter="wipe(left)">
                                      <p:cBhvr>
                                        <p:cTn id="13" dur="500"/>
                                        <p:tgtEl>
                                          <p:spTgt spid="1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3000"/>
                            </p:stCondLst>
                            <p:childTnLst>
                              <p:par>
                                <p:cTn id="23" presetID="10" presetClass="entr" presetSubtype="0" fill="hold" nodeType="afterEffect">
                                  <p:stCondLst>
                                    <p:cond delay="15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childTnLst>
                          </p:cTn>
                        </p:par>
                        <p:par>
                          <p:cTn id="26" fill="hold">
                            <p:stCondLst>
                              <p:cond delay="55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3351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LES AUTORITÉS COMMUNALES </a:t>
            </a:r>
            <a:br>
              <a:rPr lang="fr-CH" sz="2800" cap="all" dirty="0">
                <a:solidFill>
                  <a:schemeClr val="accent6">
                    <a:lumMod val="75000"/>
                  </a:schemeClr>
                </a:solidFill>
                <a:latin typeface="ARS Maquette" panose="02000503030000020004" pitchFamily="2" charset="0"/>
                <a:cs typeface="+mn-cs"/>
              </a:rPr>
            </a:br>
            <a:r>
              <a:rPr lang="fr-CH" sz="2800" b="1" cap="all" dirty="0">
                <a:solidFill>
                  <a:schemeClr val="accent6">
                    <a:lumMod val="75000"/>
                  </a:schemeClr>
                </a:solidFill>
                <a:latin typeface="ARS Maquette" panose="02000503030000020004" pitchFamily="2" charset="0"/>
                <a:cs typeface="+mn-cs"/>
              </a:rPr>
              <a:t>EN BREF</a:t>
            </a:r>
            <a:endParaRPr lang="fr-CH" sz="2800" b="1" cap="all" dirty="0">
              <a:solidFill>
                <a:schemeClr val="accent6">
                  <a:lumMod val="75000"/>
                </a:schemeClr>
              </a:solidFill>
              <a:latin typeface="+mn-lt"/>
              <a:cs typeface="+mn-cs"/>
            </a:endParaRPr>
          </a:p>
        </p:txBody>
      </p:sp>
      <p:sp>
        <p:nvSpPr>
          <p:cNvPr id="11" name="ZoneTexte 10"/>
          <p:cNvSpPr txBox="1"/>
          <p:nvPr/>
        </p:nvSpPr>
        <p:spPr>
          <a:xfrm>
            <a:off x="519113" y="3065463"/>
            <a:ext cx="5238750" cy="2586037"/>
          </a:xfrm>
          <a:prstGeom prst="rect">
            <a:avLst/>
          </a:prstGeom>
          <a:noFill/>
        </p:spPr>
        <p:txBody>
          <a:bodyPr>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La </a:t>
            </a:r>
            <a:r>
              <a:rPr lang="fr-CH" b="1" dirty="0">
                <a:solidFill>
                  <a:schemeClr val="tx1">
                    <a:lumMod val="65000"/>
                    <a:lumOff val="35000"/>
                  </a:schemeClr>
                </a:solidFill>
                <a:latin typeface="ARS Maquette" panose="02000503030000020004" pitchFamily="2" charset="0"/>
                <a:cs typeface="+mn-cs"/>
              </a:rPr>
              <a:t>Municipalité</a:t>
            </a:r>
            <a:r>
              <a:rPr lang="fr-CH" dirty="0">
                <a:solidFill>
                  <a:schemeClr val="tx1">
                    <a:lumMod val="65000"/>
                    <a:lumOff val="35000"/>
                  </a:schemeClr>
                </a:solidFill>
                <a:latin typeface="ARS Maquette" panose="02000503030000020004" pitchFamily="2" charset="0"/>
                <a:cs typeface="+mn-cs"/>
              </a:rPr>
              <a:t> a pour mission de mettre en</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œuvre les décisions du Conseil communal, de gérer les affaires courantes et de diriger l’administration. C’est le gouvernement de la commune. Il est composé de trois, cinq, sept ou neuf personnes et présidé par la </a:t>
            </a:r>
            <a:r>
              <a:rPr lang="fr-CH" b="1" dirty="0">
                <a:solidFill>
                  <a:schemeClr val="tx1">
                    <a:lumMod val="65000"/>
                    <a:lumOff val="35000"/>
                  </a:schemeClr>
                </a:solidFill>
                <a:latin typeface="ARS Maquette" panose="02000503030000020004" pitchFamily="2" charset="0"/>
                <a:cs typeface="+mn-cs"/>
              </a:rPr>
              <a:t>syndique</a:t>
            </a:r>
            <a:r>
              <a:rPr lang="fr-CH" dirty="0">
                <a:solidFill>
                  <a:schemeClr val="tx1">
                    <a:lumMod val="65000"/>
                    <a:lumOff val="35000"/>
                  </a:schemeClr>
                </a:solidFill>
                <a:latin typeface="ARS Maquette" panose="02000503030000020004" pitchFamily="2" charset="0"/>
                <a:cs typeface="+mn-cs"/>
              </a:rPr>
              <a:t> ou le </a:t>
            </a:r>
            <a:r>
              <a:rPr lang="fr-CH" b="1" dirty="0">
                <a:solidFill>
                  <a:schemeClr val="tx1">
                    <a:lumMod val="65000"/>
                    <a:lumOff val="35000"/>
                  </a:schemeClr>
                </a:solidFill>
                <a:latin typeface="ARS Maquette" panose="02000503030000020004" pitchFamily="2" charset="0"/>
                <a:cs typeface="+mn-cs"/>
              </a:rPr>
              <a:t>syndic</a:t>
            </a:r>
            <a:r>
              <a:rPr lang="fr-CH" dirty="0">
                <a:solidFill>
                  <a:schemeClr val="tx1">
                    <a:lumMod val="65000"/>
                    <a:lumOff val="35000"/>
                  </a:schemeClr>
                </a:solidFill>
                <a:latin typeface="ARS Maquette" panose="02000503030000020004" pitchFamily="2" charset="0"/>
                <a:cs typeface="+mn-cs"/>
              </a:rPr>
              <a:t>. Tous les cinq ans, vous pouvez</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élire les candidat-e-s de votre choix, ou vous porter </a:t>
            </a:r>
            <a:r>
              <a:rPr lang="fr-CH" dirty="0" err="1">
                <a:solidFill>
                  <a:schemeClr val="tx1">
                    <a:lumMod val="65000"/>
                    <a:lumOff val="35000"/>
                  </a:schemeClr>
                </a:solidFill>
                <a:latin typeface="ARS Maquette" panose="02000503030000020004" pitchFamily="2" charset="0"/>
                <a:cs typeface="+mn-cs"/>
              </a:rPr>
              <a:t>candidat-e</a:t>
            </a:r>
            <a:r>
              <a:rPr lang="fr-CH" dirty="0">
                <a:solidFill>
                  <a:schemeClr val="tx1">
                    <a:lumMod val="65000"/>
                    <a:lumOff val="35000"/>
                  </a:schemeClr>
                </a:solidFill>
                <a:latin typeface="ARS Maquette" panose="02000503030000020004" pitchFamily="2" charset="0"/>
                <a:cs typeface="+mn-cs"/>
              </a:rPr>
              <a:t>.</a:t>
            </a:r>
          </a:p>
        </p:txBody>
      </p:sp>
      <p:pic>
        <p:nvPicPr>
          <p:cNvPr id="29701"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0" name="ZoneTexte 9"/>
          <p:cNvSpPr txBox="1">
            <a:spLocks noChangeArrowheads="1"/>
          </p:cNvSpPr>
          <p:nvPr/>
        </p:nvSpPr>
        <p:spPr bwMode="auto">
          <a:xfrm>
            <a:off x="519113" y="2205038"/>
            <a:ext cx="3324225" cy="461962"/>
          </a:xfrm>
          <a:prstGeom prst="rect">
            <a:avLst/>
          </a:prstGeom>
          <a:noFill/>
          <a:ln w="9525">
            <a:noFill/>
            <a:miter lim="800000"/>
            <a:headEnd/>
            <a:tailEnd/>
          </a:ln>
        </p:spPr>
        <p:txBody>
          <a:bodyPr>
            <a:spAutoFit/>
          </a:bodyPr>
          <a:lstStyle/>
          <a:p>
            <a:pPr algn="ctr"/>
            <a:r>
              <a:rPr lang="fr-CH" sz="2400" b="1" dirty="0">
                <a:solidFill>
                  <a:schemeClr val="accent6">
                    <a:lumMod val="75000"/>
                  </a:schemeClr>
                </a:solidFill>
                <a:latin typeface="ARS Maquette"/>
              </a:rPr>
              <a:t>LE GOUVERNEMENT</a:t>
            </a:r>
          </a:p>
        </p:txBody>
      </p:sp>
      <p:pic>
        <p:nvPicPr>
          <p:cNvPr id="18" name="Image 17"/>
          <p:cNvPicPr>
            <a:picLocks noChangeAspect="1"/>
          </p:cNvPicPr>
          <p:nvPr/>
        </p:nvPicPr>
        <p:blipFill>
          <a:blip r:embed="rId3"/>
          <a:srcRect/>
          <a:stretch>
            <a:fillRect/>
          </a:stretch>
        </p:blipFill>
        <p:spPr bwMode="auto">
          <a:xfrm>
            <a:off x="6321425" y="3065463"/>
            <a:ext cx="1800225" cy="1800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ppt_x</p:attrName>
                                        </p:attrNameLst>
                                      </p:cBhvr>
                                      <p:tavLst>
                                        <p:tav tm="0">
                                          <p:val>
                                            <p:strVal val="#ppt_x+#ppt_w*1.125000"/>
                                          </p:val>
                                        </p:tav>
                                        <p:tav tm="100000">
                                          <p:val>
                                            <p:strVal val="#ppt_x"/>
                                          </p:val>
                                        </p:tav>
                                      </p:tavLst>
                                    </p:anim>
                                    <p:animEffect transition="in" filter="wipe(left)">
                                      <p:cBhvr>
                                        <p:cTn id="13" dur="500"/>
                                        <p:tgtEl>
                                          <p:spTgt spid="1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LES AUTORITÉS COMMUNALES </a:t>
            </a:r>
            <a:br>
              <a:rPr lang="fr-CH" sz="2800" cap="all" dirty="0">
                <a:solidFill>
                  <a:schemeClr val="accent6">
                    <a:lumMod val="75000"/>
                  </a:schemeClr>
                </a:solidFill>
                <a:latin typeface="ARS Maquette" panose="02000503030000020004" pitchFamily="2" charset="0"/>
                <a:cs typeface="+mn-cs"/>
              </a:rPr>
            </a:br>
            <a:r>
              <a:rPr lang="fr-CH" sz="2800" b="1" cap="all" dirty="0">
                <a:solidFill>
                  <a:schemeClr val="accent6">
                    <a:lumMod val="75000"/>
                  </a:schemeClr>
                </a:solidFill>
                <a:latin typeface="ARS Maquette" panose="02000503030000020004" pitchFamily="2" charset="0"/>
                <a:cs typeface="+mn-cs"/>
              </a:rPr>
              <a:t>EN BREF</a:t>
            </a:r>
            <a:endParaRPr lang="fr-CH" sz="2800" b="1" cap="all" dirty="0">
              <a:solidFill>
                <a:schemeClr val="accent6">
                  <a:lumMod val="75000"/>
                </a:schemeClr>
              </a:solidFill>
              <a:latin typeface="+mn-lt"/>
              <a:cs typeface="+mn-cs"/>
            </a:endParaRPr>
          </a:p>
        </p:txBody>
      </p:sp>
      <p:pic>
        <p:nvPicPr>
          <p:cNvPr id="30724"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2" name="Rectangle 11"/>
          <p:cNvSpPr/>
          <p:nvPr/>
        </p:nvSpPr>
        <p:spPr>
          <a:xfrm>
            <a:off x="677863" y="5651500"/>
            <a:ext cx="7788275" cy="7207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000" dirty="0">
                <a:solidFill>
                  <a:schemeClr val="bg1"/>
                </a:solidFill>
                <a:latin typeface="ARS Maquette" panose="02000503030000020004" pitchFamily="2" charset="0"/>
              </a:rPr>
              <a:t>Corps électoral communal</a:t>
            </a:r>
          </a:p>
          <a:p>
            <a:pPr algn="ctr" fontAlgn="auto">
              <a:spcBef>
                <a:spcPts val="0"/>
              </a:spcBef>
              <a:spcAft>
                <a:spcPts val="0"/>
              </a:spcAft>
              <a:defRPr/>
            </a:pPr>
            <a:r>
              <a:rPr lang="fr-CH" sz="2000" b="1" dirty="0">
                <a:solidFill>
                  <a:schemeClr val="bg1"/>
                </a:solidFill>
                <a:latin typeface="ARS Maquette" panose="02000503030000020004" pitchFamily="2" charset="0"/>
              </a:rPr>
              <a:t>(nous)</a:t>
            </a:r>
          </a:p>
        </p:txBody>
      </p:sp>
      <p:sp>
        <p:nvSpPr>
          <p:cNvPr id="15" name="Rectangle à coins arrondis 14"/>
          <p:cNvSpPr/>
          <p:nvPr/>
        </p:nvSpPr>
        <p:spPr>
          <a:xfrm>
            <a:off x="939800" y="1701800"/>
            <a:ext cx="1485900" cy="720725"/>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FR" sz="1200" dirty="0">
                <a:solidFill>
                  <a:schemeClr val="accent6">
                    <a:lumMod val="75000"/>
                  </a:schemeClr>
                </a:solidFill>
                <a:latin typeface="ARS Maquette" panose="02000503030000020004" pitchFamily="2" charset="0"/>
              </a:rPr>
              <a:t>GOUVERNEMENT</a:t>
            </a:r>
            <a:endParaRPr lang="fr-CH" sz="1200" dirty="0">
              <a:solidFill>
                <a:schemeClr val="accent6">
                  <a:lumMod val="75000"/>
                </a:schemeClr>
              </a:solidFill>
              <a:latin typeface="ARS Maquette" panose="02000503030000020004" pitchFamily="2" charset="0"/>
            </a:endParaRPr>
          </a:p>
        </p:txBody>
      </p:sp>
      <p:sp>
        <p:nvSpPr>
          <p:cNvPr id="17" name="Rectangle à coins arrondis 16"/>
          <p:cNvSpPr/>
          <p:nvPr/>
        </p:nvSpPr>
        <p:spPr>
          <a:xfrm>
            <a:off x="3352800" y="1701800"/>
            <a:ext cx="4913313" cy="720725"/>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FR" sz="1200" dirty="0">
                <a:solidFill>
                  <a:schemeClr val="accent6">
                    <a:lumMod val="75000"/>
                  </a:schemeClr>
                </a:solidFill>
                <a:latin typeface="ARS Maquette" panose="02000503030000020004" pitchFamily="2" charset="0"/>
              </a:rPr>
              <a:t>PARLEMENT</a:t>
            </a:r>
            <a:endParaRPr lang="fr-CH" sz="1200" dirty="0">
              <a:solidFill>
                <a:schemeClr val="accent6">
                  <a:lumMod val="75000"/>
                </a:schemeClr>
              </a:solidFill>
              <a:latin typeface="ARS Maquette" panose="02000503030000020004" pitchFamily="2" charset="0"/>
            </a:endParaRPr>
          </a:p>
        </p:txBody>
      </p:sp>
      <p:pic>
        <p:nvPicPr>
          <p:cNvPr id="18" name="Image 17"/>
          <p:cNvPicPr>
            <a:picLocks noChangeAspect="1"/>
          </p:cNvPicPr>
          <p:nvPr/>
        </p:nvPicPr>
        <p:blipFill>
          <a:blip r:embed="rId3"/>
          <a:srcRect/>
          <a:stretch>
            <a:fillRect/>
          </a:stretch>
        </p:blipFill>
        <p:spPr bwMode="auto">
          <a:xfrm>
            <a:off x="782638" y="2551113"/>
            <a:ext cx="1800225" cy="1800225"/>
          </a:xfrm>
          <a:prstGeom prst="rect">
            <a:avLst/>
          </a:prstGeom>
          <a:noFill/>
          <a:ln w="9525">
            <a:noFill/>
            <a:miter lim="800000"/>
            <a:headEnd/>
            <a:tailEnd/>
          </a:ln>
        </p:spPr>
      </p:pic>
      <p:pic>
        <p:nvPicPr>
          <p:cNvPr id="19" name="Image 18"/>
          <p:cNvPicPr>
            <a:picLocks noChangeAspect="1"/>
          </p:cNvPicPr>
          <p:nvPr/>
        </p:nvPicPr>
        <p:blipFill>
          <a:blip r:embed="rId4"/>
          <a:srcRect/>
          <a:stretch>
            <a:fillRect/>
          </a:stretch>
        </p:blipFill>
        <p:spPr bwMode="auto">
          <a:xfrm>
            <a:off x="3352800" y="2551113"/>
            <a:ext cx="1800225" cy="1800225"/>
          </a:xfrm>
          <a:prstGeom prst="rect">
            <a:avLst/>
          </a:prstGeom>
          <a:noFill/>
          <a:ln w="9525">
            <a:noFill/>
            <a:miter lim="800000"/>
            <a:headEnd/>
            <a:tailEnd/>
          </a:ln>
        </p:spPr>
      </p:pic>
      <p:pic>
        <p:nvPicPr>
          <p:cNvPr id="20" name="Image 19"/>
          <p:cNvPicPr>
            <a:picLocks noChangeAspect="1"/>
          </p:cNvPicPr>
          <p:nvPr/>
        </p:nvPicPr>
        <p:blipFill>
          <a:blip r:embed="rId5"/>
          <a:srcRect/>
          <a:stretch>
            <a:fillRect/>
          </a:stretch>
        </p:blipFill>
        <p:spPr bwMode="auto">
          <a:xfrm>
            <a:off x="6465888" y="2551113"/>
            <a:ext cx="1800225" cy="1800225"/>
          </a:xfrm>
          <a:prstGeom prst="rect">
            <a:avLst/>
          </a:prstGeom>
          <a:noFill/>
          <a:ln w="9525">
            <a:noFill/>
            <a:miter lim="800000"/>
            <a:headEnd/>
            <a:tailEnd/>
          </a:ln>
        </p:spPr>
      </p:pic>
      <p:grpSp>
        <p:nvGrpSpPr>
          <p:cNvPr id="32" name="Groupe 31"/>
          <p:cNvGrpSpPr>
            <a:grpSpLocks/>
          </p:cNvGrpSpPr>
          <p:nvPr/>
        </p:nvGrpSpPr>
        <p:grpSpPr bwMode="auto">
          <a:xfrm>
            <a:off x="2827338" y="3346450"/>
            <a:ext cx="585787" cy="1997075"/>
            <a:chOff x="2827018" y="3346091"/>
            <a:chExt cx="586528" cy="1996736"/>
          </a:xfrm>
        </p:grpSpPr>
        <p:sp>
          <p:nvSpPr>
            <p:cNvPr id="27" name="Flèche vers le haut 26"/>
            <p:cNvSpPr/>
            <p:nvPr/>
          </p:nvSpPr>
          <p:spPr>
            <a:xfrm rot="5400000">
              <a:off x="2954417" y="3218692"/>
              <a:ext cx="331732" cy="586528"/>
            </a:xfrm>
            <a:prstGeom prst="upArrow">
              <a:avLst>
                <a:gd name="adj1" fmla="val 50000"/>
                <a:gd name="adj2" fmla="val 86773"/>
              </a:avLst>
            </a:prstGeom>
            <a:solidFill>
              <a:srgbClr val="008D91"/>
            </a:solidFill>
            <a:effectLst/>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CH"/>
            </a:p>
          </p:txBody>
        </p:sp>
        <p:sp>
          <p:nvSpPr>
            <p:cNvPr id="28" name="Rectangle 27"/>
            <p:cNvSpPr/>
            <p:nvPr/>
          </p:nvSpPr>
          <p:spPr>
            <a:xfrm rot="16200000">
              <a:off x="1961314" y="4294331"/>
              <a:ext cx="1914200" cy="182793"/>
            </a:xfrm>
            <a:prstGeom prst="rect">
              <a:avLst/>
            </a:prstGeom>
            <a:solidFill>
              <a:srgbClr val="008D91"/>
            </a:solidFill>
            <a:effectLst/>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CH"/>
            </a:p>
          </p:txBody>
        </p:sp>
      </p:grpSp>
      <p:grpSp>
        <p:nvGrpSpPr>
          <p:cNvPr id="31" name="Groupe 30"/>
          <p:cNvGrpSpPr>
            <a:grpSpLocks/>
          </p:cNvGrpSpPr>
          <p:nvPr/>
        </p:nvGrpSpPr>
        <p:grpSpPr bwMode="auto">
          <a:xfrm>
            <a:off x="5149850" y="3429000"/>
            <a:ext cx="636588" cy="1914525"/>
            <a:chOff x="5150556" y="3428568"/>
            <a:chExt cx="635420" cy="1914259"/>
          </a:xfrm>
        </p:grpSpPr>
        <p:sp>
          <p:nvSpPr>
            <p:cNvPr id="29" name="Flèche vers le haut 28"/>
            <p:cNvSpPr/>
            <p:nvPr/>
          </p:nvSpPr>
          <p:spPr>
            <a:xfrm rot="10800000">
              <a:off x="5454797" y="3430156"/>
              <a:ext cx="331179" cy="1912671"/>
            </a:xfrm>
            <a:prstGeom prst="upArrow">
              <a:avLst>
                <a:gd name="adj1" fmla="val 50000"/>
                <a:gd name="adj2" fmla="val 86773"/>
              </a:avLst>
            </a:prstGeom>
            <a:solidFill>
              <a:schemeClr val="accent1">
                <a:lumMod val="60000"/>
                <a:lumOff val="40000"/>
              </a:schemeClr>
            </a:solidFill>
            <a:effectLst/>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CH"/>
            </a:p>
          </p:txBody>
        </p:sp>
        <p:sp>
          <p:nvSpPr>
            <p:cNvPr id="30" name="Rectangle 29"/>
            <p:cNvSpPr/>
            <p:nvPr/>
          </p:nvSpPr>
          <p:spPr>
            <a:xfrm>
              <a:off x="5150556" y="3428568"/>
              <a:ext cx="551436" cy="182538"/>
            </a:xfrm>
            <a:prstGeom prst="rect">
              <a:avLst/>
            </a:prstGeom>
            <a:solidFill>
              <a:schemeClr val="accent1">
                <a:lumMod val="60000"/>
                <a:lumOff val="40000"/>
              </a:schemeClr>
            </a:solidFill>
            <a:effectLst/>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CH"/>
            </a:p>
          </p:txBody>
        </p:sp>
      </p:grpSp>
      <p:grpSp>
        <p:nvGrpSpPr>
          <p:cNvPr id="38" name="Groupe 37"/>
          <p:cNvGrpSpPr>
            <a:grpSpLocks/>
          </p:cNvGrpSpPr>
          <p:nvPr/>
        </p:nvGrpSpPr>
        <p:grpSpPr bwMode="auto">
          <a:xfrm>
            <a:off x="1058863" y="4451350"/>
            <a:ext cx="1366837" cy="892175"/>
            <a:chOff x="1059481" y="4451287"/>
            <a:chExt cx="1366221" cy="891540"/>
          </a:xfrm>
        </p:grpSpPr>
        <p:sp>
          <p:nvSpPr>
            <p:cNvPr id="24" name="Flèche vers le haut 23"/>
            <p:cNvSpPr/>
            <p:nvPr/>
          </p:nvSpPr>
          <p:spPr>
            <a:xfrm>
              <a:off x="1518061" y="4451287"/>
              <a:ext cx="331638" cy="891540"/>
            </a:xfrm>
            <a:prstGeom prst="upArrow">
              <a:avLst>
                <a:gd name="adj1" fmla="val 50000"/>
                <a:gd name="adj2" fmla="val 86773"/>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CH"/>
            </a:p>
          </p:txBody>
        </p:sp>
        <p:sp>
          <p:nvSpPr>
            <p:cNvPr id="33" name="ZoneTexte 32"/>
            <p:cNvSpPr txBox="1"/>
            <p:nvPr/>
          </p:nvSpPr>
          <p:spPr>
            <a:xfrm>
              <a:off x="1059481" y="4759043"/>
              <a:ext cx="1366221" cy="277615"/>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sur élection</a:t>
              </a:r>
            </a:p>
          </p:txBody>
        </p:sp>
      </p:grpSp>
      <p:grpSp>
        <p:nvGrpSpPr>
          <p:cNvPr id="39" name="Groupe 38"/>
          <p:cNvGrpSpPr>
            <a:grpSpLocks/>
          </p:cNvGrpSpPr>
          <p:nvPr/>
        </p:nvGrpSpPr>
        <p:grpSpPr bwMode="auto">
          <a:xfrm>
            <a:off x="3579813" y="4451350"/>
            <a:ext cx="1365250" cy="892175"/>
            <a:chOff x="3579407" y="4451287"/>
            <a:chExt cx="1366221" cy="891540"/>
          </a:xfrm>
        </p:grpSpPr>
        <p:sp>
          <p:nvSpPr>
            <p:cNvPr id="25" name="Flèche vers le haut 24"/>
            <p:cNvSpPr/>
            <p:nvPr/>
          </p:nvSpPr>
          <p:spPr>
            <a:xfrm>
              <a:off x="4097300" y="4451287"/>
              <a:ext cx="330435" cy="891540"/>
            </a:xfrm>
            <a:prstGeom prst="upArrow">
              <a:avLst>
                <a:gd name="adj1" fmla="val 50000"/>
                <a:gd name="adj2" fmla="val 86773"/>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CH"/>
            </a:p>
          </p:txBody>
        </p:sp>
        <p:sp>
          <p:nvSpPr>
            <p:cNvPr id="34" name="ZoneTexte 33"/>
            <p:cNvSpPr txBox="1"/>
            <p:nvPr/>
          </p:nvSpPr>
          <p:spPr>
            <a:xfrm>
              <a:off x="3579407" y="4759043"/>
              <a:ext cx="1366221" cy="277615"/>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sur élection</a:t>
              </a:r>
            </a:p>
          </p:txBody>
        </p:sp>
      </p:grpSp>
      <p:grpSp>
        <p:nvGrpSpPr>
          <p:cNvPr id="40" name="Groupe 39"/>
          <p:cNvGrpSpPr>
            <a:grpSpLocks/>
          </p:cNvGrpSpPr>
          <p:nvPr/>
        </p:nvGrpSpPr>
        <p:grpSpPr bwMode="auto">
          <a:xfrm>
            <a:off x="6465888" y="4451350"/>
            <a:ext cx="1797050" cy="892175"/>
            <a:chOff x="6466000" y="4451287"/>
            <a:chExt cx="1796783" cy="891540"/>
          </a:xfrm>
        </p:grpSpPr>
        <p:sp>
          <p:nvSpPr>
            <p:cNvPr id="26" name="Flèche vers le haut 25"/>
            <p:cNvSpPr/>
            <p:nvPr/>
          </p:nvSpPr>
          <p:spPr>
            <a:xfrm>
              <a:off x="7200903" y="4451287"/>
              <a:ext cx="331739" cy="891540"/>
            </a:xfrm>
            <a:prstGeom prst="upArrow">
              <a:avLst>
                <a:gd name="adj1" fmla="val 50000"/>
                <a:gd name="adj2" fmla="val 86773"/>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CH"/>
            </a:p>
          </p:txBody>
        </p:sp>
        <p:sp>
          <p:nvSpPr>
            <p:cNvPr id="35" name="ZoneTexte 34"/>
            <p:cNvSpPr txBox="1"/>
            <p:nvPr/>
          </p:nvSpPr>
          <p:spPr>
            <a:xfrm>
              <a:off x="6466000" y="4759043"/>
              <a:ext cx="1796783" cy="277615"/>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sur simple demande</a:t>
              </a:r>
            </a:p>
          </p:txBody>
        </p:sp>
      </p:grpSp>
      <p:sp>
        <p:nvSpPr>
          <p:cNvPr id="30736" name="ZoneTexte 35"/>
          <p:cNvSpPr txBox="1">
            <a:spLocks noChangeArrowheads="1"/>
          </p:cNvSpPr>
          <p:nvPr/>
        </p:nvSpPr>
        <p:spPr bwMode="auto">
          <a:xfrm rot="-5400000">
            <a:off x="2235200" y="4262438"/>
            <a:ext cx="1366838" cy="277812"/>
          </a:xfrm>
          <a:prstGeom prst="rect">
            <a:avLst/>
          </a:prstGeom>
          <a:noFill/>
          <a:ln w="9525">
            <a:noFill/>
            <a:miter lim="800000"/>
            <a:headEnd/>
            <a:tailEnd/>
          </a:ln>
        </p:spPr>
        <p:txBody>
          <a:bodyPr>
            <a:spAutoFit/>
          </a:bodyPr>
          <a:lstStyle/>
          <a:p>
            <a:pPr algn="ctr"/>
            <a:r>
              <a:rPr lang="fr-CH" sz="1200" b="1">
                <a:solidFill>
                  <a:schemeClr val="bg1"/>
                </a:solidFill>
                <a:latin typeface="ARS Maquette"/>
              </a:rPr>
              <a:t>INITIATIVE</a:t>
            </a:r>
          </a:p>
        </p:txBody>
      </p:sp>
      <p:sp>
        <p:nvSpPr>
          <p:cNvPr id="30737" name="ZoneTexte 36"/>
          <p:cNvSpPr txBox="1">
            <a:spLocks noChangeArrowheads="1"/>
          </p:cNvSpPr>
          <p:nvPr/>
        </p:nvSpPr>
        <p:spPr bwMode="auto">
          <a:xfrm rot="-5400000">
            <a:off x="4937125" y="4262438"/>
            <a:ext cx="1366838" cy="277812"/>
          </a:xfrm>
          <a:prstGeom prst="rect">
            <a:avLst/>
          </a:prstGeom>
          <a:noFill/>
          <a:ln w="9525">
            <a:noFill/>
            <a:miter lim="800000"/>
            <a:headEnd/>
            <a:tailEnd/>
          </a:ln>
        </p:spPr>
        <p:txBody>
          <a:bodyPr>
            <a:spAutoFit/>
          </a:bodyPr>
          <a:lstStyle/>
          <a:p>
            <a:pPr algn="ctr"/>
            <a:r>
              <a:rPr lang="fr-CH" sz="1200" b="1">
                <a:solidFill>
                  <a:schemeClr val="bg1"/>
                </a:solidFill>
                <a:latin typeface="ARS Maquette"/>
              </a:rPr>
              <a:t>RÉFÉRENDUM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down)">
                                      <p:cBhvr>
                                        <p:cTn id="13" dur="500"/>
                                        <p:tgtEl>
                                          <p:spTgt spid="12"/>
                                        </p:tgtEl>
                                      </p:cBhvr>
                                    </p:animEffect>
                                  </p:childTnLst>
                                </p:cTn>
                              </p:par>
                            </p:childTnLst>
                          </p:cTn>
                        </p:par>
                        <p:par>
                          <p:cTn id="14" fill="hold">
                            <p:stCondLst>
                              <p:cond delay="1000"/>
                            </p:stCondLst>
                            <p:childTnLst>
                              <p:par>
                                <p:cTn id="15" presetID="12" presetClass="entr" presetSubtype="1" fill="hold" grpId="0" nodeType="afterEffect">
                                  <p:stCondLst>
                                    <p:cond delay="50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p:tgtEl>
                                          <p:spTgt spid="17"/>
                                        </p:tgtEl>
                                        <p:attrNameLst>
                                          <p:attrName>ppt_y</p:attrName>
                                        </p:attrNameLst>
                                      </p:cBhvr>
                                      <p:tavLst>
                                        <p:tav tm="0">
                                          <p:val>
                                            <p:strVal val="#ppt_y-#ppt_h*1.125000"/>
                                          </p:val>
                                        </p:tav>
                                        <p:tav tm="100000">
                                          <p:val>
                                            <p:strVal val="#ppt_y"/>
                                          </p:val>
                                        </p:tav>
                                      </p:tavLst>
                                    </p:anim>
                                    <p:animEffect transition="in" filter="wipe(down)">
                                      <p:cBhvr>
                                        <p:cTn id="18" dur="500"/>
                                        <p:tgtEl>
                                          <p:spTgt spid="17"/>
                                        </p:tgtEl>
                                      </p:cBhvr>
                                    </p:animEffect>
                                  </p:childTnLst>
                                </p:cTn>
                              </p:par>
                            </p:childTnLst>
                          </p:cTn>
                        </p:par>
                        <p:par>
                          <p:cTn id="19" fill="hold">
                            <p:stCondLst>
                              <p:cond delay="2000"/>
                            </p:stCondLst>
                            <p:childTnLst>
                              <p:par>
                                <p:cTn id="20" presetID="12" presetClass="entr" presetSubtype="4"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p:tgtEl>
                                          <p:spTgt spid="39"/>
                                        </p:tgtEl>
                                        <p:attrNameLst>
                                          <p:attrName>ppt_y</p:attrName>
                                        </p:attrNameLst>
                                      </p:cBhvr>
                                      <p:tavLst>
                                        <p:tav tm="0">
                                          <p:val>
                                            <p:strVal val="#ppt_y+#ppt_h*1.125000"/>
                                          </p:val>
                                        </p:tav>
                                        <p:tav tm="100000">
                                          <p:val>
                                            <p:strVal val="#ppt_y"/>
                                          </p:val>
                                        </p:tav>
                                      </p:tavLst>
                                    </p:anim>
                                    <p:animEffect transition="in" filter="wipe(up)">
                                      <p:cBhvr>
                                        <p:cTn id="23" dur="500"/>
                                        <p:tgtEl>
                                          <p:spTgt spid="3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childTnLst>
                          </p:cTn>
                        </p:par>
                        <p:par>
                          <p:cTn id="28" fill="hold">
                            <p:stCondLst>
                              <p:cond delay="3500"/>
                            </p:stCondLst>
                            <p:childTnLst>
                              <p:par>
                                <p:cTn id="29" presetID="12" presetClass="entr" presetSubtype="4"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p:tgtEl>
                                          <p:spTgt spid="40"/>
                                        </p:tgtEl>
                                        <p:attrNameLst>
                                          <p:attrName>ppt_y</p:attrName>
                                        </p:attrNameLst>
                                      </p:cBhvr>
                                      <p:tavLst>
                                        <p:tav tm="0">
                                          <p:val>
                                            <p:strVal val="#ppt_y+#ppt_h*1.125000"/>
                                          </p:val>
                                        </p:tav>
                                        <p:tav tm="100000">
                                          <p:val>
                                            <p:strVal val="#ppt_y"/>
                                          </p:val>
                                        </p:tav>
                                      </p:tavLst>
                                    </p:anim>
                                    <p:animEffect transition="in" filter="wipe(up)">
                                      <p:cBhvr>
                                        <p:cTn id="32" dur="500"/>
                                        <p:tgtEl>
                                          <p:spTgt spid="40"/>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childTnLst>
                                </p:cTn>
                              </p:par>
                            </p:childTnLst>
                          </p:cTn>
                        </p:par>
                        <p:par>
                          <p:cTn id="37" fill="hold">
                            <p:stCondLst>
                              <p:cond delay="5000"/>
                            </p:stCondLst>
                            <p:childTnLst>
                              <p:par>
                                <p:cTn id="38" presetID="1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ppt_y</p:attrName>
                                        </p:attrNameLst>
                                      </p:cBhvr>
                                      <p:tavLst>
                                        <p:tav tm="0">
                                          <p:val>
                                            <p:strVal val="#ppt_y-#ppt_h*1.125000"/>
                                          </p:val>
                                        </p:tav>
                                        <p:tav tm="100000">
                                          <p:val>
                                            <p:strVal val="#ppt_y"/>
                                          </p:val>
                                        </p:tav>
                                      </p:tavLst>
                                    </p:anim>
                                    <p:animEffect transition="in" filter="wipe(down)">
                                      <p:cBhvr>
                                        <p:cTn id="41" dur="500"/>
                                        <p:tgtEl>
                                          <p:spTgt spid="15"/>
                                        </p:tgtEl>
                                      </p:cBhvr>
                                    </p:animEffect>
                                  </p:childTnLst>
                                </p:cTn>
                              </p:par>
                            </p:childTnLst>
                          </p:cTn>
                        </p:par>
                        <p:par>
                          <p:cTn id="42" fill="hold">
                            <p:stCondLst>
                              <p:cond delay="5500"/>
                            </p:stCondLst>
                            <p:childTnLst>
                              <p:par>
                                <p:cTn id="43" presetID="12" presetClass="entr" presetSubtype="4"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up)">
                                      <p:cBhvr>
                                        <p:cTn id="46" dur="500"/>
                                        <p:tgtEl>
                                          <p:spTgt spid="38"/>
                                        </p:tgtEl>
                                      </p:cBhvr>
                                    </p:animEffect>
                                  </p:childTnLst>
                                </p:cTn>
                              </p:par>
                            </p:childTnLst>
                          </p:cTn>
                        </p:par>
                        <p:par>
                          <p:cTn id="47" fill="hold">
                            <p:stCondLst>
                              <p:cond delay="6000"/>
                            </p:stCondLst>
                            <p:childTnLst>
                              <p:par>
                                <p:cTn id="48" presetID="10" presetClass="entr" presetSubtype="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childTnLst>
                                </p:cTn>
                              </p:par>
                            </p:childTnLst>
                          </p:cTn>
                        </p:par>
                        <p:par>
                          <p:cTn id="51" fill="hold">
                            <p:stCondLst>
                              <p:cond delay="7000"/>
                            </p:stCondLst>
                            <p:childTnLst>
                              <p:par>
                                <p:cTn id="52" presetID="21" presetClass="entr" presetSubtype="8" fill="hold" nodeType="afterEffect">
                                  <p:stCondLst>
                                    <p:cond delay="1000"/>
                                  </p:stCondLst>
                                  <p:childTnLst>
                                    <p:set>
                                      <p:cBhvr>
                                        <p:cTn id="53" dur="1" fill="hold">
                                          <p:stCondLst>
                                            <p:cond delay="0"/>
                                          </p:stCondLst>
                                        </p:cTn>
                                        <p:tgtEl>
                                          <p:spTgt spid="32"/>
                                        </p:tgtEl>
                                        <p:attrNameLst>
                                          <p:attrName>style.visibility</p:attrName>
                                        </p:attrNameLst>
                                      </p:cBhvr>
                                      <p:to>
                                        <p:strVal val="visible"/>
                                      </p:to>
                                    </p:set>
                                    <p:animEffect transition="in" filter="wheel(8)">
                                      <p:cBhvr>
                                        <p:cTn id="54" dur="2000"/>
                                        <p:tgtEl>
                                          <p:spTgt spid="32"/>
                                        </p:tgtEl>
                                      </p:cBhvr>
                                    </p:animEffect>
                                  </p:childTnLst>
                                </p:cTn>
                              </p:par>
                            </p:childTnLst>
                          </p:cTn>
                        </p:par>
                        <p:par>
                          <p:cTn id="55" fill="hold">
                            <p:stCondLst>
                              <p:cond delay="10000"/>
                            </p:stCondLst>
                            <p:childTnLst>
                              <p:par>
                                <p:cTn id="56" presetID="21" presetClass="entr" presetSubtype="8" fill="hold" nodeType="afterEffect">
                                  <p:stCondLst>
                                    <p:cond delay="500"/>
                                  </p:stCondLst>
                                  <p:childTnLst>
                                    <p:set>
                                      <p:cBhvr>
                                        <p:cTn id="57" dur="1" fill="hold">
                                          <p:stCondLst>
                                            <p:cond delay="0"/>
                                          </p:stCondLst>
                                        </p:cTn>
                                        <p:tgtEl>
                                          <p:spTgt spid="31"/>
                                        </p:tgtEl>
                                        <p:attrNameLst>
                                          <p:attrName>style.visibility</p:attrName>
                                        </p:attrNameLst>
                                      </p:cBhvr>
                                      <p:to>
                                        <p:strVal val="visible"/>
                                      </p:to>
                                    </p:set>
                                    <p:animEffect transition="in" filter="wheel(8)">
                                      <p:cBhvr>
                                        <p:cTn id="58"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5"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Les élections </a:t>
            </a:r>
            <a:br>
              <a:rPr lang="fr-CH" sz="2800" cap="all" dirty="0">
                <a:solidFill>
                  <a:schemeClr val="accent6">
                    <a:lumMod val="75000"/>
                  </a:schemeClr>
                </a:solidFill>
                <a:latin typeface="ARS Maquette" panose="02000503030000020004" pitchFamily="2" charset="0"/>
                <a:cs typeface="+mn-cs"/>
              </a:rPr>
            </a:br>
            <a:r>
              <a:rPr lang="fr-CH" sz="2800" b="1" cap="all" dirty="0">
                <a:solidFill>
                  <a:schemeClr val="accent6">
                    <a:lumMod val="75000"/>
                  </a:schemeClr>
                </a:solidFill>
                <a:latin typeface="ARS Maquette" panose="02000503030000020004" pitchFamily="2" charset="0"/>
                <a:cs typeface="+mn-cs"/>
              </a:rPr>
              <a:t>communales </a:t>
            </a:r>
            <a:r>
              <a:rPr lang="fr-CH" sz="2800" b="1" cap="all" dirty="0" smtClean="0">
                <a:solidFill>
                  <a:schemeClr val="accent6">
                    <a:lumMod val="75000"/>
                  </a:schemeClr>
                </a:solidFill>
                <a:latin typeface="ARS Maquette" panose="02000503030000020004" pitchFamily="2" charset="0"/>
                <a:cs typeface="+mn-cs"/>
              </a:rPr>
              <a:t>2021</a:t>
            </a:r>
            <a:endParaRPr lang="fr-CH" sz="2800" b="1" cap="all" dirty="0">
              <a:solidFill>
                <a:schemeClr val="accent6">
                  <a:lumMod val="75000"/>
                </a:schemeClr>
              </a:solidFill>
              <a:latin typeface="+mn-lt"/>
              <a:cs typeface="+mn-cs"/>
            </a:endParaRPr>
          </a:p>
        </p:txBody>
      </p:sp>
      <p:pic>
        <p:nvPicPr>
          <p:cNvPr id="31748"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pic>
        <p:nvPicPr>
          <p:cNvPr id="2" name="Image 1"/>
          <p:cNvPicPr>
            <a:picLocks noChangeAspect="1"/>
          </p:cNvPicPr>
          <p:nvPr/>
        </p:nvPicPr>
        <p:blipFill>
          <a:blip r:embed="rId3"/>
          <a:srcRect/>
          <a:stretch>
            <a:fillRect/>
          </a:stretch>
        </p:blipFill>
        <p:spPr bwMode="auto">
          <a:xfrm>
            <a:off x="3259138" y="2120900"/>
            <a:ext cx="2614612" cy="2616200"/>
          </a:xfrm>
          <a:prstGeom prst="rect">
            <a:avLst/>
          </a:prstGeom>
          <a:noFill/>
          <a:ln w="9525">
            <a:noFill/>
            <a:miter lim="800000"/>
            <a:headEnd/>
            <a:tailEnd/>
          </a:ln>
        </p:spPr>
      </p:pic>
      <p:pic>
        <p:nvPicPr>
          <p:cNvPr id="3" name="Image 2"/>
          <p:cNvPicPr>
            <a:picLocks noChangeAspect="1"/>
          </p:cNvPicPr>
          <p:nvPr/>
        </p:nvPicPr>
        <p:blipFill>
          <a:blip r:embed="rId4"/>
          <a:srcRect/>
          <a:stretch>
            <a:fillRect/>
          </a:stretch>
        </p:blipFill>
        <p:spPr bwMode="auto">
          <a:xfrm>
            <a:off x="241300" y="2120900"/>
            <a:ext cx="2614613" cy="2616200"/>
          </a:xfrm>
          <a:prstGeom prst="rect">
            <a:avLst/>
          </a:prstGeom>
          <a:noFill/>
          <a:ln w="9525">
            <a:noFill/>
            <a:miter lim="800000"/>
            <a:headEnd/>
            <a:tailEnd/>
          </a:ln>
        </p:spPr>
      </p:pic>
      <p:pic>
        <p:nvPicPr>
          <p:cNvPr id="4" name="Image 3"/>
          <p:cNvPicPr>
            <a:picLocks noChangeAspect="1"/>
          </p:cNvPicPr>
          <p:nvPr/>
        </p:nvPicPr>
        <p:blipFill>
          <a:blip r:embed="rId5"/>
          <a:srcRect/>
          <a:stretch>
            <a:fillRect/>
          </a:stretch>
        </p:blipFill>
        <p:spPr bwMode="auto">
          <a:xfrm>
            <a:off x="6276975" y="2120900"/>
            <a:ext cx="2614613" cy="261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down)">
                                      <p:cBhvr>
                                        <p:cTn id="13" dur="500"/>
                                        <p:tgtEl>
                                          <p:spTgt spid="3"/>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down)">
                                      <p:cBhvr>
                                        <p:cTn id="18" dur="500"/>
                                        <p:tgtEl>
                                          <p:spTgt spid="2"/>
                                        </p:tgtEl>
                                      </p:cBhvr>
                                    </p:animEffect>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Droits politiques des personnes étrangères sur le </a:t>
            </a:r>
            <a:r>
              <a:rPr lang="fr-CH" sz="2800" b="1" cap="all" dirty="0">
                <a:solidFill>
                  <a:schemeClr val="accent6">
                    <a:lumMod val="75000"/>
                  </a:schemeClr>
                </a:solidFill>
                <a:latin typeface="ARS Maquette" panose="02000503030000020004" pitchFamily="2" charset="0"/>
                <a:cs typeface="+mn-cs"/>
              </a:rPr>
              <a:t>plan communal</a:t>
            </a:r>
            <a:endParaRPr lang="fr-CH" sz="2800" b="1" cap="all" dirty="0">
              <a:solidFill>
                <a:schemeClr val="accent6">
                  <a:lumMod val="75000"/>
                </a:schemeClr>
              </a:solidFill>
              <a:latin typeface="+mn-lt"/>
              <a:cs typeface="+mn-cs"/>
            </a:endParaRPr>
          </a:p>
        </p:txBody>
      </p:sp>
      <p:sp>
        <p:nvSpPr>
          <p:cNvPr id="11" name="ZoneTexte 10"/>
          <p:cNvSpPr txBox="1"/>
          <p:nvPr/>
        </p:nvSpPr>
        <p:spPr>
          <a:xfrm>
            <a:off x="519113" y="1716088"/>
            <a:ext cx="8167687" cy="1200150"/>
          </a:xfrm>
          <a:prstGeom prst="rect">
            <a:avLst/>
          </a:prstGeom>
          <a:noFill/>
        </p:spPr>
        <p:txBody>
          <a:bodyPr>
            <a:spAutoFit/>
          </a:bodyPr>
          <a:lstStyle/>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Dans le Canton de Vaud, les personnes de nationalité étrangère peuvent </a:t>
            </a:r>
            <a:r>
              <a:rPr lang="fr-CH" sz="2400" b="1" dirty="0">
                <a:solidFill>
                  <a:schemeClr val="accent6">
                    <a:lumMod val="75000"/>
                  </a:schemeClr>
                </a:solidFill>
                <a:latin typeface="ARS Maquette" panose="02000503030000020004" pitchFamily="2" charset="0"/>
                <a:cs typeface="+mn-cs"/>
              </a:rPr>
              <a:t>voter</a:t>
            </a:r>
            <a:r>
              <a:rPr lang="fr-CH" sz="2400" dirty="0">
                <a:solidFill>
                  <a:schemeClr val="tx1">
                    <a:lumMod val="65000"/>
                    <a:lumOff val="35000"/>
                  </a:schemeClr>
                </a:solidFill>
                <a:latin typeface="ARS Maquette" panose="02000503030000020004" pitchFamily="2" charset="0"/>
                <a:cs typeface="+mn-cs"/>
              </a:rPr>
              <a:t>, </a:t>
            </a:r>
            <a:r>
              <a:rPr lang="fr-CH" sz="2400" b="1" dirty="0">
                <a:solidFill>
                  <a:schemeClr val="accent6">
                    <a:lumMod val="75000"/>
                  </a:schemeClr>
                </a:solidFill>
                <a:latin typeface="ARS Maquette" panose="02000503030000020004" pitchFamily="2" charset="0"/>
                <a:cs typeface="+mn-cs"/>
              </a:rPr>
              <a:t>élire</a:t>
            </a:r>
            <a:r>
              <a:rPr lang="fr-CH" sz="2400" dirty="0">
                <a:solidFill>
                  <a:schemeClr val="accent6">
                    <a:lumMod val="75000"/>
                  </a:schemeClr>
                </a:solidFill>
                <a:latin typeface="ARS Maquette" panose="02000503030000020004" pitchFamily="2" charset="0"/>
                <a:cs typeface="+mn-cs"/>
              </a:rPr>
              <a:t> </a:t>
            </a:r>
            <a:r>
              <a:rPr lang="fr-CH" sz="2400" dirty="0">
                <a:solidFill>
                  <a:schemeClr val="tx1">
                    <a:lumMod val="65000"/>
                    <a:lumOff val="35000"/>
                  </a:schemeClr>
                </a:solidFill>
                <a:latin typeface="ARS Maquette" panose="02000503030000020004" pitchFamily="2" charset="0"/>
                <a:cs typeface="+mn-cs"/>
              </a:rPr>
              <a:t>et </a:t>
            </a:r>
            <a:r>
              <a:rPr lang="fr-CH" sz="2400" b="1" dirty="0">
                <a:solidFill>
                  <a:schemeClr val="accent6">
                    <a:lumMod val="75000"/>
                  </a:schemeClr>
                </a:solidFill>
                <a:latin typeface="ARS Maquette" panose="02000503030000020004" pitchFamily="2" charset="0"/>
                <a:cs typeface="+mn-cs"/>
              </a:rPr>
              <a:t>être élues </a:t>
            </a:r>
            <a:r>
              <a:rPr lang="fr-CH" sz="2400" dirty="0">
                <a:solidFill>
                  <a:schemeClr val="tx1">
                    <a:lumMod val="65000"/>
                    <a:lumOff val="35000"/>
                  </a:schemeClr>
                </a:solidFill>
                <a:latin typeface="ARS Maquette" panose="02000503030000020004" pitchFamily="2" charset="0"/>
                <a:cs typeface="+mn-cs"/>
              </a:rPr>
              <a:t>sur le plan communal, comme les citoyen-ne-s suisses.</a:t>
            </a:r>
          </a:p>
        </p:txBody>
      </p:sp>
      <p:sp>
        <p:nvSpPr>
          <p:cNvPr id="7" name="ZoneTexte 6"/>
          <p:cNvSpPr txBox="1"/>
          <p:nvPr/>
        </p:nvSpPr>
        <p:spPr>
          <a:xfrm>
            <a:off x="519113" y="3094038"/>
            <a:ext cx="8167687" cy="461962"/>
          </a:xfrm>
          <a:prstGeom prst="rect">
            <a:avLst/>
          </a:prstGeom>
          <a:noFill/>
        </p:spPr>
        <p:txBody>
          <a:bodyPr>
            <a:spAutoFit/>
          </a:bodyPr>
          <a:lstStyle/>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Si vous êtes :</a:t>
            </a:r>
          </a:p>
        </p:txBody>
      </p:sp>
      <p:pic>
        <p:nvPicPr>
          <p:cNvPr id="14342"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0" name="ZoneTexte 9"/>
          <p:cNvSpPr txBox="1"/>
          <p:nvPr/>
        </p:nvSpPr>
        <p:spPr>
          <a:xfrm>
            <a:off x="519113" y="3489325"/>
            <a:ext cx="8167687" cy="2308225"/>
          </a:xfrm>
          <a:prstGeom prst="rect">
            <a:avLst/>
          </a:prstGeom>
          <a:noFill/>
        </p:spPr>
        <p:txBody>
          <a:bodyPr>
            <a:spAutoFit/>
          </a:bodyPr>
          <a:lstStyle/>
          <a:p>
            <a:pPr marL="177800" indent="-177800" fontAlgn="auto">
              <a:lnSpc>
                <a:spcPct val="150000"/>
              </a:lnSpc>
              <a:spcBef>
                <a:spcPts val="0"/>
              </a:spcBef>
              <a:spcAft>
                <a:spcPts val="0"/>
              </a:spcAft>
              <a:defRPr/>
            </a:pPr>
            <a:r>
              <a:rPr lang="fr-CH" sz="2400" b="1" dirty="0">
                <a:solidFill>
                  <a:srgbClr val="008D91"/>
                </a:solidFill>
                <a:latin typeface="ARS Maquette" panose="02000503030000020004" pitchFamily="2" charset="0"/>
                <a:cs typeface="+mn-cs"/>
              </a:rPr>
              <a:t>›</a:t>
            </a:r>
            <a:r>
              <a:rPr lang="fr-CH" sz="2400" b="1" dirty="0">
                <a:solidFill>
                  <a:schemeClr val="tx1">
                    <a:lumMod val="65000"/>
                    <a:lumOff val="35000"/>
                  </a:schemeClr>
                </a:solidFill>
                <a:latin typeface="ARS Maquette" panose="02000503030000020004" pitchFamily="2" charset="0"/>
                <a:cs typeface="+mn-cs"/>
              </a:rPr>
              <a:t> au bénéfice d’un permis de séjour en Suisse depuis dix ans ;</a:t>
            </a:r>
          </a:p>
          <a:p>
            <a:pPr fontAlgn="auto">
              <a:lnSpc>
                <a:spcPct val="150000"/>
              </a:lnSpc>
              <a:spcBef>
                <a:spcPts val="0"/>
              </a:spcBef>
              <a:spcAft>
                <a:spcPts val="0"/>
              </a:spcAft>
              <a:defRPr/>
            </a:pPr>
            <a:r>
              <a:rPr lang="fr-CH" sz="2400" b="1" dirty="0">
                <a:solidFill>
                  <a:srgbClr val="008D91"/>
                </a:solidFill>
                <a:latin typeface="ARS Maquette" panose="02000503030000020004" pitchFamily="2" charset="0"/>
                <a:cs typeface="+mn-cs"/>
              </a:rPr>
              <a:t>›</a:t>
            </a:r>
            <a:r>
              <a:rPr lang="fr-CH" sz="2400" b="1" dirty="0">
                <a:solidFill>
                  <a:schemeClr val="tx1">
                    <a:lumMod val="65000"/>
                    <a:lumOff val="35000"/>
                  </a:schemeClr>
                </a:solidFill>
                <a:latin typeface="ARS Maquette" panose="02000503030000020004" pitchFamily="2" charset="0"/>
                <a:cs typeface="+mn-cs"/>
              </a:rPr>
              <a:t> </a:t>
            </a:r>
            <a:r>
              <a:rPr lang="fr-CH" sz="2400" b="1" dirty="0" err="1">
                <a:solidFill>
                  <a:schemeClr val="tx1">
                    <a:lumMod val="65000"/>
                    <a:lumOff val="35000"/>
                  </a:schemeClr>
                </a:solidFill>
                <a:latin typeface="ARS Maquette" panose="02000503030000020004" pitchFamily="2" charset="0"/>
                <a:cs typeface="+mn-cs"/>
              </a:rPr>
              <a:t>établi-e</a:t>
            </a:r>
            <a:r>
              <a:rPr lang="fr-CH" sz="2400" b="1" dirty="0">
                <a:solidFill>
                  <a:schemeClr val="tx1">
                    <a:lumMod val="65000"/>
                    <a:lumOff val="35000"/>
                  </a:schemeClr>
                </a:solidFill>
                <a:latin typeface="ARS Maquette" panose="02000503030000020004" pitchFamily="2" charset="0"/>
                <a:cs typeface="+mn-cs"/>
              </a:rPr>
              <a:t> dans le canton de Vaud depuis trois ans ;</a:t>
            </a:r>
          </a:p>
          <a:p>
            <a:pPr fontAlgn="auto">
              <a:lnSpc>
                <a:spcPct val="150000"/>
              </a:lnSpc>
              <a:spcBef>
                <a:spcPts val="0"/>
              </a:spcBef>
              <a:spcAft>
                <a:spcPts val="0"/>
              </a:spcAft>
              <a:defRPr/>
            </a:pPr>
            <a:r>
              <a:rPr lang="fr-CH" sz="2400" b="1" dirty="0">
                <a:solidFill>
                  <a:srgbClr val="008D91"/>
                </a:solidFill>
                <a:latin typeface="ARS Maquette" panose="02000503030000020004" pitchFamily="2" charset="0"/>
                <a:cs typeface="+mn-cs"/>
              </a:rPr>
              <a:t>›</a:t>
            </a:r>
            <a:r>
              <a:rPr lang="fr-CH" sz="2400" b="1" dirty="0">
                <a:solidFill>
                  <a:schemeClr val="tx1">
                    <a:lumMod val="65000"/>
                    <a:lumOff val="35000"/>
                  </a:schemeClr>
                </a:solidFill>
                <a:latin typeface="ARS Maquette" panose="02000503030000020004" pitchFamily="2" charset="0"/>
                <a:cs typeface="+mn-cs"/>
              </a:rPr>
              <a:t> </a:t>
            </a:r>
            <a:r>
              <a:rPr lang="fr-CH" sz="2400" b="1" dirty="0" err="1">
                <a:solidFill>
                  <a:schemeClr val="tx1">
                    <a:lumMod val="65000"/>
                    <a:lumOff val="35000"/>
                  </a:schemeClr>
                </a:solidFill>
                <a:latin typeface="ARS Maquette" panose="02000503030000020004" pitchFamily="2" charset="0"/>
                <a:cs typeface="+mn-cs"/>
              </a:rPr>
              <a:t>âgé-e</a:t>
            </a:r>
            <a:r>
              <a:rPr lang="fr-CH" sz="2400" b="1" dirty="0">
                <a:solidFill>
                  <a:schemeClr val="tx1">
                    <a:lumMod val="65000"/>
                    <a:lumOff val="35000"/>
                  </a:schemeClr>
                </a:solidFill>
                <a:latin typeface="ARS Maquette" panose="02000503030000020004" pitchFamily="2" charset="0"/>
                <a:cs typeface="+mn-cs"/>
              </a:rPr>
              <a:t> d’au moins 18 ans.</a:t>
            </a:r>
            <a:endParaRPr lang="fr-CH" sz="2400" b="1" dirty="0">
              <a:solidFill>
                <a:schemeClr val="tx1">
                  <a:lumMod val="65000"/>
                  <a:lumOff val="35000"/>
                </a:schemeClr>
              </a:solidFill>
              <a:latin typeface="+mn-lt"/>
              <a:cs typeface="+mn-cs"/>
            </a:endParaRPr>
          </a:p>
        </p:txBody>
      </p:sp>
      <p:sp>
        <p:nvSpPr>
          <p:cNvPr id="12" name="ZoneTexte 11"/>
          <p:cNvSpPr txBox="1"/>
          <p:nvPr/>
        </p:nvSpPr>
        <p:spPr>
          <a:xfrm>
            <a:off x="519113" y="5849938"/>
            <a:ext cx="8362950" cy="523875"/>
          </a:xfrm>
          <a:prstGeom prst="rect">
            <a:avLst/>
          </a:prstGeom>
          <a:noFill/>
        </p:spPr>
        <p:txBody>
          <a:bodyPr>
            <a:spAutoFit/>
          </a:bodyPr>
          <a:lstStyle/>
          <a:p>
            <a:pPr fontAlgn="auto">
              <a:spcBef>
                <a:spcPts val="0"/>
              </a:spcBef>
              <a:spcAft>
                <a:spcPts val="0"/>
              </a:spcAft>
              <a:defRPr/>
            </a:pPr>
            <a:r>
              <a:rPr lang="fr-CH" sz="2800" b="1" cap="all" dirty="0">
                <a:solidFill>
                  <a:schemeClr val="accent6">
                    <a:lumMod val="75000"/>
                  </a:schemeClr>
                </a:solidFill>
                <a:latin typeface="ARS Maquette" panose="02000503030000020004" pitchFamily="2" charset="0"/>
                <a:cs typeface="+mn-cs"/>
              </a:rPr>
              <a:t>VOUS AVEZ </a:t>
            </a:r>
            <a:r>
              <a:rPr lang="fr-CH" sz="2800" b="1" cap="all" dirty="0" err="1">
                <a:solidFill>
                  <a:schemeClr val="accent6">
                    <a:lumMod val="75000"/>
                  </a:schemeClr>
                </a:solidFill>
                <a:latin typeface="ARS Maquette" panose="02000503030000020004" pitchFamily="2" charset="0"/>
                <a:cs typeface="+mn-cs"/>
              </a:rPr>
              <a:t>cES</a:t>
            </a:r>
            <a:r>
              <a:rPr lang="fr-CH" sz="2800" b="1" cap="all" dirty="0">
                <a:solidFill>
                  <a:schemeClr val="accent6">
                    <a:lumMod val="75000"/>
                  </a:schemeClr>
                </a:solidFill>
                <a:latin typeface="ARS Maquette" panose="02000503030000020004" pitchFamily="2" charset="0"/>
                <a:cs typeface="+mn-cs"/>
              </a:rPr>
              <a:t> DROITS !</a:t>
            </a:r>
            <a:endParaRPr lang="fr-CH" sz="2800" b="1" cap="all" dirty="0">
              <a:solidFill>
                <a:schemeClr val="accent6">
                  <a:lumMod val="75000"/>
                </a:schemeClr>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par>
                          <p:cTn id="17" fill="hold">
                            <p:stCondLst>
                              <p:cond delay="2500"/>
                            </p:stCondLst>
                            <p:childTnLst>
                              <p:par>
                                <p:cTn id="18" presetID="12" presetClass="entr" presetSubtype="1" fill="hold" grpId="0" nodeType="after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750"/>
                                        <p:tgtEl>
                                          <p:spTgt spid="10">
                                            <p:txEl>
                                              <p:pRg st="0" end="0"/>
                                            </p:txEl>
                                          </p:spTgt>
                                        </p:tgtEl>
                                        <p:attrNameLst>
                                          <p:attrName>ppt_y</p:attrName>
                                        </p:attrNameLst>
                                      </p:cBhvr>
                                      <p:tavLst>
                                        <p:tav tm="0">
                                          <p:val>
                                            <p:strVal val="#ppt_y-#ppt_h*1.125000"/>
                                          </p:val>
                                        </p:tav>
                                        <p:tav tm="100000">
                                          <p:val>
                                            <p:strVal val="#ppt_y"/>
                                          </p:val>
                                        </p:tav>
                                      </p:tavLst>
                                    </p:anim>
                                    <p:animEffect transition="in" filter="wipe(down)">
                                      <p:cBhvr>
                                        <p:cTn id="21" dur="750"/>
                                        <p:tgtEl>
                                          <p:spTgt spid="10">
                                            <p:txEl>
                                              <p:pRg st="0" end="0"/>
                                            </p:txEl>
                                          </p:spTgt>
                                        </p:tgtEl>
                                      </p:cBhvr>
                                    </p:animEffect>
                                  </p:childTnLst>
                                </p:cTn>
                              </p:par>
                            </p:childTnLst>
                          </p:cTn>
                        </p:par>
                        <p:par>
                          <p:cTn id="22" fill="hold">
                            <p:stCondLst>
                              <p:cond delay="3250"/>
                            </p:stCondLst>
                            <p:childTnLst>
                              <p:par>
                                <p:cTn id="23" presetID="12" presetClass="entr" presetSubtype="1" fill="hold" grpId="0" nodeType="after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750"/>
                                        <p:tgtEl>
                                          <p:spTgt spid="10">
                                            <p:txEl>
                                              <p:pRg st="1" end="1"/>
                                            </p:txEl>
                                          </p:spTgt>
                                        </p:tgtEl>
                                        <p:attrNameLst>
                                          <p:attrName>ppt_y</p:attrName>
                                        </p:attrNameLst>
                                      </p:cBhvr>
                                      <p:tavLst>
                                        <p:tav tm="0">
                                          <p:val>
                                            <p:strVal val="#ppt_y-#ppt_h*1.125000"/>
                                          </p:val>
                                        </p:tav>
                                        <p:tav tm="100000">
                                          <p:val>
                                            <p:strVal val="#ppt_y"/>
                                          </p:val>
                                        </p:tav>
                                      </p:tavLst>
                                    </p:anim>
                                    <p:animEffect transition="in" filter="wipe(down)">
                                      <p:cBhvr>
                                        <p:cTn id="26" dur="750"/>
                                        <p:tgtEl>
                                          <p:spTgt spid="10">
                                            <p:txEl>
                                              <p:pRg st="1" end="1"/>
                                            </p:txEl>
                                          </p:spTgt>
                                        </p:tgtEl>
                                      </p:cBhvr>
                                    </p:animEffect>
                                  </p:childTnLst>
                                </p:cTn>
                              </p:par>
                            </p:childTnLst>
                          </p:cTn>
                        </p:par>
                        <p:par>
                          <p:cTn id="27" fill="hold">
                            <p:stCondLst>
                              <p:cond delay="4000"/>
                            </p:stCondLst>
                            <p:childTnLst>
                              <p:par>
                                <p:cTn id="28" presetID="12" presetClass="entr" presetSubtype="1" fill="hold" grpId="0" nodeType="after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 calcmode="lin" valueType="num">
                                      <p:cBhvr additive="base">
                                        <p:cTn id="30" dur="750"/>
                                        <p:tgtEl>
                                          <p:spTgt spid="10">
                                            <p:txEl>
                                              <p:pRg st="2" end="2"/>
                                            </p:txEl>
                                          </p:spTgt>
                                        </p:tgtEl>
                                        <p:attrNameLst>
                                          <p:attrName>ppt_y</p:attrName>
                                        </p:attrNameLst>
                                      </p:cBhvr>
                                      <p:tavLst>
                                        <p:tav tm="0">
                                          <p:val>
                                            <p:strVal val="#ppt_y-#ppt_h*1.125000"/>
                                          </p:val>
                                        </p:tav>
                                        <p:tav tm="100000">
                                          <p:val>
                                            <p:strVal val="#ppt_y"/>
                                          </p:val>
                                        </p:tav>
                                      </p:tavLst>
                                    </p:anim>
                                    <p:animEffect transition="in" filter="wipe(down)">
                                      <p:cBhvr>
                                        <p:cTn id="31" dur="750"/>
                                        <p:tgtEl>
                                          <p:spTgt spid="10">
                                            <p:txEl>
                                              <p:pRg st="2" end="2"/>
                                            </p:txEl>
                                          </p:spTgt>
                                        </p:tgtEl>
                                      </p:cBhvr>
                                    </p:animEffect>
                                  </p:childTnLst>
                                </p:cTn>
                              </p:par>
                            </p:childTnLst>
                          </p:cTn>
                        </p:par>
                        <p:par>
                          <p:cTn id="32" fill="hold">
                            <p:stCondLst>
                              <p:cond delay="4750"/>
                            </p:stCondLst>
                            <p:childTnLst>
                              <p:par>
                                <p:cTn id="33" presetID="1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p:tgtEl>
                                          <p:spTgt spid="12"/>
                                        </p:tgtEl>
                                        <p:attrNameLst>
                                          <p:attrName>ppt_x</p:attrName>
                                        </p:attrNameLst>
                                      </p:cBhvr>
                                      <p:tavLst>
                                        <p:tav tm="0">
                                          <p:val>
                                            <p:strVal val="#ppt_x-#ppt_w*1.125000"/>
                                          </p:val>
                                        </p:tav>
                                        <p:tav tm="100000">
                                          <p:val>
                                            <p:strVal val="#ppt_x"/>
                                          </p:val>
                                        </p:tav>
                                      </p:tavLst>
                                    </p:anim>
                                    <p:animEffect transition="in" filter="wipe(righ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7" grpId="0"/>
      <p:bldP spid="10" grpId="0" build="p"/>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LES élections</a:t>
            </a:r>
          </a:p>
          <a:p>
            <a:pPr algn="r" fontAlgn="auto">
              <a:spcBef>
                <a:spcPts val="0"/>
              </a:spcBef>
              <a:spcAft>
                <a:spcPts val="0"/>
              </a:spcAft>
              <a:defRPr/>
            </a:pPr>
            <a:r>
              <a:rPr lang="fr-CH" sz="2800" b="1" cap="all" dirty="0">
                <a:solidFill>
                  <a:schemeClr val="accent6">
                    <a:lumMod val="75000"/>
                  </a:schemeClr>
                </a:solidFill>
                <a:latin typeface="ARS Maquette" panose="02000503030000020004" pitchFamily="2" charset="0"/>
                <a:cs typeface="+mn-cs"/>
              </a:rPr>
              <a:t>Communales </a:t>
            </a:r>
            <a:r>
              <a:rPr lang="fr-CH" sz="2800" b="1" cap="all" dirty="0" smtClean="0">
                <a:solidFill>
                  <a:schemeClr val="accent6">
                    <a:lumMod val="75000"/>
                  </a:schemeClr>
                </a:solidFill>
                <a:latin typeface="ARS Maquette" panose="02000503030000020004" pitchFamily="2" charset="0"/>
                <a:cs typeface="+mn-cs"/>
              </a:rPr>
              <a:t>2021</a:t>
            </a:r>
            <a:endParaRPr lang="fr-CH" sz="2800" b="1" cap="all" dirty="0">
              <a:solidFill>
                <a:schemeClr val="accent6">
                  <a:lumMod val="75000"/>
                </a:schemeClr>
              </a:solidFill>
              <a:latin typeface="+mn-lt"/>
              <a:cs typeface="+mn-cs"/>
            </a:endParaRPr>
          </a:p>
        </p:txBody>
      </p:sp>
      <p:pic>
        <p:nvPicPr>
          <p:cNvPr id="32772"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2" name="Rectangle 11"/>
          <p:cNvSpPr/>
          <p:nvPr/>
        </p:nvSpPr>
        <p:spPr>
          <a:xfrm>
            <a:off x="519113" y="2532063"/>
            <a:ext cx="1195387" cy="7207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1400" dirty="0">
                <a:solidFill>
                  <a:schemeClr val="bg1"/>
                </a:solidFill>
                <a:latin typeface="ARS Maquette" panose="02000503030000020004" pitchFamily="2" charset="0"/>
              </a:rPr>
              <a:t>Dimanche</a:t>
            </a:r>
            <a:br>
              <a:rPr lang="fr-CH" sz="1400" dirty="0">
                <a:solidFill>
                  <a:schemeClr val="bg1"/>
                </a:solidFill>
                <a:latin typeface="ARS Maquette" panose="02000503030000020004" pitchFamily="2" charset="0"/>
              </a:rPr>
            </a:br>
            <a:r>
              <a:rPr lang="fr-CH" sz="1400" b="1" dirty="0" smtClean="0">
                <a:solidFill>
                  <a:schemeClr val="bg1"/>
                </a:solidFill>
                <a:latin typeface="ARS Maquette" panose="02000503030000020004" pitchFamily="2" charset="0"/>
              </a:rPr>
              <a:t>7 mars 2021</a:t>
            </a:r>
            <a:endParaRPr lang="fr-CH" sz="1400" b="1" dirty="0">
              <a:solidFill>
                <a:schemeClr val="bg1"/>
              </a:solidFill>
              <a:latin typeface="ARS Maquette" panose="02000503030000020004" pitchFamily="2" charset="0"/>
            </a:endParaRPr>
          </a:p>
        </p:txBody>
      </p:sp>
      <p:sp>
        <p:nvSpPr>
          <p:cNvPr id="14" name="Rectangle 13"/>
          <p:cNvSpPr/>
          <p:nvPr/>
        </p:nvSpPr>
        <p:spPr>
          <a:xfrm>
            <a:off x="519113" y="4703763"/>
            <a:ext cx="1195387" cy="71913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1400" dirty="0">
                <a:solidFill>
                  <a:schemeClr val="bg1"/>
                </a:solidFill>
                <a:latin typeface="ARS Maquette" panose="02000503030000020004" pitchFamily="2" charset="0"/>
              </a:rPr>
              <a:t>Dimanche</a:t>
            </a:r>
            <a:br>
              <a:rPr lang="fr-CH" sz="1400" dirty="0">
                <a:solidFill>
                  <a:schemeClr val="bg1"/>
                </a:solidFill>
                <a:latin typeface="ARS Maquette" panose="02000503030000020004" pitchFamily="2" charset="0"/>
              </a:rPr>
            </a:br>
            <a:r>
              <a:rPr lang="fr-CH" sz="1400" b="1" dirty="0" smtClean="0">
                <a:solidFill>
                  <a:schemeClr val="bg1"/>
                </a:solidFill>
                <a:latin typeface="ARS Maquette" panose="02000503030000020004" pitchFamily="2" charset="0"/>
              </a:rPr>
              <a:t>25 </a:t>
            </a:r>
            <a:r>
              <a:rPr lang="fr-CH" sz="1400" b="1" dirty="0">
                <a:solidFill>
                  <a:schemeClr val="bg1"/>
                </a:solidFill>
                <a:latin typeface="ARS Maquette" panose="02000503030000020004" pitchFamily="2" charset="0"/>
              </a:rPr>
              <a:t>avril </a:t>
            </a:r>
            <a:r>
              <a:rPr lang="fr-CH" sz="1400" b="1" dirty="0" smtClean="0">
                <a:solidFill>
                  <a:schemeClr val="bg1"/>
                </a:solidFill>
                <a:latin typeface="ARS Maquette" panose="02000503030000020004" pitchFamily="2" charset="0"/>
              </a:rPr>
              <a:t>2021</a:t>
            </a:r>
            <a:endParaRPr lang="fr-CH" sz="1400" b="1" dirty="0">
              <a:solidFill>
                <a:schemeClr val="bg1"/>
              </a:solidFill>
              <a:latin typeface="ARS Maquette" panose="02000503030000020004" pitchFamily="2" charset="0"/>
            </a:endParaRPr>
          </a:p>
        </p:txBody>
      </p:sp>
      <p:sp>
        <p:nvSpPr>
          <p:cNvPr id="15" name="Rectangle 14"/>
          <p:cNvSpPr/>
          <p:nvPr/>
        </p:nvSpPr>
        <p:spPr>
          <a:xfrm>
            <a:off x="519113" y="3617913"/>
            <a:ext cx="1195387" cy="7207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1400" dirty="0">
                <a:solidFill>
                  <a:schemeClr val="bg1"/>
                </a:solidFill>
                <a:latin typeface="ARS Maquette" panose="02000503030000020004" pitchFamily="2" charset="0"/>
              </a:rPr>
              <a:t>Dimanche</a:t>
            </a:r>
            <a:br>
              <a:rPr lang="fr-CH" sz="1400" dirty="0">
                <a:solidFill>
                  <a:schemeClr val="bg1"/>
                </a:solidFill>
                <a:latin typeface="ARS Maquette" panose="02000503030000020004" pitchFamily="2" charset="0"/>
              </a:rPr>
            </a:br>
            <a:r>
              <a:rPr lang="fr-CH" sz="1400" b="1" dirty="0" smtClean="0">
                <a:solidFill>
                  <a:schemeClr val="bg1"/>
                </a:solidFill>
                <a:latin typeface="ARS Maquette" panose="02000503030000020004" pitchFamily="2" charset="0"/>
              </a:rPr>
              <a:t>28 </a:t>
            </a:r>
            <a:r>
              <a:rPr lang="fr-CH" sz="1400" b="1" dirty="0">
                <a:solidFill>
                  <a:schemeClr val="bg1"/>
                </a:solidFill>
                <a:latin typeface="ARS Maquette" panose="02000503030000020004" pitchFamily="2" charset="0"/>
              </a:rPr>
              <a:t>mars </a:t>
            </a:r>
            <a:r>
              <a:rPr lang="fr-CH" sz="1400" b="1" dirty="0" smtClean="0">
                <a:solidFill>
                  <a:schemeClr val="bg1"/>
                </a:solidFill>
                <a:latin typeface="ARS Maquette" panose="02000503030000020004" pitchFamily="2" charset="0"/>
              </a:rPr>
              <a:t>2021</a:t>
            </a:r>
            <a:endParaRPr lang="fr-CH" sz="1400" b="1" dirty="0">
              <a:solidFill>
                <a:schemeClr val="bg1"/>
              </a:solidFill>
              <a:latin typeface="ARS Maquette" panose="02000503030000020004" pitchFamily="2" charset="0"/>
            </a:endParaRPr>
          </a:p>
        </p:txBody>
      </p:sp>
      <p:sp>
        <p:nvSpPr>
          <p:cNvPr id="7" name="Rectangle à coins arrondis 6"/>
          <p:cNvSpPr/>
          <p:nvPr/>
        </p:nvSpPr>
        <p:spPr>
          <a:xfrm>
            <a:off x="2187575" y="1470025"/>
            <a:ext cx="1485900" cy="720725"/>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FR" sz="1200" dirty="0">
                <a:solidFill>
                  <a:schemeClr val="accent6">
                    <a:lumMod val="75000"/>
                  </a:schemeClr>
                </a:solidFill>
                <a:latin typeface="ARS Maquette" panose="02000503030000020004" pitchFamily="2" charset="0"/>
              </a:rPr>
              <a:t>Communes à </a:t>
            </a:r>
            <a:r>
              <a:rPr lang="fr-FR" sz="1200" b="1" dirty="0">
                <a:solidFill>
                  <a:schemeClr val="accent6">
                    <a:lumMod val="75000"/>
                  </a:schemeClr>
                </a:solidFill>
                <a:latin typeface="ARS Maquette" panose="02000503030000020004" pitchFamily="2" charset="0"/>
              </a:rPr>
              <a:t>Conseil </a:t>
            </a:r>
            <a:br>
              <a:rPr lang="fr-FR" sz="1200" b="1" dirty="0">
                <a:solidFill>
                  <a:schemeClr val="accent6">
                    <a:lumMod val="75000"/>
                  </a:schemeClr>
                </a:solidFill>
                <a:latin typeface="ARS Maquette" panose="02000503030000020004" pitchFamily="2" charset="0"/>
              </a:rPr>
            </a:br>
            <a:r>
              <a:rPr lang="fr-FR" sz="1200" b="1" dirty="0">
                <a:solidFill>
                  <a:schemeClr val="accent6">
                    <a:lumMod val="75000"/>
                  </a:schemeClr>
                </a:solidFill>
                <a:latin typeface="ARS Maquette" panose="02000503030000020004" pitchFamily="2" charset="0"/>
              </a:rPr>
              <a:t>Général</a:t>
            </a:r>
            <a:endParaRPr lang="fr-CH" sz="1200" b="1" dirty="0">
              <a:solidFill>
                <a:schemeClr val="accent6">
                  <a:lumMod val="75000"/>
                </a:schemeClr>
              </a:solidFill>
              <a:latin typeface="ARS Maquette" panose="02000503030000020004" pitchFamily="2" charset="0"/>
            </a:endParaRPr>
          </a:p>
        </p:txBody>
      </p:sp>
      <p:sp>
        <p:nvSpPr>
          <p:cNvPr id="20" name="Rectangle à coins arrondis 19"/>
          <p:cNvSpPr/>
          <p:nvPr/>
        </p:nvSpPr>
        <p:spPr>
          <a:xfrm>
            <a:off x="4691063" y="1482725"/>
            <a:ext cx="1485900" cy="720725"/>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FR" sz="1200" dirty="0">
                <a:solidFill>
                  <a:schemeClr val="accent6">
                    <a:lumMod val="75000"/>
                  </a:schemeClr>
                </a:solidFill>
                <a:latin typeface="ARS Maquette" panose="02000503030000020004" pitchFamily="2" charset="0"/>
              </a:rPr>
              <a:t>Communes à </a:t>
            </a:r>
            <a:r>
              <a:rPr lang="fr-FR" sz="1200" b="1" dirty="0">
                <a:solidFill>
                  <a:schemeClr val="accent6">
                    <a:lumMod val="75000"/>
                  </a:schemeClr>
                </a:solidFill>
                <a:latin typeface="ARS Maquette" panose="02000503030000020004" pitchFamily="2" charset="0"/>
              </a:rPr>
              <a:t>Conseil Communal</a:t>
            </a:r>
            <a:endParaRPr lang="fr-CH" sz="1200" b="1" dirty="0">
              <a:solidFill>
                <a:schemeClr val="accent6">
                  <a:lumMod val="75000"/>
                </a:schemeClr>
              </a:solidFill>
              <a:latin typeface="ARS Maquette" panose="02000503030000020004" pitchFamily="2" charset="0"/>
            </a:endParaRPr>
          </a:p>
        </p:txBody>
      </p:sp>
      <p:sp>
        <p:nvSpPr>
          <p:cNvPr id="18" name="Rectangle 17"/>
          <p:cNvSpPr/>
          <p:nvPr/>
        </p:nvSpPr>
        <p:spPr>
          <a:xfrm>
            <a:off x="519113" y="5788025"/>
            <a:ext cx="1195387" cy="7207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1400" dirty="0">
                <a:solidFill>
                  <a:schemeClr val="bg1"/>
                </a:solidFill>
                <a:latin typeface="ARS Maquette" panose="02000503030000020004" pitchFamily="2" charset="0"/>
              </a:rPr>
              <a:t>Dimanche</a:t>
            </a:r>
            <a:br>
              <a:rPr lang="fr-CH" sz="1400" dirty="0">
                <a:solidFill>
                  <a:schemeClr val="bg1"/>
                </a:solidFill>
                <a:latin typeface="ARS Maquette" panose="02000503030000020004" pitchFamily="2" charset="0"/>
              </a:rPr>
            </a:br>
            <a:r>
              <a:rPr lang="fr-CH" sz="1400" b="1" dirty="0" smtClean="0">
                <a:solidFill>
                  <a:schemeClr val="bg1"/>
                </a:solidFill>
                <a:latin typeface="ARS Maquette" panose="02000503030000020004" pitchFamily="2" charset="0"/>
              </a:rPr>
              <a:t>16 </a:t>
            </a:r>
            <a:r>
              <a:rPr lang="fr-CH" sz="1400" b="1" dirty="0">
                <a:solidFill>
                  <a:schemeClr val="bg1"/>
                </a:solidFill>
                <a:latin typeface="ARS Maquette" panose="02000503030000020004" pitchFamily="2" charset="0"/>
              </a:rPr>
              <a:t>mai </a:t>
            </a:r>
            <a:br>
              <a:rPr lang="fr-CH" sz="1400" b="1" dirty="0">
                <a:solidFill>
                  <a:schemeClr val="bg1"/>
                </a:solidFill>
                <a:latin typeface="ARS Maquette" panose="02000503030000020004" pitchFamily="2" charset="0"/>
              </a:rPr>
            </a:br>
            <a:r>
              <a:rPr lang="fr-CH" sz="1400" b="1" dirty="0" smtClean="0">
                <a:solidFill>
                  <a:schemeClr val="bg1"/>
                </a:solidFill>
                <a:latin typeface="ARS Maquette" panose="02000503030000020004" pitchFamily="2" charset="0"/>
              </a:rPr>
              <a:t>2021</a:t>
            </a:r>
            <a:endParaRPr lang="fr-CH" sz="1400" b="1" dirty="0">
              <a:solidFill>
                <a:schemeClr val="bg1"/>
              </a:solidFill>
              <a:latin typeface="ARS Maquette" panose="02000503030000020004" pitchFamily="2" charset="0"/>
            </a:endParaRPr>
          </a:p>
        </p:txBody>
      </p:sp>
      <p:sp>
        <p:nvSpPr>
          <p:cNvPr id="19" name="Rectangle à coins arrondis 18"/>
          <p:cNvSpPr/>
          <p:nvPr/>
        </p:nvSpPr>
        <p:spPr>
          <a:xfrm>
            <a:off x="7194550" y="1470025"/>
            <a:ext cx="1485900" cy="720725"/>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FR" altLang="fr-FR" sz="1200" dirty="0">
                <a:solidFill>
                  <a:schemeClr val="accent6">
                    <a:lumMod val="75000"/>
                  </a:schemeClr>
                </a:solidFill>
                <a:latin typeface="ARS Maquette" panose="02000503030000020004" pitchFamily="2" charset="0"/>
              </a:rPr>
              <a:t>Fractions de communes</a:t>
            </a:r>
            <a:endParaRPr lang="fr-CH" sz="1200" dirty="0">
              <a:solidFill>
                <a:schemeClr val="accent6">
                  <a:lumMod val="75000"/>
                </a:schemeClr>
              </a:solidFill>
              <a:latin typeface="ARS Maquette" panose="02000503030000020004" pitchFamily="2" charset="0"/>
            </a:endParaRPr>
          </a:p>
        </p:txBody>
      </p:sp>
      <p:sp>
        <p:nvSpPr>
          <p:cNvPr id="3" name="ZoneTexte 2"/>
          <p:cNvSpPr txBox="1"/>
          <p:nvPr/>
        </p:nvSpPr>
        <p:spPr>
          <a:xfrm>
            <a:off x="1982788" y="2454275"/>
            <a:ext cx="1895475" cy="438150"/>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Municipalité</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1</a:t>
            </a:r>
            <a:r>
              <a:rPr lang="fr-CH" sz="1050" i="1" baseline="30000" dirty="0">
                <a:solidFill>
                  <a:schemeClr val="tx1">
                    <a:lumMod val="65000"/>
                    <a:lumOff val="35000"/>
                  </a:schemeClr>
                </a:solidFill>
                <a:latin typeface="ARS Maquette" panose="02000503030000020004" pitchFamily="2" charset="0"/>
                <a:cs typeface="+mn-cs"/>
              </a:rPr>
              <a:t>er</a:t>
            </a:r>
            <a:r>
              <a:rPr lang="fr-CH" sz="1050" i="1" dirty="0">
                <a:solidFill>
                  <a:schemeClr val="tx1">
                    <a:lumMod val="65000"/>
                    <a:lumOff val="35000"/>
                  </a:schemeClr>
                </a:solidFill>
                <a:latin typeface="ARS Maquette" panose="02000503030000020004" pitchFamily="2" charset="0"/>
                <a:cs typeface="+mn-cs"/>
              </a:rPr>
              <a:t> tour et 2</a:t>
            </a:r>
            <a:r>
              <a:rPr lang="fr-CH" sz="1050" i="1" baseline="30000" dirty="0">
                <a:solidFill>
                  <a:schemeClr val="tx1">
                    <a:lumMod val="65000"/>
                    <a:lumOff val="35000"/>
                  </a:schemeClr>
                </a:solidFill>
                <a:latin typeface="ARS Maquette" panose="02000503030000020004" pitchFamily="2" charset="0"/>
                <a:cs typeface="+mn-cs"/>
              </a:rPr>
              <a:t>e</a:t>
            </a:r>
            <a:r>
              <a:rPr lang="fr-CH" sz="1050" i="1" dirty="0">
                <a:solidFill>
                  <a:schemeClr val="tx1">
                    <a:lumMod val="65000"/>
                    <a:lumOff val="35000"/>
                  </a:schemeClr>
                </a:solidFill>
                <a:latin typeface="ARS Maquette" panose="02000503030000020004" pitchFamily="2" charset="0"/>
                <a:cs typeface="+mn-cs"/>
              </a:rPr>
              <a:t> tour éventuel</a:t>
            </a:r>
          </a:p>
        </p:txBody>
      </p:sp>
      <p:sp>
        <p:nvSpPr>
          <p:cNvPr id="26" name="ZoneTexte 25"/>
          <p:cNvSpPr txBox="1"/>
          <p:nvPr/>
        </p:nvSpPr>
        <p:spPr>
          <a:xfrm>
            <a:off x="1982788" y="2894013"/>
            <a:ext cx="1895475" cy="438150"/>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Syndic/que</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1</a:t>
            </a:r>
            <a:r>
              <a:rPr lang="fr-CH" sz="1050" i="1" baseline="30000" dirty="0">
                <a:solidFill>
                  <a:schemeClr val="tx1">
                    <a:lumMod val="65000"/>
                    <a:lumOff val="35000"/>
                  </a:schemeClr>
                </a:solidFill>
                <a:latin typeface="ARS Maquette" panose="02000503030000020004" pitchFamily="2" charset="0"/>
                <a:cs typeface="+mn-cs"/>
              </a:rPr>
              <a:t>er</a:t>
            </a:r>
            <a:r>
              <a:rPr lang="fr-CH" sz="1050" i="1" dirty="0">
                <a:solidFill>
                  <a:schemeClr val="tx1">
                    <a:lumMod val="65000"/>
                    <a:lumOff val="35000"/>
                  </a:schemeClr>
                </a:solidFill>
                <a:latin typeface="ARS Maquette" panose="02000503030000020004" pitchFamily="2" charset="0"/>
                <a:cs typeface="+mn-cs"/>
              </a:rPr>
              <a:t> tour et 2</a:t>
            </a:r>
            <a:r>
              <a:rPr lang="fr-CH" sz="1050" i="1" baseline="30000" dirty="0">
                <a:solidFill>
                  <a:schemeClr val="tx1">
                    <a:lumMod val="65000"/>
                    <a:lumOff val="35000"/>
                  </a:schemeClr>
                </a:solidFill>
                <a:latin typeface="ARS Maquette" panose="02000503030000020004" pitchFamily="2" charset="0"/>
                <a:cs typeface="+mn-cs"/>
              </a:rPr>
              <a:t>e</a:t>
            </a:r>
            <a:r>
              <a:rPr lang="fr-CH" sz="1050" i="1" dirty="0">
                <a:solidFill>
                  <a:schemeClr val="tx1">
                    <a:lumMod val="65000"/>
                    <a:lumOff val="35000"/>
                  </a:schemeClr>
                </a:solidFill>
                <a:latin typeface="ARS Maquette" panose="02000503030000020004" pitchFamily="2" charset="0"/>
                <a:cs typeface="+mn-cs"/>
              </a:rPr>
              <a:t> tour éventuel</a:t>
            </a:r>
          </a:p>
        </p:txBody>
      </p:sp>
      <p:sp>
        <p:nvSpPr>
          <p:cNvPr id="27" name="ZoneTexte 26"/>
          <p:cNvSpPr txBox="1"/>
          <p:nvPr/>
        </p:nvSpPr>
        <p:spPr>
          <a:xfrm>
            <a:off x="4295775" y="2452688"/>
            <a:ext cx="2286000" cy="461962"/>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Conseil Communal</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200" i="1" dirty="0">
                <a:solidFill>
                  <a:schemeClr val="tx1">
                    <a:lumMod val="65000"/>
                    <a:lumOff val="35000"/>
                  </a:schemeClr>
                </a:solidFill>
                <a:latin typeface="ARS Maquette" panose="02000503030000020004" pitchFamily="2" charset="0"/>
                <a:cs typeface="+mn-cs"/>
              </a:rPr>
              <a:t>1 seul tour RP ou </a:t>
            </a:r>
            <a:r>
              <a:rPr lang="fr-CH" sz="1050" i="1" dirty="0">
                <a:solidFill>
                  <a:schemeClr val="tx1">
                    <a:lumMod val="65000"/>
                    <a:lumOff val="35000"/>
                  </a:schemeClr>
                </a:solidFill>
                <a:latin typeface="ARS Maquette" panose="02000503030000020004" pitchFamily="2" charset="0"/>
                <a:cs typeface="+mn-cs"/>
              </a:rPr>
              <a:t>1</a:t>
            </a:r>
            <a:r>
              <a:rPr lang="fr-CH" sz="1050" i="1" baseline="30000" dirty="0">
                <a:solidFill>
                  <a:schemeClr val="tx1">
                    <a:lumMod val="65000"/>
                    <a:lumOff val="35000"/>
                  </a:schemeClr>
                </a:solidFill>
                <a:latin typeface="ARS Maquette" panose="02000503030000020004" pitchFamily="2" charset="0"/>
                <a:cs typeface="+mn-cs"/>
              </a:rPr>
              <a:t>er</a:t>
            </a:r>
            <a:r>
              <a:rPr lang="fr-CH" sz="1050" i="1" dirty="0">
                <a:solidFill>
                  <a:schemeClr val="tx1">
                    <a:lumMod val="65000"/>
                    <a:lumOff val="35000"/>
                  </a:schemeClr>
                </a:solidFill>
                <a:latin typeface="ARS Maquette" panose="02000503030000020004" pitchFamily="2" charset="0"/>
                <a:cs typeface="+mn-cs"/>
              </a:rPr>
              <a:t> tour MAJ</a:t>
            </a:r>
          </a:p>
        </p:txBody>
      </p:sp>
      <p:sp>
        <p:nvSpPr>
          <p:cNvPr id="28" name="ZoneTexte 27"/>
          <p:cNvSpPr txBox="1"/>
          <p:nvPr/>
        </p:nvSpPr>
        <p:spPr>
          <a:xfrm>
            <a:off x="4295775" y="2892425"/>
            <a:ext cx="2286000" cy="438150"/>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Municipalité</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1</a:t>
            </a:r>
            <a:r>
              <a:rPr lang="fr-CH" sz="1050" i="1" baseline="30000" dirty="0">
                <a:solidFill>
                  <a:schemeClr val="tx1">
                    <a:lumMod val="65000"/>
                    <a:lumOff val="35000"/>
                  </a:schemeClr>
                </a:solidFill>
                <a:latin typeface="ARS Maquette" panose="02000503030000020004" pitchFamily="2" charset="0"/>
                <a:cs typeface="+mn-cs"/>
              </a:rPr>
              <a:t>er</a:t>
            </a:r>
            <a:r>
              <a:rPr lang="fr-CH" sz="1050" i="1" dirty="0">
                <a:solidFill>
                  <a:schemeClr val="tx1">
                    <a:lumMod val="65000"/>
                    <a:lumOff val="35000"/>
                  </a:schemeClr>
                </a:solidFill>
                <a:latin typeface="ARS Maquette" panose="02000503030000020004" pitchFamily="2" charset="0"/>
                <a:cs typeface="+mn-cs"/>
              </a:rPr>
              <a:t> tour</a:t>
            </a:r>
          </a:p>
        </p:txBody>
      </p:sp>
      <p:sp>
        <p:nvSpPr>
          <p:cNvPr id="29" name="ZoneTexte 28"/>
          <p:cNvSpPr txBox="1"/>
          <p:nvPr/>
        </p:nvSpPr>
        <p:spPr>
          <a:xfrm>
            <a:off x="4295775" y="3533775"/>
            <a:ext cx="2286000" cy="461963"/>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Conseil Communal</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200" i="1" dirty="0">
                <a:solidFill>
                  <a:schemeClr val="tx1">
                    <a:lumMod val="65000"/>
                    <a:lumOff val="35000"/>
                  </a:schemeClr>
                </a:solidFill>
                <a:latin typeface="ARS Maquette" panose="02000503030000020004" pitchFamily="2" charset="0"/>
                <a:cs typeface="+mn-cs"/>
              </a:rPr>
              <a:t>2</a:t>
            </a:r>
            <a:r>
              <a:rPr lang="fr-CH" sz="1050" i="1" baseline="30000" dirty="0">
                <a:solidFill>
                  <a:schemeClr val="tx1">
                    <a:lumMod val="65000"/>
                    <a:lumOff val="35000"/>
                  </a:schemeClr>
                </a:solidFill>
                <a:latin typeface="ARS Maquette" panose="02000503030000020004" pitchFamily="2" charset="0"/>
                <a:cs typeface="+mn-cs"/>
              </a:rPr>
              <a:t>e</a:t>
            </a:r>
            <a:r>
              <a:rPr lang="fr-CH" sz="1050" i="1" dirty="0">
                <a:solidFill>
                  <a:schemeClr val="tx1">
                    <a:lumMod val="65000"/>
                    <a:lumOff val="35000"/>
                  </a:schemeClr>
                </a:solidFill>
                <a:latin typeface="ARS Maquette" panose="02000503030000020004" pitchFamily="2" charset="0"/>
                <a:cs typeface="+mn-cs"/>
              </a:rPr>
              <a:t> tour MAJ éventuel</a:t>
            </a:r>
          </a:p>
        </p:txBody>
      </p:sp>
      <p:sp>
        <p:nvSpPr>
          <p:cNvPr id="30" name="ZoneTexte 29"/>
          <p:cNvSpPr txBox="1"/>
          <p:nvPr/>
        </p:nvSpPr>
        <p:spPr>
          <a:xfrm>
            <a:off x="4295775" y="3973513"/>
            <a:ext cx="2286000" cy="439737"/>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Municipalité</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2</a:t>
            </a:r>
            <a:r>
              <a:rPr lang="fr-CH" sz="1050" i="1" baseline="30000" dirty="0">
                <a:solidFill>
                  <a:schemeClr val="tx1">
                    <a:lumMod val="65000"/>
                    <a:lumOff val="35000"/>
                  </a:schemeClr>
                </a:solidFill>
                <a:latin typeface="ARS Maquette" panose="02000503030000020004" pitchFamily="2" charset="0"/>
                <a:cs typeface="+mn-cs"/>
              </a:rPr>
              <a:t>e</a:t>
            </a:r>
            <a:r>
              <a:rPr lang="fr-CH" sz="1050" i="1" dirty="0">
                <a:solidFill>
                  <a:schemeClr val="tx1">
                    <a:lumMod val="65000"/>
                    <a:lumOff val="35000"/>
                  </a:schemeClr>
                </a:solidFill>
                <a:latin typeface="ARS Maquette" panose="02000503030000020004" pitchFamily="2" charset="0"/>
                <a:cs typeface="+mn-cs"/>
              </a:rPr>
              <a:t> tour éventuel</a:t>
            </a:r>
          </a:p>
        </p:txBody>
      </p:sp>
      <p:sp>
        <p:nvSpPr>
          <p:cNvPr id="31" name="ZoneTexte 30"/>
          <p:cNvSpPr txBox="1"/>
          <p:nvPr/>
        </p:nvSpPr>
        <p:spPr>
          <a:xfrm>
            <a:off x="4295775" y="4621213"/>
            <a:ext cx="2286000" cy="461962"/>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Syndic/que</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200" i="1" dirty="0">
                <a:solidFill>
                  <a:schemeClr val="tx1">
                    <a:lumMod val="65000"/>
                    <a:lumOff val="35000"/>
                  </a:schemeClr>
                </a:solidFill>
                <a:latin typeface="ARS Maquette" panose="02000503030000020004" pitchFamily="2" charset="0"/>
                <a:cs typeface="+mn-cs"/>
              </a:rPr>
              <a:t>1</a:t>
            </a:r>
            <a:r>
              <a:rPr lang="fr-CH" sz="1050" i="1" baseline="30000" dirty="0">
                <a:solidFill>
                  <a:schemeClr val="tx1">
                    <a:lumMod val="65000"/>
                    <a:lumOff val="35000"/>
                  </a:schemeClr>
                </a:solidFill>
                <a:latin typeface="ARS Maquette" panose="02000503030000020004" pitchFamily="2" charset="0"/>
                <a:cs typeface="+mn-cs"/>
              </a:rPr>
              <a:t>er</a:t>
            </a:r>
            <a:r>
              <a:rPr lang="fr-CH" sz="1050" i="1" dirty="0">
                <a:solidFill>
                  <a:schemeClr val="tx1">
                    <a:lumMod val="65000"/>
                    <a:lumOff val="35000"/>
                  </a:schemeClr>
                </a:solidFill>
                <a:latin typeface="ARS Maquette" panose="02000503030000020004" pitchFamily="2" charset="0"/>
                <a:cs typeface="+mn-cs"/>
              </a:rPr>
              <a:t> tour</a:t>
            </a:r>
          </a:p>
        </p:txBody>
      </p:sp>
      <p:sp>
        <p:nvSpPr>
          <p:cNvPr id="32" name="ZoneTexte 31"/>
          <p:cNvSpPr txBox="1"/>
          <p:nvPr/>
        </p:nvSpPr>
        <p:spPr>
          <a:xfrm>
            <a:off x="4295775" y="5060950"/>
            <a:ext cx="2286000" cy="623888"/>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Suppléant-e-s</a:t>
            </a:r>
            <a:br>
              <a:rPr lang="fr-CH" sz="1200" b="1" dirty="0">
                <a:solidFill>
                  <a:schemeClr val="tx1">
                    <a:lumMod val="65000"/>
                    <a:lumOff val="35000"/>
                  </a:schemeClr>
                </a:solidFill>
                <a:latin typeface="ARS Maquette" panose="02000503030000020004" pitchFamily="2" charset="0"/>
                <a:cs typeface="+mn-cs"/>
              </a:rPr>
            </a:br>
            <a:r>
              <a:rPr lang="fr-CH" sz="1200" b="1" dirty="0">
                <a:solidFill>
                  <a:schemeClr val="tx1">
                    <a:lumMod val="65000"/>
                    <a:lumOff val="35000"/>
                  </a:schemeClr>
                </a:solidFill>
                <a:latin typeface="ARS Maquette" panose="02000503030000020004" pitchFamily="2" charset="0"/>
                <a:cs typeface="+mn-cs"/>
              </a:rPr>
              <a:t>Conseil Communal </a:t>
            </a:r>
            <a:br>
              <a:rPr lang="fr-CH" sz="1200" b="1"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1 seul tour MAJ</a:t>
            </a:r>
          </a:p>
        </p:txBody>
      </p:sp>
      <p:sp>
        <p:nvSpPr>
          <p:cNvPr id="33" name="ZoneTexte 32"/>
          <p:cNvSpPr txBox="1"/>
          <p:nvPr/>
        </p:nvSpPr>
        <p:spPr>
          <a:xfrm>
            <a:off x="4486275" y="5929313"/>
            <a:ext cx="1895475" cy="438150"/>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Syndic/que</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2</a:t>
            </a:r>
            <a:r>
              <a:rPr lang="fr-CH" sz="1050" i="1" baseline="30000" dirty="0">
                <a:solidFill>
                  <a:schemeClr val="tx1">
                    <a:lumMod val="65000"/>
                    <a:lumOff val="35000"/>
                  </a:schemeClr>
                </a:solidFill>
                <a:latin typeface="ARS Maquette" panose="02000503030000020004" pitchFamily="2" charset="0"/>
                <a:cs typeface="+mn-cs"/>
              </a:rPr>
              <a:t>e</a:t>
            </a:r>
            <a:r>
              <a:rPr lang="fr-CH" sz="1050" i="1" dirty="0">
                <a:solidFill>
                  <a:schemeClr val="tx1">
                    <a:lumMod val="65000"/>
                    <a:lumOff val="35000"/>
                  </a:schemeClr>
                </a:solidFill>
                <a:latin typeface="ARS Maquette" panose="02000503030000020004" pitchFamily="2" charset="0"/>
                <a:cs typeface="+mn-cs"/>
              </a:rPr>
              <a:t> tour éventuel</a:t>
            </a:r>
          </a:p>
        </p:txBody>
      </p:sp>
      <p:sp>
        <p:nvSpPr>
          <p:cNvPr id="34" name="ZoneTexte 33"/>
          <p:cNvSpPr txBox="1"/>
          <p:nvPr/>
        </p:nvSpPr>
        <p:spPr>
          <a:xfrm>
            <a:off x="6794500" y="2665413"/>
            <a:ext cx="2286000" cy="438150"/>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Conseil administratif</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1</a:t>
            </a:r>
            <a:r>
              <a:rPr lang="fr-CH" sz="1050" i="1" baseline="30000" dirty="0">
                <a:solidFill>
                  <a:schemeClr val="tx1">
                    <a:lumMod val="65000"/>
                    <a:lumOff val="35000"/>
                  </a:schemeClr>
                </a:solidFill>
                <a:latin typeface="ARS Maquette" panose="02000503030000020004" pitchFamily="2" charset="0"/>
                <a:cs typeface="+mn-cs"/>
              </a:rPr>
              <a:t>er</a:t>
            </a:r>
            <a:r>
              <a:rPr lang="fr-CH" sz="1050" i="1" dirty="0">
                <a:solidFill>
                  <a:schemeClr val="tx1">
                    <a:lumMod val="65000"/>
                    <a:lumOff val="35000"/>
                  </a:schemeClr>
                </a:solidFill>
                <a:latin typeface="ARS Maquette" panose="02000503030000020004" pitchFamily="2" charset="0"/>
                <a:cs typeface="+mn-cs"/>
              </a:rPr>
              <a:t> tour </a:t>
            </a:r>
          </a:p>
        </p:txBody>
      </p:sp>
      <p:sp>
        <p:nvSpPr>
          <p:cNvPr id="35" name="ZoneTexte 34"/>
          <p:cNvSpPr txBox="1"/>
          <p:nvPr/>
        </p:nvSpPr>
        <p:spPr>
          <a:xfrm>
            <a:off x="6794500" y="3759200"/>
            <a:ext cx="2286000" cy="438150"/>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Conseil administratif</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2</a:t>
            </a:r>
            <a:r>
              <a:rPr lang="fr-CH" sz="1050" i="1" baseline="30000" dirty="0">
                <a:solidFill>
                  <a:schemeClr val="tx1">
                    <a:lumMod val="65000"/>
                    <a:lumOff val="35000"/>
                  </a:schemeClr>
                </a:solidFill>
                <a:latin typeface="ARS Maquette" panose="02000503030000020004" pitchFamily="2" charset="0"/>
                <a:cs typeface="+mn-cs"/>
              </a:rPr>
              <a:t>e</a:t>
            </a:r>
            <a:r>
              <a:rPr lang="fr-CH" sz="1050" i="1" dirty="0">
                <a:solidFill>
                  <a:schemeClr val="tx1">
                    <a:lumMod val="65000"/>
                    <a:lumOff val="35000"/>
                  </a:schemeClr>
                </a:solidFill>
                <a:latin typeface="ARS Maquette" panose="02000503030000020004" pitchFamily="2" charset="0"/>
                <a:cs typeface="+mn-cs"/>
              </a:rPr>
              <a:t> tour  éventuel</a:t>
            </a:r>
          </a:p>
        </p:txBody>
      </p:sp>
      <p:sp>
        <p:nvSpPr>
          <p:cNvPr id="36" name="ZoneTexte 35"/>
          <p:cNvSpPr txBox="1"/>
          <p:nvPr/>
        </p:nvSpPr>
        <p:spPr>
          <a:xfrm>
            <a:off x="6794500" y="4876800"/>
            <a:ext cx="2286000" cy="623888"/>
          </a:xfrm>
          <a:prstGeom prst="rect">
            <a:avLst/>
          </a:prstGeom>
          <a:noFill/>
        </p:spPr>
        <p:txBody>
          <a:bodyPr>
            <a:spAutoFit/>
          </a:bodyPr>
          <a:lstStyle/>
          <a:p>
            <a:pPr algn="ctr" fontAlgn="auto">
              <a:spcBef>
                <a:spcPts val="0"/>
              </a:spcBef>
              <a:spcAft>
                <a:spcPts val="0"/>
              </a:spcAft>
              <a:defRPr/>
            </a:pPr>
            <a:r>
              <a:rPr lang="fr-CH" sz="1200" b="1" dirty="0" err="1">
                <a:solidFill>
                  <a:schemeClr val="tx1">
                    <a:lumMod val="65000"/>
                    <a:lumOff val="35000"/>
                  </a:schemeClr>
                </a:solidFill>
                <a:latin typeface="ARS Maquette" panose="02000503030000020004" pitchFamily="2" charset="0"/>
                <a:cs typeface="+mn-cs"/>
              </a:rPr>
              <a:t>Président-e</a:t>
            </a:r>
            <a:r>
              <a:rPr lang="fr-CH" sz="1200" b="1" dirty="0">
                <a:solidFill>
                  <a:schemeClr val="tx1">
                    <a:lumMod val="65000"/>
                    <a:lumOff val="35000"/>
                  </a:schemeClr>
                </a:solidFill>
                <a:latin typeface="ARS Maquette" panose="02000503030000020004" pitchFamily="2" charset="0"/>
                <a:cs typeface="+mn-cs"/>
              </a:rPr>
              <a:t> du </a:t>
            </a:r>
            <a:br>
              <a:rPr lang="fr-CH" sz="1200" b="1" dirty="0">
                <a:solidFill>
                  <a:schemeClr val="tx1">
                    <a:lumMod val="65000"/>
                    <a:lumOff val="35000"/>
                  </a:schemeClr>
                </a:solidFill>
                <a:latin typeface="ARS Maquette" panose="02000503030000020004" pitchFamily="2" charset="0"/>
                <a:cs typeface="+mn-cs"/>
              </a:rPr>
            </a:br>
            <a:r>
              <a:rPr lang="fr-CH" sz="1200" b="1" dirty="0">
                <a:solidFill>
                  <a:schemeClr val="tx1">
                    <a:lumMod val="65000"/>
                    <a:lumOff val="35000"/>
                  </a:schemeClr>
                </a:solidFill>
                <a:latin typeface="ARS Maquette" panose="02000503030000020004" pitchFamily="2" charset="0"/>
                <a:cs typeface="+mn-cs"/>
              </a:rPr>
              <a:t>Conseil administratif</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1</a:t>
            </a:r>
            <a:r>
              <a:rPr lang="fr-CH" sz="1050" i="1" baseline="30000" dirty="0">
                <a:solidFill>
                  <a:schemeClr val="tx1">
                    <a:lumMod val="65000"/>
                    <a:lumOff val="35000"/>
                  </a:schemeClr>
                </a:solidFill>
                <a:latin typeface="ARS Maquette" panose="02000503030000020004" pitchFamily="2" charset="0"/>
                <a:cs typeface="+mn-cs"/>
              </a:rPr>
              <a:t>er</a:t>
            </a:r>
            <a:r>
              <a:rPr lang="fr-CH" sz="1050" i="1" dirty="0">
                <a:solidFill>
                  <a:schemeClr val="tx1">
                    <a:lumMod val="65000"/>
                    <a:lumOff val="35000"/>
                  </a:schemeClr>
                </a:solidFill>
                <a:latin typeface="ARS Maquette" panose="02000503030000020004" pitchFamily="2" charset="0"/>
                <a:cs typeface="+mn-cs"/>
              </a:rPr>
              <a:t> tour </a:t>
            </a:r>
          </a:p>
        </p:txBody>
      </p:sp>
      <p:sp>
        <p:nvSpPr>
          <p:cNvPr id="37" name="ZoneTexte 36"/>
          <p:cNvSpPr txBox="1"/>
          <p:nvPr/>
        </p:nvSpPr>
        <p:spPr>
          <a:xfrm>
            <a:off x="6786563" y="5837238"/>
            <a:ext cx="2286000" cy="622300"/>
          </a:xfrm>
          <a:prstGeom prst="rect">
            <a:avLst/>
          </a:prstGeom>
          <a:noFill/>
        </p:spPr>
        <p:txBody>
          <a:bodyPr>
            <a:spAutoFit/>
          </a:bodyPr>
          <a:lstStyle/>
          <a:p>
            <a:pPr algn="ctr" fontAlgn="auto">
              <a:spcBef>
                <a:spcPts val="0"/>
              </a:spcBef>
              <a:spcAft>
                <a:spcPts val="0"/>
              </a:spcAft>
              <a:defRPr/>
            </a:pPr>
            <a:r>
              <a:rPr lang="fr-CH" sz="1200" b="1" dirty="0" err="1">
                <a:solidFill>
                  <a:schemeClr val="tx1">
                    <a:lumMod val="65000"/>
                    <a:lumOff val="35000"/>
                  </a:schemeClr>
                </a:solidFill>
                <a:latin typeface="ARS Maquette" panose="02000503030000020004" pitchFamily="2" charset="0"/>
                <a:cs typeface="+mn-cs"/>
              </a:rPr>
              <a:t>Président-e</a:t>
            </a:r>
            <a:r>
              <a:rPr lang="fr-CH" sz="1200" b="1" dirty="0">
                <a:solidFill>
                  <a:schemeClr val="tx1">
                    <a:lumMod val="65000"/>
                    <a:lumOff val="35000"/>
                  </a:schemeClr>
                </a:solidFill>
                <a:latin typeface="ARS Maquette" panose="02000503030000020004" pitchFamily="2" charset="0"/>
                <a:cs typeface="+mn-cs"/>
              </a:rPr>
              <a:t> du </a:t>
            </a:r>
            <a:br>
              <a:rPr lang="fr-CH" sz="1200" b="1" dirty="0">
                <a:solidFill>
                  <a:schemeClr val="tx1">
                    <a:lumMod val="65000"/>
                    <a:lumOff val="35000"/>
                  </a:schemeClr>
                </a:solidFill>
                <a:latin typeface="ARS Maquette" panose="02000503030000020004" pitchFamily="2" charset="0"/>
                <a:cs typeface="+mn-cs"/>
              </a:rPr>
            </a:br>
            <a:r>
              <a:rPr lang="fr-CH" sz="1200" b="1" dirty="0">
                <a:solidFill>
                  <a:schemeClr val="tx1">
                    <a:lumMod val="65000"/>
                    <a:lumOff val="35000"/>
                  </a:schemeClr>
                </a:solidFill>
                <a:latin typeface="ARS Maquette" panose="02000503030000020004" pitchFamily="2" charset="0"/>
                <a:cs typeface="+mn-cs"/>
              </a:rPr>
              <a:t>Conseil administratif</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2</a:t>
            </a:r>
            <a:r>
              <a:rPr lang="fr-CH" sz="1050" i="1" baseline="30000" dirty="0">
                <a:solidFill>
                  <a:schemeClr val="tx1">
                    <a:lumMod val="65000"/>
                    <a:lumOff val="35000"/>
                  </a:schemeClr>
                </a:solidFill>
                <a:latin typeface="ARS Maquette" panose="02000503030000020004" pitchFamily="2" charset="0"/>
                <a:cs typeface="+mn-cs"/>
              </a:rPr>
              <a:t>e</a:t>
            </a:r>
            <a:r>
              <a:rPr lang="fr-CH" sz="1050" i="1" dirty="0">
                <a:solidFill>
                  <a:schemeClr val="tx1">
                    <a:lumMod val="65000"/>
                    <a:lumOff val="35000"/>
                  </a:schemeClr>
                </a:solidFill>
                <a:latin typeface="ARS Maquette" panose="02000503030000020004" pitchFamily="2" charset="0"/>
                <a:cs typeface="+mn-cs"/>
              </a:rPr>
              <a:t> tour éventuel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ppt_y</p:attrName>
                                        </p:attrNameLst>
                                      </p:cBhvr>
                                      <p:tavLst>
                                        <p:tav tm="0">
                                          <p:val>
                                            <p:strVal val="#ppt_y+#ppt_h*1.125000"/>
                                          </p:val>
                                        </p:tav>
                                        <p:tav tm="100000">
                                          <p:val>
                                            <p:strVal val="#ppt_y"/>
                                          </p:val>
                                        </p:tav>
                                      </p:tavLst>
                                    </p:anim>
                                    <p:animEffect transition="in" filter="wipe(up)">
                                      <p:cBhvr>
                                        <p:cTn id="18" dur="500"/>
                                        <p:tgtEl>
                                          <p:spTgt spid="15"/>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p:tgtEl>
                                          <p:spTgt spid="14"/>
                                        </p:tgtEl>
                                        <p:attrNameLst>
                                          <p:attrName>ppt_y</p:attrName>
                                        </p:attrNameLst>
                                      </p:cBhvr>
                                      <p:tavLst>
                                        <p:tav tm="0">
                                          <p:val>
                                            <p:strVal val="#ppt_y+#ppt_h*1.125000"/>
                                          </p:val>
                                        </p:tav>
                                        <p:tav tm="100000">
                                          <p:val>
                                            <p:strVal val="#ppt_y"/>
                                          </p:val>
                                        </p:tav>
                                      </p:tavLst>
                                    </p:anim>
                                    <p:animEffect transition="in" filter="wipe(up)">
                                      <p:cBhvr>
                                        <p:cTn id="23" dur="500"/>
                                        <p:tgtEl>
                                          <p:spTgt spid="14"/>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up)">
                                      <p:cBhvr>
                                        <p:cTn id="28" dur="500"/>
                                        <p:tgtEl>
                                          <p:spTgt spid="18"/>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p:tgtEl>
                                          <p:spTgt spid="7"/>
                                        </p:tgtEl>
                                        <p:attrNameLst>
                                          <p:attrName>ppt_y</p:attrName>
                                        </p:attrNameLst>
                                      </p:cBhvr>
                                      <p:tavLst>
                                        <p:tav tm="0">
                                          <p:val>
                                            <p:strVal val="#ppt_y-#ppt_h*1.125000"/>
                                          </p:val>
                                        </p:tav>
                                        <p:tav tm="100000">
                                          <p:val>
                                            <p:strVal val="#ppt_y"/>
                                          </p:val>
                                        </p:tav>
                                      </p:tavLst>
                                    </p:anim>
                                    <p:animEffect transition="in" filter="wipe(down)">
                                      <p:cBhvr>
                                        <p:cTn id="33" dur="500"/>
                                        <p:tgtEl>
                                          <p:spTgt spid="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500"/>
                                        <p:tgtEl>
                                          <p:spTgt spid="3"/>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500"/>
                                        <p:tgtEl>
                                          <p:spTgt spid="26"/>
                                        </p:tgtEl>
                                      </p:cBhvr>
                                    </p:animEffect>
                                  </p:childTnLst>
                                </p:cTn>
                              </p:par>
                            </p:childTnLst>
                          </p:cTn>
                        </p:par>
                        <p:par>
                          <p:cTn id="42" fill="hold">
                            <p:stCondLst>
                              <p:cond delay="6000"/>
                            </p:stCondLst>
                            <p:childTnLst>
                              <p:par>
                                <p:cTn id="43" presetID="1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p:tgtEl>
                                          <p:spTgt spid="20"/>
                                        </p:tgtEl>
                                        <p:attrNameLst>
                                          <p:attrName>ppt_y</p:attrName>
                                        </p:attrNameLst>
                                      </p:cBhvr>
                                      <p:tavLst>
                                        <p:tav tm="0">
                                          <p:val>
                                            <p:strVal val="#ppt_y-#ppt_h*1.125000"/>
                                          </p:val>
                                        </p:tav>
                                        <p:tav tm="100000">
                                          <p:val>
                                            <p:strVal val="#ppt_y"/>
                                          </p:val>
                                        </p:tav>
                                      </p:tavLst>
                                    </p:anim>
                                    <p:animEffect transition="in" filter="wipe(down)">
                                      <p:cBhvr>
                                        <p:cTn id="46" dur="500"/>
                                        <p:tgtEl>
                                          <p:spTgt spid="20"/>
                                        </p:tgtEl>
                                      </p:cBhvr>
                                    </p:animEffect>
                                  </p:childTnLst>
                                </p:cTn>
                              </p:par>
                            </p:childTnLst>
                          </p:cTn>
                        </p:par>
                        <p:par>
                          <p:cTn id="47" fill="hold">
                            <p:stCondLst>
                              <p:cond delay="7000"/>
                            </p:stCondLst>
                            <p:childTnLst>
                              <p:par>
                                <p:cTn id="48" presetID="10"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500"/>
                                        <p:tgtEl>
                                          <p:spTgt spid="27"/>
                                        </p:tgtEl>
                                      </p:cBhvr>
                                    </p:animEffect>
                                  </p:childTnLst>
                                </p:cTn>
                              </p:par>
                            </p:childTnLst>
                          </p:cTn>
                        </p:par>
                        <p:par>
                          <p:cTn id="51" fill="hold">
                            <p:stCondLst>
                              <p:cond delay="8500"/>
                            </p:stCondLst>
                            <p:childTnLst>
                              <p:par>
                                <p:cTn id="52" presetID="10"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500"/>
                                        <p:tgtEl>
                                          <p:spTgt spid="28"/>
                                        </p:tgtEl>
                                      </p:cBhvr>
                                    </p:animEffect>
                                  </p:childTnLst>
                                </p:cTn>
                              </p:par>
                            </p:childTnLst>
                          </p:cTn>
                        </p:par>
                        <p:par>
                          <p:cTn id="55" fill="hold">
                            <p:stCondLst>
                              <p:cond delay="10000"/>
                            </p:stCondLst>
                            <p:childTnLst>
                              <p:par>
                                <p:cTn id="56" presetID="10" presetClass="entr" presetSubtype="0"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1500"/>
                                        <p:tgtEl>
                                          <p:spTgt spid="29"/>
                                        </p:tgtEl>
                                      </p:cBhvr>
                                    </p:animEffect>
                                  </p:childTnLst>
                                </p:cTn>
                              </p:par>
                            </p:childTnLst>
                          </p:cTn>
                        </p:par>
                        <p:par>
                          <p:cTn id="59" fill="hold">
                            <p:stCondLst>
                              <p:cond delay="11500"/>
                            </p:stCondLst>
                            <p:childTnLst>
                              <p:par>
                                <p:cTn id="60" presetID="10" presetClass="entr" presetSubtype="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1500"/>
                                        <p:tgtEl>
                                          <p:spTgt spid="30"/>
                                        </p:tgtEl>
                                      </p:cBhvr>
                                    </p:animEffect>
                                  </p:childTnLst>
                                </p:cTn>
                              </p:par>
                            </p:childTnLst>
                          </p:cTn>
                        </p:par>
                        <p:par>
                          <p:cTn id="63" fill="hold">
                            <p:stCondLst>
                              <p:cond delay="13000"/>
                            </p:stCondLst>
                            <p:childTnLst>
                              <p:par>
                                <p:cTn id="64" presetID="10"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500"/>
                                        <p:tgtEl>
                                          <p:spTgt spid="31"/>
                                        </p:tgtEl>
                                      </p:cBhvr>
                                    </p:animEffect>
                                  </p:childTnLst>
                                </p:cTn>
                              </p:par>
                            </p:childTnLst>
                          </p:cTn>
                        </p:par>
                        <p:par>
                          <p:cTn id="67" fill="hold">
                            <p:stCondLst>
                              <p:cond delay="14500"/>
                            </p:stCondLst>
                            <p:childTnLst>
                              <p:par>
                                <p:cTn id="68" presetID="10" presetClass="entr" presetSubtype="0" fill="hold" grpId="0"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1500"/>
                                        <p:tgtEl>
                                          <p:spTgt spid="32"/>
                                        </p:tgtEl>
                                      </p:cBhvr>
                                    </p:animEffect>
                                  </p:childTnLst>
                                </p:cTn>
                              </p:par>
                            </p:childTnLst>
                          </p:cTn>
                        </p:par>
                        <p:par>
                          <p:cTn id="71" fill="hold">
                            <p:stCondLst>
                              <p:cond delay="16000"/>
                            </p:stCondLst>
                            <p:childTnLst>
                              <p:par>
                                <p:cTn id="72" presetID="10" presetClass="entr" presetSubtype="0"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1500"/>
                                        <p:tgtEl>
                                          <p:spTgt spid="33"/>
                                        </p:tgtEl>
                                      </p:cBhvr>
                                    </p:animEffect>
                                  </p:childTnLst>
                                </p:cTn>
                              </p:par>
                            </p:childTnLst>
                          </p:cTn>
                        </p:par>
                        <p:par>
                          <p:cTn id="75" fill="hold">
                            <p:stCondLst>
                              <p:cond delay="17500"/>
                            </p:stCondLst>
                            <p:childTnLst>
                              <p:par>
                                <p:cTn id="76" presetID="12" presetClass="entr" presetSubtype="1"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p:tgtEl>
                                          <p:spTgt spid="19"/>
                                        </p:tgtEl>
                                        <p:attrNameLst>
                                          <p:attrName>ppt_y</p:attrName>
                                        </p:attrNameLst>
                                      </p:cBhvr>
                                      <p:tavLst>
                                        <p:tav tm="0">
                                          <p:val>
                                            <p:strVal val="#ppt_y-#ppt_h*1.125000"/>
                                          </p:val>
                                        </p:tav>
                                        <p:tav tm="100000">
                                          <p:val>
                                            <p:strVal val="#ppt_y"/>
                                          </p:val>
                                        </p:tav>
                                      </p:tavLst>
                                    </p:anim>
                                    <p:animEffect transition="in" filter="wipe(down)">
                                      <p:cBhvr>
                                        <p:cTn id="79" dur="500"/>
                                        <p:tgtEl>
                                          <p:spTgt spid="19"/>
                                        </p:tgtEl>
                                      </p:cBhvr>
                                    </p:animEffect>
                                  </p:childTnLst>
                                </p:cTn>
                              </p:par>
                            </p:childTnLst>
                          </p:cTn>
                        </p:par>
                        <p:par>
                          <p:cTn id="80" fill="hold">
                            <p:stCondLst>
                              <p:cond delay="18000"/>
                            </p:stCondLst>
                            <p:childTnLst>
                              <p:par>
                                <p:cTn id="81" presetID="10" presetClass="entr" presetSubtype="0"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1500"/>
                                        <p:tgtEl>
                                          <p:spTgt spid="34"/>
                                        </p:tgtEl>
                                      </p:cBhvr>
                                    </p:animEffect>
                                  </p:childTnLst>
                                </p:cTn>
                              </p:par>
                            </p:childTnLst>
                          </p:cTn>
                        </p:par>
                        <p:par>
                          <p:cTn id="84" fill="hold">
                            <p:stCondLst>
                              <p:cond delay="195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500"/>
                                        <p:tgtEl>
                                          <p:spTgt spid="35"/>
                                        </p:tgtEl>
                                      </p:cBhvr>
                                    </p:animEffect>
                                  </p:childTnLst>
                                </p:cTn>
                              </p:par>
                            </p:childTnLst>
                          </p:cTn>
                        </p:par>
                        <p:par>
                          <p:cTn id="88" fill="hold">
                            <p:stCondLst>
                              <p:cond delay="21000"/>
                            </p:stCondLst>
                            <p:childTnLst>
                              <p:par>
                                <p:cTn id="89" presetID="10" presetClass="entr" presetSubtype="0"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1500"/>
                                        <p:tgtEl>
                                          <p:spTgt spid="36"/>
                                        </p:tgtEl>
                                      </p:cBhvr>
                                    </p:animEffect>
                                  </p:childTnLst>
                                </p:cTn>
                              </p:par>
                            </p:childTnLst>
                          </p:cTn>
                        </p:par>
                        <p:par>
                          <p:cTn id="92" fill="hold">
                            <p:stCondLst>
                              <p:cond delay="22500"/>
                            </p:stCondLst>
                            <p:childTnLst>
                              <p:par>
                                <p:cTn id="93" presetID="10" presetClass="entr" presetSubtype="0"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1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4" grpId="0" animBg="1"/>
      <p:bldP spid="15" grpId="0" animBg="1"/>
      <p:bldP spid="7" grpId="0" animBg="1"/>
      <p:bldP spid="20" grpId="0" animBg="1"/>
      <p:bldP spid="18" grpId="0" animBg="1"/>
      <p:bldP spid="19" grpId="0" animBg="1"/>
      <p:bldP spid="3" grpId="0"/>
      <p:bldP spid="26" grpId="0"/>
      <p:bldP spid="27" grpId="0"/>
      <p:bldP spid="28" grpId="0"/>
      <p:bldP spid="29" grpId="0"/>
      <p:bldP spid="30" grpId="0"/>
      <p:bldP spid="31" grpId="0"/>
      <p:bldP spid="32" grpId="0"/>
      <p:bldP spid="33" grpId="0"/>
      <p:bldP spid="34" grpId="0"/>
      <p:bldP spid="35"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5222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LE </a:t>
            </a:r>
            <a:r>
              <a:rPr lang="fr-CH" sz="2800" b="1" cap="all" dirty="0">
                <a:solidFill>
                  <a:schemeClr val="accent6">
                    <a:lumMod val="75000"/>
                  </a:schemeClr>
                </a:solidFill>
                <a:latin typeface="ARS Maquette" panose="02000503030000020004" pitchFamily="2" charset="0"/>
                <a:cs typeface="+mn-cs"/>
              </a:rPr>
              <a:t>conseil</a:t>
            </a:r>
            <a:r>
              <a:rPr lang="fr-CH" sz="2800" cap="all" dirty="0">
                <a:solidFill>
                  <a:schemeClr val="accent6">
                    <a:lumMod val="75000"/>
                  </a:schemeClr>
                </a:solidFill>
                <a:latin typeface="ARS Maquette" panose="02000503030000020004" pitchFamily="2" charset="0"/>
                <a:cs typeface="+mn-cs"/>
              </a:rPr>
              <a:t> </a:t>
            </a:r>
            <a:r>
              <a:rPr lang="fr-CH" sz="2800" b="1" cap="all" dirty="0">
                <a:solidFill>
                  <a:schemeClr val="accent6">
                    <a:lumMod val="75000"/>
                  </a:schemeClr>
                </a:solidFill>
                <a:latin typeface="ARS Maquette" panose="02000503030000020004" pitchFamily="2" charset="0"/>
                <a:cs typeface="+mn-cs"/>
              </a:rPr>
              <a:t>général</a:t>
            </a:r>
            <a:endParaRPr lang="fr-CH" sz="2800" b="1" cap="all" dirty="0">
              <a:solidFill>
                <a:schemeClr val="accent6">
                  <a:lumMod val="75000"/>
                </a:schemeClr>
              </a:solidFill>
              <a:latin typeface="+mn-lt"/>
              <a:cs typeface="+mn-cs"/>
            </a:endParaRPr>
          </a:p>
        </p:txBody>
      </p:sp>
      <p:pic>
        <p:nvPicPr>
          <p:cNvPr id="33796"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pic>
        <p:nvPicPr>
          <p:cNvPr id="14" name="Image 13"/>
          <p:cNvPicPr>
            <a:picLocks noChangeAspect="1"/>
          </p:cNvPicPr>
          <p:nvPr/>
        </p:nvPicPr>
        <p:blipFill>
          <a:blip r:embed="rId3"/>
          <a:srcRect/>
          <a:stretch>
            <a:fillRect/>
          </a:stretch>
        </p:blipFill>
        <p:spPr bwMode="auto">
          <a:xfrm>
            <a:off x="6016625" y="1512888"/>
            <a:ext cx="1800225" cy="1800225"/>
          </a:xfrm>
          <a:prstGeom prst="rect">
            <a:avLst/>
          </a:prstGeom>
          <a:noFill/>
          <a:ln w="9525">
            <a:noFill/>
            <a:miter lim="800000"/>
            <a:headEnd/>
            <a:tailEnd/>
          </a:ln>
        </p:spPr>
      </p:pic>
      <p:sp>
        <p:nvSpPr>
          <p:cNvPr id="15" name="ZoneTexte 14"/>
          <p:cNvSpPr txBox="1"/>
          <p:nvPr/>
        </p:nvSpPr>
        <p:spPr>
          <a:xfrm>
            <a:off x="519113" y="1329068"/>
            <a:ext cx="4708525" cy="5493812"/>
          </a:xfrm>
          <a:prstGeom prst="rect">
            <a:avLst/>
          </a:prstGeom>
          <a:noFill/>
        </p:spPr>
        <p:txBody>
          <a:bodyPr>
            <a:spAutoFit/>
          </a:bodyPr>
          <a:lstStyle/>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Les membres du Conseil général </a:t>
            </a:r>
            <a:r>
              <a:rPr lang="fr-CH" b="1" dirty="0">
                <a:solidFill>
                  <a:schemeClr val="tx1">
                    <a:lumMod val="65000"/>
                    <a:lumOff val="35000"/>
                  </a:schemeClr>
                </a:solidFill>
                <a:latin typeface="ARS Maquette" panose="02000503030000020004" pitchFamily="2" charset="0"/>
                <a:cs typeface="+mn-cs"/>
              </a:rPr>
              <a:t>ne sont  pas élus</a:t>
            </a:r>
            <a:r>
              <a:rPr lang="fr-CH" dirty="0">
                <a:solidFill>
                  <a:schemeClr val="tx1">
                    <a:lumMod val="65000"/>
                    <a:lumOff val="35000"/>
                  </a:schemeClr>
                </a:solidFill>
                <a:latin typeface="ARS Maquette" panose="02000503030000020004" pitchFamily="2" charset="0"/>
                <a:cs typeface="+mn-cs"/>
              </a:rPr>
              <a:t>.</a:t>
            </a:r>
          </a:p>
          <a:p>
            <a:pPr marL="177800" indent="-177800" fontAlgn="auto">
              <a:lnSpc>
                <a:spcPct val="150000"/>
              </a:lnSpc>
              <a:spcBef>
                <a:spcPts val="0"/>
              </a:spcBef>
              <a:spcAft>
                <a:spcPts val="0"/>
              </a:spcAft>
              <a:defRPr/>
            </a:pPr>
            <a:endParaRPr lang="fr-CH" dirty="0">
              <a:solidFill>
                <a:schemeClr val="tx1">
                  <a:lumMod val="65000"/>
                  <a:lumOff val="35000"/>
                </a:schemeClr>
              </a:solidFill>
              <a:latin typeface="ARS Maquette" panose="02000503030000020004" pitchFamily="2" charset="0"/>
              <a:cs typeface="+mn-cs"/>
            </a:endParaRPr>
          </a:p>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b="1" dirty="0" err="1" smtClean="0">
                <a:solidFill>
                  <a:schemeClr val="tx1">
                    <a:lumMod val="65000"/>
                    <a:lumOff val="35000"/>
                  </a:schemeClr>
                </a:solidFill>
                <a:latin typeface="ARS Maquette" panose="02000503030000020004" pitchFamily="2" charset="0"/>
                <a:cs typeface="+mn-cs"/>
              </a:rPr>
              <a:t>Tout-e</a:t>
            </a:r>
            <a:r>
              <a:rPr lang="fr-CH" b="1" dirty="0" smtClean="0">
                <a:solidFill>
                  <a:schemeClr val="tx1">
                    <a:lumMod val="65000"/>
                    <a:lumOff val="35000"/>
                  </a:schemeClr>
                </a:solidFill>
                <a:latin typeface="ARS Maquette" panose="02000503030000020004" pitchFamily="2" charset="0"/>
                <a:cs typeface="+mn-cs"/>
              </a:rPr>
              <a:t> électeur/</a:t>
            </a:r>
            <a:r>
              <a:rPr lang="fr-CH" b="1" dirty="0" err="1" smtClean="0">
                <a:solidFill>
                  <a:schemeClr val="tx1">
                    <a:lumMod val="65000"/>
                    <a:lumOff val="35000"/>
                  </a:schemeClr>
                </a:solidFill>
                <a:latin typeface="ARS Maquette" panose="02000503030000020004" pitchFamily="2" charset="0"/>
                <a:cs typeface="+mn-cs"/>
              </a:rPr>
              <a:t>trice</a:t>
            </a:r>
            <a:r>
              <a:rPr lang="fr-CH" b="1" dirty="0" smtClean="0">
                <a:solidFill>
                  <a:schemeClr val="tx1">
                    <a:lumMod val="65000"/>
                    <a:lumOff val="35000"/>
                  </a:schemeClr>
                </a:solidFill>
                <a:latin typeface="ARS Maquette" panose="02000503030000020004" pitchFamily="2" charset="0"/>
                <a:cs typeface="+mn-cs"/>
              </a:rPr>
              <a:t> </a:t>
            </a:r>
            <a:r>
              <a:rPr lang="fr-CH" b="1" dirty="0">
                <a:solidFill>
                  <a:schemeClr val="tx1">
                    <a:lumMod val="65000"/>
                    <a:lumOff val="35000"/>
                  </a:schemeClr>
                </a:solidFill>
                <a:latin typeface="ARS Maquette" panose="02000503030000020004" pitchFamily="2" charset="0"/>
                <a:cs typeface="+mn-cs"/>
              </a:rPr>
              <a:t>qui en fait la demande peut en devenir membre</a:t>
            </a:r>
            <a:r>
              <a:rPr lang="fr-CH" dirty="0">
                <a:solidFill>
                  <a:schemeClr val="tx1">
                    <a:lumMod val="65000"/>
                    <a:lumOff val="35000"/>
                  </a:schemeClr>
                </a:solidFill>
                <a:latin typeface="ARS Maquette" panose="02000503030000020004" pitchFamily="2" charset="0"/>
                <a:cs typeface="+mn-cs"/>
              </a:rPr>
              <a:t>. </a:t>
            </a:r>
            <a:r>
              <a:rPr lang="fr-CH" dirty="0" smtClean="0">
                <a:solidFill>
                  <a:schemeClr val="tx1">
                    <a:lumMod val="65000"/>
                    <a:lumOff val="35000"/>
                  </a:schemeClr>
                </a:solidFill>
                <a:latin typeface="ARS Maquette" panose="02000503030000020004" pitchFamily="2" charset="0"/>
                <a:cs typeface="+mn-cs"/>
              </a:rPr>
              <a:t>Il/Elle </a:t>
            </a:r>
            <a:r>
              <a:rPr lang="fr-CH" dirty="0">
                <a:solidFill>
                  <a:schemeClr val="tx1">
                    <a:lumMod val="65000"/>
                    <a:lumOff val="35000"/>
                  </a:schemeClr>
                </a:solidFill>
                <a:latin typeface="ARS Maquette" panose="02000503030000020004" pitchFamily="2" charset="0"/>
                <a:cs typeface="+mn-cs"/>
              </a:rPr>
              <a:t>sera </a:t>
            </a:r>
            <a:r>
              <a:rPr lang="fr-CH" dirty="0" err="1" smtClean="0">
                <a:solidFill>
                  <a:schemeClr val="tx1">
                    <a:lumMod val="65000"/>
                    <a:lumOff val="35000"/>
                  </a:schemeClr>
                </a:solidFill>
                <a:latin typeface="ARS Maquette" panose="02000503030000020004" pitchFamily="2" charset="0"/>
                <a:cs typeface="+mn-cs"/>
              </a:rPr>
              <a:t>appelé-e</a:t>
            </a:r>
            <a:r>
              <a:rPr lang="fr-CH" dirty="0" smtClean="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à prêter serment en début de séance. </a:t>
            </a:r>
          </a:p>
          <a:p>
            <a:pPr marL="177800" indent="-177800" fontAlgn="auto">
              <a:lnSpc>
                <a:spcPct val="150000"/>
              </a:lnSpc>
              <a:spcBef>
                <a:spcPts val="0"/>
              </a:spcBef>
              <a:spcAft>
                <a:spcPts val="0"/>
              </a:spcAft>
              <a:defRPr/>
            </a:pPr>
            <a:endParaRPr lang="fr-CH" dirty="0">
              <a:solidFill>
                <a:schemeClr val="tx1">
                  <a:lumMod val="65000"/>
                  <a:lumOff val="35000"/>
                </a:schemeClr>
              </a:solidFill>
              <a:latin typeface="ARS Maquette" panose="02000503030000020004" pitchFamily="2" charset="0"/>
              <a:cs typeface="+mn-cs"/>
            </a:endParaRPr>
          </a:p>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Dans la mesure où chaque </a:t>
            </a:r>
            <a:r>
              <a:rPr lang="fr-CH" dirty="0" smtClean="0">
                <a:solidFill>
                  <a:schemeClr val="tx1">
                    <a:lumMod val="65000"/>
                    <a:lumOff val="35000"/>
                  </a:schemeClr>
                </a:solidFill>
                <a:latin typeface="ARS Maquette" panose="02000503030000020004" pitchFamily="2" charset="0"/>
                <a:cs typeface="+mn-cs"/>
              </a:rPr>
              <a:t>électeur/</a:t>
            </a:r>
            <a:r>
              <a:rPr lang="fr-CH" dirty="0" err="1" smtClean="0">
                <a:solidFill>
                  <a:schemeClr val="tx1">
                    <a:lumMod val="65000"/>
                    <a:lumOff val="35000"/>
                  </a:schemeClr>
                </a:solidFill>
                <a:latin typeface="ARS Maquette" panose="02000503030000020004" pitchFamily="2" charset="0"/>
                <a:cs typeface="+mn-cs"/>
              </a:rPr>
              <a:t>trice</a:t>
            </a:r>
            <a:r>
              <a:rPr lang="fr-CH" dirty="0" smtClean="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peut s’exprimer devant le Conseil général, </a:t>
            </a:r>
            <a:r>
              <a:rPr lang="fr-CH" b="1" dirty="0">
                <a:solidFill>
                  <a:schemeClr val="tx1">
                    <a:lumMod val="65000"/>
                    <a:lumOff val="35000"/>
                  </a:schemeClr>
                </a:solidFill>
                <a:latin typeface="ARS Maquette" panose="02000503030000020004" pitchFamily="2" charset="0"/>
                <a:cs typeface="+mn-cs"/>
              </a:rPr>
              <a:t>aucune des décisions prises n’est soumise au référendum populaire.</a:t>
            </a:r>
          </a:p>
        </p:txBody>
      </p:sp>
      <p:pic>
        <p:nvPicPr>
          <p:cNvPr id="17" name="Picture 5"/>
          <p:cNvPicPr>
            <a:picLocks noChangeAspect="1" noChangeArrowheads="1"/>
          </p:cNvPicPr>
          <p:nvPr/>
        </p:nvPicPr>
        <p:blipFill>
          <a:blip r:embed="rId4"/>
          <a:srcRect r="6165"/>
          <a:stretch>
            <a:fillRect/>
          </a:stretch>
        </p:blipFill>
        <p:spPr bwMode="auto">
          <a:xfrm>
            <a:off x="5862638" y="4343400"/>
            <a:ext cx="2109787" cy="1581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childTnLst>
                          </p:cTn>
                        </p:par>
                        <p:par>
                          <p:cTn id="17" fill="hold">
                            <p:stCondLst>
                              <p:cond delay="2500"/>
                            </p:stCondLst>
                            <p:childTnLst>
                              <p:par>
                                <p:cTn id="18" presetID="12" presetClass="entr" presetSubtype="1" fill="hold" grpId="0" nodeType="after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 calcmode="lin" valueType="num">
                                      <p:cBhvr additive="base">
                                        <p:cTn id="20" dur="10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21" dur="1000"/>
                                        <p:tgtEl>
                                          <p:spTgt spid="15">
                                            <p:txEl>
                                              <p:pRg st="0" end="0"/>
                                            </p:txEl>
                                          </p:spTgt>
                                        </p:tgtEl>
                                      </p:cBhvr>
                                    </p:animEffect>
                                  </p:childTnLst>
                                </p:cTn>
                              </p:par>
                            </p:childTnLst>
                          </p:cTn>
                        </p:par>
                        <p:par>
                          <p:cTn id="22" fill="hold">
                            <p:stCondLst>
                              <p:cond delay="3500"/>
                            </p:stCondLst>
                            <p:childTnLst>
                              <p:par>
                                <p:cTn id="23" presetID="12" presetClass="entr" presetSubtype="1" fill="hold" grpId="0" nodeType="after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 calcmode="lin" valueType="num">
                                      <p:cBhvr additive="base">
                                        <p:cTn id="25" dur="1000"/>
                                        <p:tgtEl>
                                          <p:spTgt spid="15">
                                            <p:txEl>
                                              <p:pRg st="2" end="2"/>
                                            </p:txEl>
                                          </p:spTgt>
                                        </p:tgtEl>
                                        <p:attrNameLst>
                                          <p:attrName>ppt_y</p:attrName>
                                        </p:attrNameLst>
                                      </p:cBhvr>
                                      <p:tavLst>
                                        <p:tav tm="0">
                                          <p:val>
                                            <p:strVal val="#ppt_y-#ppt_h*1.125000"/>
                                          </p:val>
                                        </p:tav>
                                        <p:tav tm="100000">
                                          <p:val>
                                            <p:strVal val="#ppt_y"/>
                                          </p:val>
                                        </p:tav>
                                      </p:tavLst>
                                    </p:anim>
                                    <p:animEffect transition="in" filter="wipe(down)">
                                      <p:cBhvr>
                                        <p:cTn id="26" dur="1000"/>
                                        <p:tgtEl>
                                          <p:spTgt spid="15">
                                            <p:txEl>
                                              <p:pRg st="2" end="2"/>
                                            </p:txEl>
                                          </p:spTgt>
                                        </p:tgtEl>
                                      </p:cBhvr>
                                    </p:animEffect>
                                  </p:childTnLst>
                                </p:cTn>
                              </p:par>
                            </p:childTnLst>
                          </p:cTn>
                        </p:par>
                        <p:par>
                          <p:cTn id="27" fill="hold">
                            <p:stCondLst>
                              <p:cond delay="4500"/>
                            </p:stCondLst>
                            <p:childTnLst>
                              <p:par>
                                <p:cTn id="28" presetID="12" presetClass="entr" presetSubtype="1" fill="hold" grpId="0" nodeType="afterEffect">
                                  <p:stCondLst>
                                    <p:cond delay="0"/>
                                  </p:stCondLst>
                                  <p:childTnLst>
                                    <p:set>
                                      <p:cBhvr>
                                        <p:cTn id="29" dur="1" fill="hold">
                                          <p:stCondLst>
                                            <p:cond delay="0"/>
                                          </p:stCondLst>
                                        </p:cTn>
                                        <p:tgtEl>
                                          <p:spTgt spid="15">
                                            <p:txEl>
                                              <p:pRg st="4" end="4"/>
                                            </p:txEl>
                                          </p:spTgt>
                                        </p:tgtEl>
                                        <p:attrNameLst>
                                          <p:attrName>style.visibility</p:attrName>
                                        </p:attrNameLst>
                                      </p:cBhvr>
                                      <p:to>
                                        <p:strVal val="visible"/>
                                      </p:to>
                                    </p:set>
                                    <p:anim calcmode="lin" valueType="num">
                                      <p:cBhvr additive="base">
                                        <p:cTn id="30" dur="1000"/>
                                        <p:tgtEl>
                                          <p:spTgt spid="15">
                                            <p:txEl>
                                              <p:pRg st="4" end="4"/>
                                            </p:txEl>
                                          </p:spTgt>
                                        </p:tgtEl>
                                        <p:attrNameLst>
                                          <p:attrName>ppt_y</p:attrName>
                                        </p:attrNameLst>
                                      </p:cBhvr>
                                      <p:tavLst>
                                        <p:tav tm="0">
                                          <p:val>
                                            <p:strVal val="#ppt_y-#ppt_h*1.125000"/>
                                          </p:val>
                                        </p:tav>
                                        <p:tav tm="100000">
                                          <p:val>
                                            <p:strVal val="#ppt_y"/>
                                          </p:val>
                                        </p:tav>
                                      </p:tavLst>
                                    </p:anim>
                                    <p:animEffect transition="in" filter="wipe(down)">
                                      <p:cBhvr>
                                        <p:cTn id="31" dur="10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Élection du </a:t>
            </a:r>
            <a:r>
              <a:rPr lang="fr-CH" sz="2800" b="1" cap="all" dirty="0">
                <a:solidFill>
                  <a:schemeClr val="accent6">
                    <a:lumMod val="75000"/>
                  </a:schemeClr>
                </a:solidFill>
                <a:latin typeface="ARS Maquette" panose="02000503030000020004" pitchFamily="2" charset="0"/>
                <a:cs typeface="+mn-cs"/>
              </a:rPr>
              <a:t>conseil</a:t>
            </a:r>
            <a:r>
              <a:rPr lang="fr-CH" sz="2800" cap="all" dirty="0">
                <a:solidFill>
                  <a:schemeClr val="accent6">
                    <a:lumMod val="75000"/>
                  </a:schemeClr>
                </a:solidFill>
                <a:latin typeface="ARS Maquette" panose="02000503030000020004" pitchFamily="2" charset="0"/>
                <a:cs typeface="+mn-cs"/>
              </a:rPr>
              <a:t> </a:t>
            </a:r>
            <a:r>
              <a:rPr lang="fr-CH" sz="2800" b="1" cap="all" dirty="0">
                <a:solidFill>
                  <a:schemeClr val="accent6">
                    <a:lumMod val="75000"/>
                  </a:schemeClr>
                </a:solidFill>
                <a:latin typeface="ARS Maquette" panose="02000503030000020004" pitchFamily="2" charset="0"/>
                <a:cs typeface="+mn-cs"/>
              </a:rPr>
              <a:t>communal</a:t>
            </a:r>
          </a:p>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Système majoritaire</a:t>
            </a:r>
            <a:endParaRPr lang="fr-CH" sz="2800" cap="all" dirty="0">
              <a:solidFill>
                <a:schemeClr val="accent6">
                  <a:lumMod val="75000"/>
                </a:schemeClr>
              </a:solidFill>
              <a:latin typeface="+mn-lt"/>
              <a:cs typeface="+mn-cs"/>
            </a:endParaRPr>
          </a:p>
        </p:txBody>
      </p:sp>
      <p:pic>
        <p:nvPicPr>
          <p:cNvPr id="34820"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p:nvPr/>
        </p:nvSpPr>
        <p:spPr>
          <a:xfrm>
            <a:off x="519113" y="1512888"/>
            <a:ext cx="4708525" cy="5286375"/>
          </a:xfrm>
          <a:prstGeom prst="rect">
            <a:avLst/>
          </a:prstGeom>
          <a:noFill/>
        </p:spPr>
        <p:txBody>
          <a:bodyPr>
            <a:spAutoFit/>
          </a:bodyPr>
          <a:lstStyle/>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Le </a:t>
            </a:r>
            <a:r>
              <a:rPr lang="fr-CH" b="1" dirty="0">
                <a:solidFill>
                  <a:schemeClr val="tx1">
                    <a:lumMod val="65000"/>
                    <a:lumOff val="35000"/>
                  </a:schemeClr>
                </a:solidFill>
                <a:latin typeface="ARS Maquette" panose="02000503030000020004" pitchFamily="2" charset="0"/>
                <a:cs typeface="+mn-cs"/>
              </a:rPr>
              <a:t>Conseil communal </a:t>
            </a:r>
            <a:r>
              <a:rPr lang="fr-CH" dirty="0">
                <a:solidFill>
                  <a:schemeClr val="tx1">
                    <a:lumMod val="65000"/>
                    <a:lumOff val="35000"/>
                  </a:schemeClr>
                </a:solidFill>
                <a:latin typeface="ARS Maquette" panose="02000503030000020004" pitchFamily="2" charset="0"/>
                <a:cs typeface="+mn-cs"/>
              </a:rPr>
              <a:t>de notre Commune est composé de </a:t>
            </a:r>
            <a:r>
              <a:rPr lang="fr-CH" b="1" dirty="0">
                <a:solidFill>
                  <a:schemeClr val="tx1">
                    <a:lumMod val="65000"/>
                    <a:lumOff val="35000"/>
                  </a:schemeClr>
                </a:solidFill>
                <a:latin typeface="ARS Maquette" panose="02000503030000020004" pitchFamily="2" charset="0"/>
                <a:cs typeface="+mn-cs"/>
              </a:rPr>
              <a:t>XXX personnes</a:t>
            </a:r>
            <a:r>
              <a:rPr lang="fr-CH" dirty="0">
                <a:solidFill>
                  <a:schemeClr val="tx1">
                    <a:lumMod val="65000"/>
                    <a:lumOff val="35000"/>
                  </a:schemeClr>
                </a:solidFill>
                <a:latin typeface="ARS Maquette" panose="02000503030000020004" pitchFamily="2" charset="0"/>
                <a:cs typeface="+mn-cs"/>
              </a:rPr>
              <a:t>. Chacune appelle une place que l’on appelle un </a:t>
            </a:r>
            <a:r>
              <a:rPr lang="fr-CH" b="1" dirty="0">
                <a:solidFill>
                  <a:schemeClr val="tx1">
                    <a:lumMod val="65000"/>
                    <a:lumOff val="35000"/>
                  </a:schemeClr>
                </a:solidFill>
                <a:latin typeface="ARS Maquette" panose="02000503030000020004" pitchFamily="2" charset="0"/>
                <a:cs typeface="+mn-cs"/>
              </a:rPr>
              <a:t>siège</a:t>
            </a:r>
            <a:r>
              <a:rPr lang="fr-CH" dirty="0">
                <a:solidFill>
                  <a:schemeClr val="tx1">
                    <a:lumMod val="65000"/>
                    <a:lumOff val="35000"/>
                  </a:schemeClr>
                </a:solidFill>
                <a:latin typeface="ARS Maquette" panose="02000503030000020004" pitchFamily="2" charset="0"/>
                <a:cs typeface="+mn-cs"/>
              </a:rPr>
              <a:t>. Ainsi, notre Conseil communal compte </a:t>
            </a:r>
            <a:r>
              <a:rPr lang="fr-CH" b="1" dirty="0">
                <a:solidFill>
                  <a:schemeClr val="tx1">
                    <a:lumMod val="65000"/>
                    <a:lumOff val="35000"/>
                  </a:schemeClr>
                </a:solidFill>
                <a:latin typeface="ARS Maquette" panose="02000503030000020004" pitchFamily="2" charset="0"/>
                <a:cs typeface="+mn-cs"/>
              </a:rPr>
              <a:t>XX sièges</a:t>
            </a:r>
            <a:r>
              <a:rPr lang="fr-CH" dirty="0">
                <a:solidFill>
                  <a:schemeClr val="tx1">
                    <a:lumMod val="65000"/>
                    <a:lumOff val="35000"/>
                  </a:schemeClr>
                </a:solidFill>
                <a:latin typeface="ARS Maquette" panose="02000503030000020004" pitchFamily="2" charset="0"/>
                <a:cs typeface="+mn-cs"/>
              </a:rPr>
              <a:t>.</a:t>
            </a:r>
          </a:p>
          <a:p>
            <a:pPr marL="177800" indent="-177800" fontAlgn="auto">
              <a:lnSpc>
                <a:spcPct val="150000"/>
              </a:lnSpc>
              <a:spcBef>
                <a:spcPts val="0"/>
              </a:spcBef>
              <a:spcAft>
                <a:spcPts val="0"/>
              </a:spcAft>
              <a:defRPr/>
            </a:pPr>
            <a:endParaRPr lang="fr-CH" sz="900" dirty="0">
              <a:solidFill>
                <a:schemeClr val="tx1">
                  <a:lumMod val="65000"/>
                  <a:lumOff val="35000"/>
                </a:schemeClr>
              </a:solidFill>
              <a:latin typeface="ARS Maquette" panose="02000503030000020004" pitchFamily="2" charset="0"/>
              <a:cs typeface="+mn-cs"/>
            </a:endParaRPr>
          </a:p>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Une </a:t>
            </a:r>
            <a:r>
              <a:rPr lang="fr-CH" b="1" dirty="0">
                <a:solidFill>
                  <a:schemeClr val="tx1">
                    <a:lumMod val="65000"/>
                    <a:lumOff val="35000"/>
                  </a:schemeClr>
                </a:solidFill>
                <a:latin typeface="ARS Maquette" panose="02000503030000020004" pitchFamily="2" charset="0"/>
                <a:cs typeface="+mn-cs"/>
              </a:rPr>
              <a:t>élection</a:t>
            </a:r>
            <a:r>
              <a:rPr lang="fr-CH" dirty="0">
                <a:solidFill>
                  <a:schemeClr val="tx1">
                    <a:lumMod val="65000"/>
                    <a:lumOff val="35000"/>
                  </a:schemeClr>
                </a:solidFill>
                <a:latin typeface="ARS Maquette" panose="02000503030000020004" pitchFamily="2" charset="0"/>
                <a:cs typeface="+mn-cs"/>
              </a:rPr>
              <a:t> a lieu </a:t>
            </a:r>
            <a:r>
              <a:rPr lang="fr-CH" b="1" dirty="0">
                <a:solidFill>
                  <a:schemeClr val="tx1">
                    <a:lumMod val="65000"/>
                    <a:lumOff val="35000"/>
                  </a:schemeClr>
                </a:solidFill>
                <a:latin typeface="ARS Maquette" panose="02000503030000020004" pitchFamily="2" charset="0"/>
                <a:cs typeface="+mn-cs"/>
              </a:rPr>
              <a:t>tous les cinq ans </a:t>
            </a:r>
            <a:r>
              <a:rPr lang="fr-CH" dirty="0">
                <a:solidFill>
                  <a:schemeClr val="tx1">
                    <a:lumMod val="65000"/>
                    <a:lumOff val="35000"/>
                  </a:schemeClr>
                </a:solidFill>
                <a:latin typeface="ARS Maquette" panose="02000503030000020004" pitchFamily="2" charset="0"/>
                <a:cs typeface="+mn-cs"/>
              </a:rPr>
              <a:t>afin de distribuer ces sièges aux </a:t>
            </a:r>
            <a:r>
              <a:rPr lang="fr-CH" dirty="0" smtClean="0">
                <a:solidFill>
                  <a:schemeClr val="tx1">
                    <a:lumMod val="65000"/>
                    <a:lumOff val="35000"/>
                  </a:schemeClr>
                </a:solidFill>
                <a:latin typeface="ARS Maquette" panose="02000503030000020004" pitchFamily="2" charset="0"/>
                <a:cs typeface="+mn-cs"/>
              </a:rPr>
              <a:t>différent-e-s candidat-e-s</a:t>
            </a:r>
            <a:r>
              <a:rPr lang="fr-CH" dirty="0">
                <a:solidFill>
                  <a:schemeClr val="tx1">
                    <a:lumMod val="65000"/>
                    <a:lumOff val="35000"/>
                  </a:schemeClr>
                </a:solidFill>
                <a:latin typeface="ARS Maquette" panose="02000503030000020004" pitchFamily="2" charset="0"/>
                <a:cs typeface="+mn-cs"/>
              </a:rPr>
              <a:t>, selon la volonté du corps électoral communal. Vous pouvez </a:t>
            </a:r>
            <a:r>
              <a:rPr lang="fr-CH" b="1" dirty="0">
                <a:solidFill>
                  <a:schemeClr val="tx1">
                    <a:lumMod val="65000"/>
                    <a:lumOff val="35000"/>
                  </a:schemeClr>
                </a:solidFill>
                <a:latin typeface="ARS Maquette" panose="02000503030000020004" pitchFamily="2" charset="0"/>
                <a:cs typeface="+mn-cs"/>
              </a:rPr>
              <a:t>voter pour autant de </a:t>
            </a:r>
            <a:r>
              <a:rPr lang="fr-CH" b="1" dirty="0" smtClean="0">
                <a:solidFill>
                  <a:schemeClr val="tx1">
                    <a:lumMod val="65000"/>
                    <a:lumOff val="35000"/>
                  </a:schemeClr>
                </a:solidFill>
                <a:latin typeface="ARS Maquette" panose="02000503030000020004" pitchFamily="2" charset="0"/>
                <a:cs typeface="+mn-cs"/>
              </a:rPr>
              <a:t>candidat-e-s </a:t>
            </a:r>
            <a:r>
              <a:rPr lang="fr-CH" b="1" dirty="0">
                <a:solidFill>
                  <a:schemeClr val="tx1">
                    <a:lumMod val="65000"/>
                    <a:lumOff val="35000"/>
                  </a:schemeClr>
                </a:solidFill>
                <a:latin typeface="ARS Maquette" panose="02000503030000020004" pitchFamily="2" charset="0"/>
                <a:cs typeface="+mn-cs"/>
              </a:rPr>
              <a:t>qu’il y a de sièges</a:t>
            </a:r>
            <a:r>
              <a:rPr lang="fr-CH" dirty="0">
                <a:solidFill>
                  <a:schemeClr val="tx1">
                    <a:lumMod val="65000"/>
                    <a:lumOff val="35000"/>
                  </a:schemeClr>
                </a:solidFill>
                <a:latin typeface="ARS Maquette" panose="02000503030000020004" pitchFamily="2" charset="0"/>
                <a:cs typeface="+mn-cs"/>
              </a:rPr>
              <a:t>. Ainsi, vous disposez de </a:t>
            </a:r>
            <a:r>
              <a:rPr lang="fr-CH" b="1" dirty="0">
                <a:solidFill>
                  <a:schemeClr val="tx1">
                    <a:lumMod val="65000"/>
                    <a:lumOff val="35000"/>
                  </a:schemeClr>
                </a:solidFill>
                <a:latin typeface="ARS Maquette" panose="02000503030000020004" pitchFamily="2" charset="0"/>
                <a:cs typeface="+mn-cs"/>
              </a:rPr>
              <a:t>XX voix. </a:t>
            </a:r>
          </a:p>
        </p:txBody>
      </p:sp>
      <p:pic>
        <p:nvPicPr>
          <p:cNvPr id="11" name="Picture 6"/>
          <p:cNvPicPr>
            <a:picLocks noChangeAspect="1" noChangeArrowheads="1"/>
          </p:cNvPicPr>
          <p:nvPr/>
        </p:nvPicPr>
        <p:blipFill>
          <a:blip r:embed="rId3">
            <a:clrChange>
              <a:clrFrom>
                <a:srgbClr val="FFFFFF"/>
              </a:clrFrom>
              <a:clrTo>
                <a:srgbClr val="FFFFFF">
                  <a:alpha val="0"/>
                </a:srgbClr>
              </a:clrTo>
            </a:clrChange>
          </a:blip>
          <a:srcRect l="75990"/>
          <a:stretch>
            <a:fillRect/>
          </a:stretch>
        </p:blipFill>
        <p:spPr bwMode="auto">
          <a:xfrm>
            <a:off x="5888038" y="3514725"/>
            <a:ext cx="2057400" cy="2668588"/>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1436" y="1591524"/>
            <a:ext cx="1703976" cy="1642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par>
                          <p:cTn id="13" fill="hold">
                            <p:stCondLst>
                              <p:cond delay="1500"/>
                            </p:stCondLst>
                            <p:childTnLst>
                              <p:par>
                                <p:cTn id="14" presetID="12" presetClass="entr" presetSubtype="1" fill="hold" grpId="0" nodeType="after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 calcmode="lin" valueType="num">
                                      <p:cBhvr additive="base">
                                        <p:cTn id="16" dur="10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17" dur="1000"/>
                                        <p:tgtEl>
                                          <p:spTgt spid="15">
                                            <p:txEl>
                                              <p:pRg st="0" end="0"/>
                                            </p:txEl>
                                          </p:spTgt>
                                        </p:tgtEl>
                                      </p:cBhvr>
                                    </p:animEffect>
                                  </p:childTnLst>
                                </p:cTn>
                              </p:par>
                            </p:childTnLst>
                          </p:cTn>
                        </p:par>
                        <p:par>
                          <p:cTn id="18" fill="hold">
                            <p:stCondLst>
                              <p:cond delay="2500"/>
                            </p:stCondLst>
                            <p:childTnLst>
                              <p:par>
                                <p:cTn id="19" presetID="12" presetClass="entr" presetSubtype="1" fill="hold" grpId="0" nodeType="after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 calcmode="lin" valueType="num">
                                      <p:cBhvr additive="base">
                                        <p:cTn id="21" dur="1000"/>
                                        <p:tgtEl>
                                          <p:spTgt spid="15">
                                            <p:txEl>
                                              <p:pRg st="2" end="2"/>
                                            </p:txEl>
                                          </p:spTgt>
                                        </p:tgtEl>
                                        <p:attrNameLst>
                                          <p:attrName>ppt_y</p:attrName>
                                        </p:attrNameLst>
                                      </p:cBhvr>
                                      <p:tavLst>
                                        <p:tav tm="0">
                                          <p:val>
                                            <p:strVal val="#ppt_y-#ppt_h*1.125000"/>
                                          </p:val>
                                        </p:tav>
                                        <p:tav tm="100000">
                                          <p:val>
                                            <p:strVal val="#ppt_y"/>
                                          </p:val>
                                        </p:tav>
                                      </p:tavLst>
                                    </p:anim>
                                    <p:animEffect transition="in" filter="wipe(down)">
                                      <p:cBhvr>
                                        <p:cTn id="22" dur="10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Élection du </a:t>
            </a:r>
            <a:r>
              <a:rPr lang="fr-CH" sz="2800" b="1" cap="all" dirty="0">
                <a:solidFill>
                  <a:schemeClr val="accent6">
                    <a:lumMod val="75000"/>
                  </a:schemeClr>
                </a:solidFill>
                <a:latin typeface="ARS Maquette" panose="02000503030000020004" pitchFamily="2" charset="0"/>
                <a:cs typeface="+mn-cs"/>
              </a:rPr>
              <a:t>conseil</a:t>
            </a:r>
            <a:r>
              <a:rPr lang="fr-CH" sz="2800" cap="all" dirty="0">
                <a:solidFill>
                  <a:schemeClr val="accent6">
                    <a:lumMod val="75000"/>
                  </a:schemeClr>
                </a:solidFill>
                <a:latin typeface="ARS Maquette" panose="02000503030000020004" pitchFamily="2" charset="0"/>
                <a:cs typeface="+mn-cs"/>
              </a:rPr>
              <a:t> </a:t>
            </a:r>
            <a:r>
              <a:rPr lang="fr-CH" sz="2800" b="1" cap="all" dirty="0">
                <a:solidFill>
                  <a:schemeClr val="accent6">
                    <a:lumMod val="75000"/>
                  </a:schemeClr>
                </a:solidFill>
                <a:latin typeface="ARS Maquette" panose="02000503030000020004" pitchFamily="2" charset="0"/>
                <a:cs typeface="+mn-cs"/>
              </a:rPr>
              <a:t>communal</a:t>
            </a:r>
          </a:p>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Système majoritaire</a:t>
            </a:r>
            <a:endParaRPr lang="fr-CH" sz="2800" cap="all" dirty="0">
              <a:solidFill>
                <a:schemeClr val="accent6">
                  <a:lumMod val="75000"/>
                </a:schemeClr>
              </a:solidFill>
              <a:latin typeface="+mn-lt"/>
              <a:cs typeface="+mn-cs"/>
            </a:endParaRPr>
          </a:p>
        </p:txBody>
      </p:sp>
      <p:pic>
        <p:nvPicPr>
          <p:cNvPr id="35844"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p:nvPr/>
        </p:nvSpPr>
        <p:spPr>
          <a:xfrm>
            <a:off x="519113" y="1512888"/>
            <a:ext cx="4708525" cy="4870450"/>
          </a:xfrm>
          <a:prstGeom prst="rect">
            <a:avLst/>
          </a:prstGeom>
          <a:noFill/>
        </p:spPr>
        <p:txBody>
          <a:bodyPr>
            <a:spAutoFit/>
          </a:bodyPr>
          <a:lstStyle/>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L’élection du Conseil communal est une </a:t>
            </a:r>
            <a:r>
              <a:rPr lang="fr-CH" b="1" dirty="0">
                <a:solidFill>
                  <a:schemeClr val="tx1">
                    <a:lumMod val="65000"/>
                    <a:lumOff val="35000"/>
                  </a:schemeClr>
                </a:solidFill>
                <a:latin typeface="ARS Maquette" panose="02000503030000020004" pitchFamily="2" charset="0"/>
                <a:cs typeface="+mn-cs"/>
              </a:rPr>
              <a:t>élection majoritaire à deux tours</a:t>
            </a:r>
            <a:r>
              <a:rPr lang="fr-CH" dirty="0">
                <a:solidFill>
                  <a:schemeClr val="tx1">
                    <a:lumMod val="65000"/>
                    <a:lumOff val="35000"/>
                  </a:schemeClr>
                </a:solidFill>
                <a:latin typeface="ARS Maquette" panose="02000503030000020004" pitchFamily="2" charset="0"/>
                <a:cs typeface="+mn-cs"/>
              </a:rPr>
              <a:t>.</a:t>
            </a:r>
          </a:p>
          <a:p>
            <a:pPr marL="177800" indent="-177800" fontAlgn="auto">
              <a:lnSpc>
                <a:spcPct val="150000"/>
              </a:lnSpc>
              <a:spcBef>
                <a:spcPts val="0"/>
              </a:spcBef>
              <a:spcAft>
                <a:spcPts val="0"/>
              </a:spcAft>
              <a:defRPr/>
            </a:pPr>
            <a:endParaRPr lang="fr-CH" sz="900" dirty="0">
              <a:solidFill>
                <a:schemeClr val="tx1">
                  <a:lumMod val="65000"/>
                  <a:lumOff val="35000"/>
                </a:schemeClr>
              </a:solidFill>
              <a:latin typeface="ARS Maquette" panose="02000503030000020004" pitchFamily="2" charset="0"/>
              <a:cs typeface="+mn-cs"/>
            </a:endParaRPr>
          </a:p>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Au </a:t>
            </a:r>
            <a:r>
              <a:rPr lang="fr-CH" b="1" dirty="0">
                <a:solidFill>
                  <a:schemeClr val="tx1">
                    <a:lumMod val="65000"/>
                    <a:lumOff val="35000"/>
                  </a:schemeClr>
                </a:solidFill>
                <a:latin typeface="ARS Maquette" panose="02000503030000020004" pitchFamily="2" charset="0"/>
                <a:cs typeface="+mn-cs"/>
              </a:rPr>
              <a:t>1</a:t>
            </a:r>
            <a:r>
              <a:rPr lang="fr-CH" b="1" baseline="30000" dirty="0">
                <a:solidFill>
                  <a:schemeClr val="tx1">
                    <a:lumMod val="65000"/>
                    <a:lumOff val="35000"/>
                  </a:schemeClr>
                </a:solidFill>
                <a:latin typeface="ARS Maquette" panose="02000503030000020004" pitchFamily="2" charset="0"/>
                <a:cs typeface="+mn-cs"/>
              </a:rPr>
              <a:t>er</a:t>
            </a:r>
            <a:r>
              <a:rPr lang="fr-CH" b="1" dirty="0">
                <a:solidFill>
                  <a:schemeClr val="tx1">
                    <a:lumMod val="65000"/>
                    <a:lumOff val="35000"/>
                  </a:schemeClr>
                </a:solidFill>
                <a:latin typeface="ARS Maquette" panose="02000503030000020004" pitchFamily="2" charset="0"/>
                <a:cs typeface="+mn-cs"/>
              </a:rPr>
              <a:t> tour</a:t>
            </a:r>
            <a:r>
              <a:rPr lang="fr-CH" dirty="0">
                <a:solidFill>
                  <a:schemeClr val="tx1">
                    <a:lumMod val="65000"/>
                    <a:lumOff val="35000"/>
                  </a:schemeClr>
                </a:solidFill>
                <a:latin typeface="ARS Maquette" panose="02000503030000020004" pitchFamily="2" charset="0"/>
                <a:cs typeface="+mn-cs"/>
              </a:rPr>
              <a:t>, il faut </a:t>
            </a:r>
            <a:r>
              <a:rPr lang="fr-CH" b="1" dirty="0">
                <a:solidFill>
                  <a:schemeClr val="tx1">
                    <a:lumMod val="65000"/>
                    <a:lumOff val="35000"/>
                  </a:schemeClr>
                </a:solidFill>
                <a:latin typeface="ARS Maquette" panose="02000503030000020004" pitchFamily="2" charset="0"/>
                <a:cs typeface="+mn-cs"/>
              </a:rPr>
              <a:t>plus de 50% des voix </a:t>
            </a:r>
            <a:r>
              <a:rPr lang="fr-CH" dirty="0">
                <a:solidFill>
                  <a:schemeClr val="tx1">
                    <a:lumMod val="65000"/>
                    <a:lumOff val="35000"/>
                  </a:schemeClr>
                </a:solidFill>
                <a:latin typeface="ARS Maquette" panose="02000503030000020004" pitchFamily="2" charset="0"/>
                <a:cs typeface="+mn-cs"/>
              </a:rPr>
              <a:t>pour </a:t>
            </a:r>
            <a:r>
              <a:rPr lang="fr-CH" dirty="0" smtClean="0">
                <a:solidFill>
                  <a:schemeClr val="tx1">
                    <a:lumMod val="65000"/>
                    <a:lumOff val="35000"/>
                  </a:schemeClr>
                </a:solidFill>
                <a:latin typeface="ARS Maquette" panose="02000503030000020004" pitchFamily="2" charset="0"/>
                <a:cs typeface="+mn-cs"/>
              </a:rPr>
              <a:t>qu’</a:t>
            </a:r>
            <a:r>
              <a:rPr lang="fr-CH" dirty="0" err="1" smtClean="0">
                <a:solidFill>
                  <a:schemeClr val="tx1">
                    <a:lumMod val="65000"/>
                    <a:lumOff val="35000"/>
                  </a:schemeClr>
                </a:solidFill>
                <a:latin typeface="ARS Maquette" panose="02000503030000020004" pitchFamily="2" charset="0"/>
                <a:cs typeface="+mn-cs"/>
              </a:rPr>
              <a:t>un-e</a:t>
            </a:r>
            <a:r>
              <a:rPr lang="fr-CH" dirty="0" smtClean="0">
                <a:solidFill>
                  <a:schemeClr val="tx1">
                    <a:lumMod val="65000"/>
                    <a:lumOff val="35000"/>
                  </a:schemeClr>
                </a:solidFill>
                <a:latin typeface="ARS Maquette" panose="02000503030000020004" pitchFamily="2" charset="0"/>
                <a:cs typeface="+mn-cs"/>
              </a:rPr>
              <a:t> </a:t>
            </a:r>
            <a:r>
              <a:rPr lang="fr-CH" dirty="0" err="1" smtClean="0">
                <a:solidFill>
                  <a:schemeClr val="tx1">
                    <a:lumMod val="65000"/>
                    <a:lumOff val="35000"/>
                  </a:schemeClr>
                </a:solidFill>
                <a:latin typeface="ARS Maquette" panose="02000503030000020004" pitchFamily="2" charset="0"/>
                <a:cs typeface="+mn-cs"/>
              </a:rPr>
              <a:t>candidat-e</a:t>
            </a:r>
            <a:r>
              <a:rPr lang="fr-CH" dirty="0" smtClean="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soit </a:t>
            </a:r>
            <a:r>
              <a:rPr lang="fr-CH" dirty="0" err="1" smtClean="0">
                <a:solidFill>
                  <a:schemeClr val="tx1">
                    <a:lumMod val="65000"/>
                    <a:lumOff val="35000"/>
                  </a:schemeClr>
                </a:solidFill>
                <a:latin typeface="ARS Maquette" panose="02000503030000020004" pitchFamily="2" charset="0"/>
                <a:cs typeface="+mn-cs"/>
              </a:rPr>
              <a:t>élu-e</a:t>
            </a:r>
            <a:r>
              <a:rPr lang="fr-CH" dirty="0" smtClean="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C’est ce qu’on appelle une </a:t>
            </a:r>
            <a:r>
              <a:rPr lang="fr-CH" b="1" dirty="0">
                <a:solidFill>
                  <a:schemeClr val="tx1">
                    <a:lumMod val="65000"/>
                    <a:lumOff val="35000"/>
                  </a:schemeClr>
                </a:solidFill>
                <a:latin typeface="ARS Maquette" panose="02000503030000020004" pitchFamily="2" charset="0"/>
                <a:cs typeface="+mn-cs"/>
              </a:rPr>
              <a:t>majorité</a:t>
            </a:r>
            <a:r>
              <a:rPr lang="fr-CH" dirty="0">
                <a:solidFill>
                  <a:schemeClr val="tx1">
                    <a:lumMod val="65000"/>
                    <a:lumOff val="35000"/>
                  </a:schemeClr>
                </a:solidFill>
                <a:latin typeface="ARS Maquette" panose="02000503030000020004" pitchFamily="2" charset="0"/>
                <a:cs typeface="+mn-cs"/>
              </a:rPr>
              <a:t> </a:t>
            </a:r>
            <a:r>
              <a:rPr lang="fr-CH" b="1" dirty="0">
                <a:solidFill>
                  <a:schemeClr val="tx1">
                    <a:lumMod val="65000"/>
                    <a:lumOff val="35000"/>
                  </a:schemeClr>
                </a:solidFill>
                <a:latin typeface="ARS Maquette" panose="02000503030000020004" pitchFamily="2" charset="0"/>
                <a:cs typeface="+mn-cs"/>
              </a:rPr>
              <a:t>absolue</a:t>
            </a:r>
            <a:r>
              <a:rPr lang="fr-CH" dirty="0">
                <a:solidFill>
                  <a:schemeClr val="tx1">
                    <a:lumMod val="65000"/>
                    <a:lumOff val="35000"/>
                  </a:schemeClr>
                </a:solidFill>
                <a:latin typeface="ARS Maquette" panose="02000503030000020004" pitchFamily="2" charset="0"/>
                <a:cs typeface="+mn-cs"/>
              </a:rPr>
              <a:t>.</a:t>
            </a:r>
          </a:p>
          <a:p>
            <a:pPr marL="177800" indent="-177800" fontAlgn="auto">
              <a:lnSpc>
                <a:spcPct val="150000"/>
              </a:lnSpc>
              <a:spcBef>
                <a:spcPts val="0"/>
              </a:spcBef>
              <a:spcAft>
                <a:spcPts val="0"/>
              </a:spcAft>
              <a:defRPr/>
            </a:pPr>
            <a:endParaRPr lang="fr-CH" b="1" dirty="0">
              <a:solidFill>
                <a:schemeClr val="tx1">
                  <a:lumMod val="65000"/>
                  <a:lumOff val="35000"/>
                </a:schemeClr>
              </a:solidFill>
              <a:latin typeface="ARS Maquette" panose="02000503030000020004" pitchFamily="2" charset="0"/>
              <a:cs typeface="+mn-cs"/>
            </a:endParaRPr>
          </a:p>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Au </a:t>
            </a:r>
            <a:r>
              <a:rPr lang="fr-CH" b="1" dirty="0">
                <a:solidFill>
                  <a:schemeClr val="tx1">
                    <a:lumMod val="65000"/>
                    <a:lumOff val="35000"/>
                  </a:schemeClr>
                </a:solidFill>
                <a:latin typeface="ARS Maquette" panose="02000503030000020004" pitchFamily="2" charset="0"/>
                <a:cs typeface="+mn-cs"/>
              </a:rPr>
              <a:t>2</a:t>
            </a:r>
            <a:r>
              <a:rPr lang="fr-CH" b="1" baseline="30000" dirty="0">
                <a:solidFill>
                  <a:schemeClr val="tx1">
                    <a:lumMod val="65000"/>
                    <a:lumOff val="35000"/>
                  </a:schemeClr>
                </a:solidFill>
                <a:latin typeface="ARS Maquette" panose="02000503030000020004" pitchFamily="2" charset="0"/>
                <a:cs typeface="+mn-cs"/>
              </a:rPr>
              <a:t>e</a:t>
            </a:r>
            <a:r>
              <a:rPr lang="fr-CH" b="1" dirty="0">
                <a:solidFill>
                  <a:schemeClr val="tx1">
                    <a:lumMod val="65000"/>
                    <a:lumOff val="35000"/>
                  </a:schemeClr>
                </a:solidFill>
                <a:latin typeface="ARS Maquette" panose="02000503030000020004" pitchFamily="2" charset="0"/>
                <a:cs typeface="+mn-cs"/>
              </a:rPr>
              <a:t> tour</a:t>
            </a:r>
            <a:r>
              <a:rPr lang="fr-CH" dirty="0">
                <a:solidFill>
                  <a:schemeClr val="tx1">
                    <a:lumMod val="65000"/>
                    <a:lumOff val="35000"/>
                  </a:schemeClr>
                </a:solidFill>
                <a:latin typeface="ARS Maquette" panose="02000503030000020004" pitchFamily="2" charset="0"/>
                <a:cs typeface="+mn-cs"/>
              </a:rPr>
              <a:t>, ce sont les </a:t>
            </a:r>
            <a:r>
              <a:rPr lang="fr-CH" dirty="0" smtClean="0">
                <a:solidFill>
                  <a:schemeClr val="tx1">
                    <a:lumMod val="65000"/>
                    <a:lumOff val="35000"/>
                  </a:schemeClr>
                </a:solidFill>
                <a:latin typeface="ARS Maquette" panose="02000503030000020004" pitchFamily="2" charset="0"/>
                <a:cs typeface="+mn-cs"/>
              </a:rPr>
              <a:t>candidat-e-s </a:t>
            </a:r>
            <a:r>
              <a:rPr lang="fr-CH" dirty="0">
                <a:solidFill>
                  <a:schemeClr val="tx1">
                    <a:lumMod val="65000"/>
                    <a:lumOff val="35000"/>
                  </a:schemeClr>
                </a:solidFill>
                <a:latin typeface="ARS Maquette" panose="02000503030000020004" pitchFamily="2" charset="0"/>
                <a:cs typeface="+mn-cs"/>
              </a:rPr>
              <a:t>qui ont </a:t>
            </a:r>
            <a:r>
              <a:rPr lang="fr-CH" b="1" dirty="0" smtClean="0">
                <a:solidFill>
                  <a:schemeClr val="tx1">
                    <a:lumMod val="65000"/>
                    <a:lumOff val="35000"/>
                  </a:schemeClr>
                </a:solidFill>
                <a:latin typeface="ARS Maquette" panose="02000503030000020004" pitchFamily="2" charset="0"/>
                <a:cs typeface="+mn-cs"/>
              </a:rPr>
              <a:t>obtenu </a:t>
            </a:r>
            <a:r>
              <a:rPr lang="fr-CH" b="1" dirty="0">
                <a:solidFill>
                  <a:schemeClr val="tx1">
                    <a:lumMod val="65000"/>
                    <a:lumOff val="35000"/>
                  </a:schemeClr>
                </a:solidFill>
                <a:latin typeface="ARS Maquette" panose="02000503030000020004" pitchFamily="2" charset="0"/>
                <a:cs typeface="+mn-cs"/>
              </a:rPr>
              <a:t>le plus de voix </a:t>
            </a:r>
            <a:r>
              <a:rPr lang="fr-CH" dirty="0">
                <a:solidFill>
                  <a:schemeClr val="tx1">
                    <a:lumMod val="65000"/>
                    <a:lumOff val="35000"/>
                  </a:schemeClr>
                </a:solidFill>
                <a:latin typeface="ARS Maquette" panose="02000503030000020004" pitchFamily="2" charset="0"/>
                <a:cs typeface="+mn-cs"/>
              </a:rPr>
              <a:t>qui sont </a:t>
            </a:r>
            <a:r>
              <a:rPr lang="fr-CH" dirty="0" smtClean="0">
                <a:solidFill>
                  <a:schemeClr val="tx1">
                    <a:lumMod val="65000"/>
                    <a:lumOff val="35000"/>
                  </a:schemeClr>
                </a:solidFill>
                <a:latin typeface="ARS Maquette" panose="02000503030000020004" pitchFamily="2" charset="0"/>
                <a:cs typeface="+mn-cs"/>
              </a:rPr>
              <a:t>élu-e-s</a:t>
            </a:r>
            <a:r>
              <a:rPr lang="fr-CH" dirty="0">
                <a:solidFill>
                  <a:schemeClr val="tx1">
                    <a:lumMod val="65000"/>
                    <a:lumOff val="35000"/>
                  </a:schemeClr>
                </a:solidFill>
                <a:latin typeface="ARS Maquette" panose="02000503030000020004" pitchFamily="2" charset="0"/>
                <a:cs typeface="+mn-cs"/>
              </a:rPr>
              <a:t>. C’est ce qu’on appelle une </a:t>
            </a:r>
            <a:r>
              <a:rPr lang="fr-CH" b="1" dirty="0">
                <a:solidFill>
                  <a:schemeClr val="tx1">
                    <a:lumMod val="65000"/>
                    <a:lumOff val="35000"/>
                  </a:schemeClr>
                </a:solidFill>
                <a:latin typeface="ARS Maquette" panose="02000503030000020004" pitchFamily="2" charset="0"/>
                <a:cs typeface="+mn-cs"/>
              </a:rPr>
              <a:t>majorité</a:t>
            </a:r>
            <a:r>
              <a:rPr lang="fr-CH" dirty="0">
                <a:solidFill>
                  <a:schemeClr val="tx1">
                    <a:lumMod val="65000"/>
                    <a:lumOff val="35000"/>
                  </a:schemeClr>
                </a:solidFill>
                <a:latin typeface="ARS Maquette" panose="02000503030000020004" pitchFamily="2" charset="0"/>
                <a:cs typeface="+mn-cs"/>
              </a:rPr>
              <a:t> </a:t>
            </a:r>
            <a:r>
              <a:rPr lang="fr-CH" b="1" dirty="0">
                <a:solidFill>
                  <a:schemeClr val="tx1">
                    <a:lumMod val="65000"/>
                    <a:lumOff val="35000"/>
                  </a:schemeClr>
                </a:solidFill>
                <a:latin typeface="ARS Maquette" panose="02000503030000020004" pitchFamily="2" charset="0"/>
                <a:cs typeface="+mn-cs"/>
              </a:rPr>
              <a:t>relative</a:t>
            </a:r>
            <a:r>
              <a:rPr lang="fr-CH" dirty="0">
                <a:solidFill>
                  <a:schemeClr val="tx1">
                    <a:lumMod val="65000"/>
                    <a:lumOff val="35000"/>
                  </a:schemeClr>
                </a:solidFill>
                <a:latin typeface="ARS Maquette" panose="02000503030000020004" pitchFamily="2" charset="0"/>
                <a:cs typeface="+mn-cs"/>
              </a:rPr>
              <a:t>. Il n’y a donc pas de pourcentage minimum à atteindre.</a:t>
            </a:r>
            <a:endParaRPr lang="fr-CH" b="1" dirty="0">
              <a:solidFill>
                <a:schemeClr val="tx1">
                  <a:lumMod val="65000"/>
                  <a:lumOff val="35000"/>
                </a:schemeClr>
              </a:solidFill>
              <a:latin typeface="ARS Maquette" panose="02000503030000020004" pitchFamily="2" charset="0"/>
              <a:cs typeface="+mn-cs"/>
            </a:endParaRPr>
          </a:p>
        </p:txBody>
      </p:sp>
      <p:grpSp>
        <p:nvGrpSpPr>
          <p:cNvPr id="2" name="Groupe 1"/>
          <p:cNvGrpSpPr>
            <a:grpSpLocks/>
          </p:cNvGrpSpPr>
          <p:nvPr/>
        </p:nvGrpSpPr>
        <p:grpSpPr bwMode="auto">
          <a:xfrm>
            <a:off x="5432425" y="1706563"/>
            <a:ext cx="2847975" cy="4460875"/>
            <a:chOff x="5431697" y="1705985"/>
            <a:chExt cx="2847975" cy="4461954"/>
          </a:xfrm>
        </p:grpSpPr>
        <p:pic>
          <p:nvPicPr>
            <p:cNvPr id="35847" name="Picture 8"/>
            <p:cNvPicPr>
              <a:picLocks noChangeAspect="1" noChangeArrowheads="1"/>
            </p:cNvPicPr>
            <p:nvPr/>
          </p:nvPicPr>
          <p:blipFill>
            <a:blip r:embed="rId3"/>
            <a:srcRect/>
            <a:stretch>
              <a:fillRect/>
            </a:stretch>
          </p:blipFill>
          <p:spPr bwMode="auto">
            <a:xfrm>
              <a:off x="5431697" y="1705985"/>
              <a:ext cx="2847975" cy="2543175"/>
            </a:xfrm>
            <a:prstGeom prst="rect">
              <a:avLst/>
            </a:prstGeom>
            <a:noFill/>
            <a:ln w="9525">
              <a:noFill/>
              <a:miter lim="800000"/>
              <a:headEnd/>
              <a:tailEnd/>
            </a:ln>
          </p:spPr>
        </p:pic>
        <p:pic>
          <p:nvPicPr>
            <p:cNvPr id="35848"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896061" y="4120064"/>
              <a:ext cx="2381250" cy="204787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5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15">
                                            <p:txEl>
                                              <p:pRg st="0" end="0"/>
                                            </p:txEl>
                                          </p:spTgt>
                                        </p:tgtEl>
                                      </p:cBhvr>
                                    </p:animEffect>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 calcmode="lin" valueType="num">
                                      <p:cBhvr additive="base">
                                        <p:cTn id="17" dur="500"/>
                                        <p:tgtEl>
                                          <p:spTgt spid="15">
                                            <p:txEl>
                                              <p:pRg st="2" end="2"/>
                                            </p:txEl>
                                          </p:spTgt>
                                        </p:tgtEl>
                                        <p:attrNameLst>
                                          <p:attrName>ppt_y</p:attrName>
                                        </p:attrNameLst>
                                      </p:cBhvr>
                                      <p:tavLst>
                                        <p:tav tm="0">
                                          <p:val>
                                            <p:strVal val="#ppt_y-#ppt_h*1.125000"/>
                                          </p:val>
                                        </p:tav>
                                        <p:tav tm="100000">
                                          <p:val>
                                            <p:strVal val="#ppt_y"/>
                                          </p:val>
                                        </p:tav>
                                      </p:tavLst>
                                    </p:anim>
                                    <p:animEffect transition="in" filter="wipe(down)">
                                      <p:cBhvr>
                                        <p:cTn id="18" dur="500"/>
                                        <p:tgtEl>
                                          <p:spTgt spid="15">
                                            <p:txEl>
                                              <p:pRg st="2" end="2"/>
                                            </p:txEl>
                                          </p:spTgt>
                                        </p:tgtEl>
                                      </p:cBhvr>
                                    </p:animEffect>
                                  </p:childTnLst>
                                </p:cTn>
                              </p:par>
                            </p:childTnLst>
                          </p:cTn>
                        </p:par>
                        <p:par>
                          <p:cTn id="19" fill="hold">
                            <p:stCondLst>
                              <p:cond delay="1500"/>
                            </p:stCondLst>
                            <p:childTnLst>
                              <p:par>
                                <p:cTn id="20" presetID="12" presetClass="entr" presetSubtype="1" fill="hold" grpId="0" nodeType="after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 calcmode="lin" valueType="num">
                                      <p:cBhvr additive="base">
                                        <p:cTn id="22" dur="500"/>
                                        <p:tgtEl>
                                          <p:spTgt spid="15">
                                            <p:txEl>
                                              <p:pRg st="4" end="4"/>
                                            </p:txEl>
                                          </p:spTgt>
                                        </p:tgtEl>
                                        <p:attrNameLst>
                                          <p:attrName>ppt_y</p:attrName>
                                        </p:attrNameLst>
                                      </p:cBhvr>
                                      <p:tavLst>
                                        <p:tav tm="0">
                                          <p:val>
                                            <p:strVal val="#ppt_y-#ppt_h*1.125000"/>
                                          </p:val>
                                        </p:tav>
                                        <p:tav tm="100000">
                                          <p:val>
                                            <p:strVal val="#ppt_y"/>
                                          </p:val>
                                        </p:tav>
                                      </p:tavLst>
                                    </p:anim>
                                    <p:animEffect transition="in" filter="wipe(down)">
                                      <p:cBhvr>
                                        <p:cTn id="23" dur="500"/>
                                        <p:tgtEl>
                                          <p:spTgt spid="15">
                                            <p:txEl>
                                              <p:pRg st="4" end="4"/>
                                            </p:txEl>
                                          </p:spTgt>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500188"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Élection du </a:t>
            </a:r>
            <a:r>
              <a:rPr lang="fr-CH" sz="2800" b="1" cap="all" dirty="0">
                <a:solidFill>
                  <a:schemeClr val="accent6">
                    <a:lumMod val="75000"/>
                  </a:schemeClr>
                </a:solidFill>
                <a:latin typeface="ARS Maquette" panose="02000503030000020004" pitchFamily="2" charset="0"/>
                <a:cs typeface="+mn-cs"/>
              </a:rPr>
              <a:t>conseil</a:t>
            </a:r>
            <a:r>
              <a:rPr lang="fr-CH" sz="2800" cap="all" dirty="0">
                <a:solidFill>
                  <a:schemeClr val="accent6">
                    <a:lumMod val="75000"/>
                  </a:schemeClr>
                </a:solidFill>
                <a:latin typeface="ARS Maquette" panose="02000503030000020004" pitchFamily="2" charset="0"/>
                <a:cs typeface="+mn-cs"/>
              </a:rPr>
              <a:t> </a:t>
            </a:r>
            <a:r>
              <a:rPr lang="fr-CH" sz="2800" b="1" cap="all" dirty="0">
                <a:solidFill>
                  <a:schemeClr val="accent6">
                    <a:lumMod val="75000"/>
                  </a:schemeClr>
                </a:solidFill>
                <a:latin typeface="ARS Maquette" panose="02000503030000020004" pitchFamily="2" charset="0"/>
                <a:cs typeface="+mn-cs"/>
              </a:rPr>
              <a:t>communal</a:t>
            </a:r>
          </a:p>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Système PROPORTIONNEL</a:t>
            </a:r>
            <a:endParaRPr lang="fr-CH" sz="2800" cap="all" dirty="0">
              <a:solidFill>
                <a:schemeClr val="accent6">
                  <a:lumMod val="75000"/>
                </a:schemeClr>
              </a:solidFill>
              <a:latin typeface="+mn-lt"/>
              <a:cs typeface="+mn-cs"/>
            </a:endParaRPr>
          </a:p>
        </p:txBody>
      </p:sp>
      <p:pic>
        <p:nvPicPr>
          <p:cNvPr id="36868"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p:nvPr/>
        </p:nvSpPr>
        <p:spPr>
          <a:xfrm>
            <a:off x="519113" y="1512888"/>
            <a:ext cx="4708525" cy="4454525"/>
          </a:xfrm>
          <a:prstGeom prst="rect">
            <a:avLst/>
          </a:prstGeom>
          <a:noFill/>
        </p:spPr>
        <p:txBody>
          <a:bodyPr>
            <a:spAutoFit/>
          </a:bodyPr>
          <a:lstStyle/>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Le </a:t>
            </a:r>
            <a:r>
              <a:rPr lang="fr-CH" b="1" dirty="0">
                <a:solidFill>
                  <a:schemeClr val="tx1">
                    <a:lumMod val="65000"/>
                    <a:lumOff val="35000"/>
                  </a:schemeClr>
                </a:solidFill>
                <a:latin typeface="ARS Maquette" panose="02000503030000020004" pitchFamily="2" charset="0"/>
                <a:cs typeface="+mn-cs"/>
              </a:rPr>
              <a:t>Conseil communal </a:t>
            </a:r>
            <a:r>
              <a:rPr lang="fr-CH" dirty="0">
                <a:solidFill>
                  <a:schemeClr val="tx1">
                    <a:lumMod val="65000"/>
                    <a:lumOff val="35000"/>
                  </a:schemeClr>
                </a:solidFill>
                <a:latin typeface="ARS Maquette" panose="02000503030000020004" pitchFamily="2" charset="0"/>
                <a:cs typeface="+mn-cs"/>
              </a:rPr>
              <a:t>de notre Commune est composé de </a:t>
            </a:r>
            <a:r>
              <a:rPr lang="fr-CH" b="1" dirty="0">
                <a:solidFill>
                  <a:schemeClr val="tx1">
                    <a:lumMod val="65000"/>
                    <a:lumOff val="35000"/>
                  </a:schemeClr>
                </a:solidFill>
                <a:latin typeface="ARS Maquette" panose="02000503030000020004" pitchFamily="2" charset="0"/>
                <a:cs typeface="+mn-cs"/>
              </a:rPr>
              <a:t>XXX personnes</a:t>
            </a:r>
            <a:r>
              <a:rPr lang="fr-CH" dirty="0">
                <a:solidFill>
                  <a:schemeClr val="tx1">
                    <a:lumMod val="65000"/>
                    <a:lumOff val="35000"/>
                  </a:schemeClr>
                </a:solidFill>
                <a:latin typeface="ARS Maquette" panose="02000503030000020004" pitchFamily="2" charset="0"/>
                <a:cs typeface="+mn-cs"/>
              </a:rPr>
              <a:t>. Chacune appelle une place que l’on appelle un </a:t>
            </a:r>
            <a:r>
              <a:rPr lang="fr-CH" b="1" dirty="0">
                <a:solidFill>
                  <a:schemeClr val="tx1">
                    <a:lumMod val="65000"/>
                    <a:lumOff val="35000"/>
                  </a:schemeClr>
                </a:solidFill>
                <a:latin typeface="ARS Maquette" panose="02000503030000020004" pitchFamily="2" charset="0"/>
                <a:cs typeface="+mn-cs"/>
              </a:rPr>
              <a:t>siège</a:t>
            </a:r>
            <a:r>
              <a:rPr lang="fr-CH" dirty="0">
                <a:solidFill>
                  <a:schemeClr val="tx1">
                    <a:lumMod val="65000"/>
                    <a:lumOff val="35000"/>
                  </a:schemeClr>
                </a:solidFill>
                <a:latin typeface="ARS Maquette" panose="02000503030000020004" pitchFamily="2" charset="0"/>
                <a:cs typeface="+mn-cs"/>
              </a:rPr>
              <a:t>. Ainsi, notre Conseil communal compte </a:t>
            </a:r>
            <a:r>
              <a:rPr lang="fr-CH" b="1" dirty="0">
                <a:solidFill>
                  <a:schemeClr val="tx1">
                    <a:lumMod val="65000"/>
                    <a:lumOff val="35000"/>
                  </a:schemeClr>
                </a:solidFill>
                <a:latin typeface="ARS Maquette" panose="02000503030000020004" pitchFamily="2" charset="0"/>
                <a:cs typeface="+mn-cs"/>
              </a:rPr>
              <a:t>XX sièges</a:t>
            </a:r>
            <a:r>
              <a:rPr lang="fr-CH" dirty="0">
                <a:solidFill>
                  <a:schemeClr val="tx1">
                    <a:lumMod val="65000"/>
                    <a:lumOff val="35000"/>
                  </a:schemeClr>
                </a:solidFill>
                <a:latin typeface="ARS Maquette" panose="02000503030000020004" pitchFamily="2" charset="0"/>
                <a:cs typeface="+mn-cs"/>
              </a:rPr>
              <a:t>.</a:t>
            </a:r>
          </a:p>
          <a:p>
            <a:pPr marL="177800" indent="-177800" fontAlgn="auto">
              <a:lnSpc>
                <a:spcPct val="150000"/>
              </a:lnSpc>
              <a:spcBef>
                <a:spcPts val="0"/>
              </a:spcBef>
              <a:spcAft>
                <a:spcPts val="0"/>
              </a:spcAft>
              <a:defRPr/>
            </a:pPr>
            <a:endParaRPr lang="fr-CH" sz="900" dirty="0">
              <a:solidFill>
                <a:schemeClr val="tx1">
                  <a:lumMod val="65000"/>
                  <a:lumOff val="35000"/>
                </a:schemeClr>
              </a:solidFill>
              <a:latin typeface="ARS Maquette" panose="02000503030000020004" pitchFamily="2" charset="0"/>
              <a:cs typeface="+mn-cs"/>
            </a:endParaRPr>
          </a:p>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Une </a:t>
            </a:r>
            <a:r>
              <a:rPr lang="fr-CH" b="1" dirty="0">
                <a:solidFill>
                  <a:schemeClr val="tx1">
                    <a:lumMod val="65000"/>
                    <a:lumOff val="35000"/>
                  </a:schemeClr>
                </a:solidFill>
                <a:latin typeface="ARS Maquette" panose="02000503030000020004" pitchFamily="2" charset="0"/>
                <a:cs typeface="+mn-cs"/>
              </a:rPr>
              <a:t>élection</a:t>
            </a:r>
            <a:r>
              <a:rPr lang="fr-CH" dirty="0">
                <a:solidFill>
                  <a:schemeClr val="tx1">
                    <a:lumMod val="65000"/>
                    <a:lumOff val="35000"/>
                  </a:schemeClr>
                </a:solidFill>
                <a:latin typeface="ARS Maquette" panose="02000503030000020004" pitchFamily="2" charset="0"/>
                <a:cs typeface="+mn-cs"/>
              </a:rPr>
              <a:t> a lieu </a:t>
            </a:r>
            <a:r>
              <a:rPr lang="fr-CH" b="1" dirty="0">
                <a:solidFill>
                  <a:schemeClr val="tx1">
                    <a:lumMod val="65000"/>
                    <a:lumOff val="35000"/>
                  </a:schemeClr>
                </a:solidFill>
                <a:latin typeface="ARS Maquette" panose="02000503030000020004" pitchFamily="2" charset="0"/>
                <a:cs typeface="+mn-cs"/>
              </a:rPr>
              <a:t>tous les cinq ans </a:t>
            </a:r>
            <a:r>
              <a:rPr lang="fr-CH" dirty="0">
                <a:solidFill>
                  <a:schemeClr val="tx1">
                    <a:lumMod val="65000"/>
                    <a:lumOff val="35000"/>
                  </a:schemeClr>
                </a:solidFill>
                <a:latin typeface="ARS Maquette" panose="02000503030000020004" pitchFamily="2" charset="0"/>
                <a:cs typeface="+mn-cs"/>
              </a:rPr>
              <a:t>afin de distribuer ces sièges aux différentes </a:t>
            </a:r>
            <a:r>
              <a:rPr lang="fr-CH" b="1" dirty="0">
                <a:solidFill>
                  <a:schemeClr val="tx1">
                    <a:lumMod val="65000"/>
                    <a:lumOff val="35000"/>
                  </a:schemeClr>
                </a:solidFill>
                <a:latin typeface="ARS Maquette" panose="02000503030000020004" pitchFamily="2" charset="0"/>
                <a:cs typeface="+mn-cs"/>
              </a:rPr>
              <a:t>listes et/ou partis politiques</a:t>
            </a:r>
            <a:r>
              <a:rPr lang="fr-CH" dirty="0">
                <a:solidFill>
                  <a:schemeClr val="tx1">
                    <a:lumMod val="65000"/>
                    <a:lumOff val="35000"/>
                  </a:schemeClr>
                </a:solidFill>
                <a:latin typeface="ARS Maquette" panose="02000503030000020004" pitchFamily="2" charset="0"/>
                <a:cs typeface="+mn-cs"/>
              </a:rPr>
              <a:t>, selon la volonté du corps électoral communal. </a:t>
            </a:r>
            <a:endParaRPr lang="fr-CH" b="1" dirty="0">
              <a:solidFill>
                <a:schemeClr val="tx1">
                  <a:lumMod val="65000"/>
                  <a:lumOff val="35000"/>
                </a:schemeClr>
              </a:solidFill>
              <a:latin typeface="ARS Maquette" panose="02000503030000020004" pitchFamily="2" charset="0"/>
              <a:cs typeface="+mn-cs"/>
            </a:endParaRPr>
          </a:p>
        </p:txBody>
      </p:sp>
      <p:pic>
        <p:nvPicPr>
          <p:cNvPr id="10" name="Image 9"/>
          <p:cNvPicPr>
            <a:picLocks noChangeAspect="1"/>
          </p:cNvPicPr>
          <p:nvPr/>
        </p:nvPicPr>
        <p:blipFill>
          <a:blip r:embed="rId3"/>
          <a:srcRect/>
          <a:stretch>
            <a:fillRect/>
          </a:stretch>
        </p:blipFill>
        <p:spPr bwMode="auto">
          <a:xfrm>
            <a:off x="6016625" y="1512888"/>
            <a:ext cx="1800225" cy="1800225"/>
          </a:xfrm>
          <a:prstGeom prst="rect">
            <a:avLst/>
          </a:prstGeom>
          <a:noFill/>
          <a:ln w="9525">
            <a:noFill/>
            <a:miter lim="800000"/>
            <a:headEnd/>
            <a:tailEnd/>
          </a:ln>
        </p:spPr>
      </p:pic>
      <p:pic>
        <p:nvPicPr>
          <p:cNvPr id="11" name="Picture 6"/>
          <p:cNvPicPr>
            <a:picLocks noChangeAspect="1" noChangeArrowheads="1"/>
          </p:cNvPicPr>
          <p:nvPr/>
        </p:nvPicPr>
        <p:blipFill>
          <a:blip r:embed="rId4">
            <a:clrChange>
              <a:clrFrom>
                <a:srgbClr val="FFFFFF"/>
              </a:clrFrom>
              <a:clrTo>
                <a:srgbClr val="FFFFFF">
                  <a:alpha val="0"/>
                </a:srgbClr>
              </a:clrTo>
            </a:clrChange>
          </a:blip>
          <a:srcRect l="75990"/>
          <a:stretch>
            <a:fillRect/>
          </a:stretch>
        </p:blipFill>
        <p:spPr bwMode="auto">
          <a:xfrm>
            <a:off x="5888038" y="3514725"/>
            <a:ext cx="2057400" cy="2668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par>
                          <p:cTn id="17" fill="hold">
                            <p:stCondLst>
                              <p:cond delay="2500"/>
                            </p:stCondLst>
                            <p:childTnLst>
                              <p:par>
                                <p:cTn id="18" presetID="12" presetClass="entr" presetSubtype="1" fill="hold" grpId="0" nodeType="after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 calcmode="lin" valueType="num">
                                      <p:cBhvr additive="base">
                                        <p:cTn id="20" dur="10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21" dur="1000"/>
                                        <p:tgtEl>
                                          <p:spTgt spid="15">
                                            <p:txEl>
                                              <p:pRg st="0" end="0"/>
                                            </p:txEl>
                                          </p:spTgt>
                                        </p:tgtEl>
                                      </p:cBhvr>
                                    </p:animEffect>
                                  </p:childTnLst>
                                </p:cTn>
                              </p:par>
                            </p:childTnLst>
                          </p:cTn>
                        </p:par>
                        <p:par>
                          <p:cTn id="22" fill="hold">
                            <p:stCondLst>
                              <p:cond delay="3500"/>
                            </p:stCondLst>
                            <p:childTnLst>
                              <p:par>
                                <p:cTn id="23" presetID="12" presetClass="entr" presetSubtype="1" fill="hold" grpId="0" nodeType="after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 calcmode="lin" valueType="num">
                                      <p:cBhvr additive="base">
                                        <p:cTn id="25" dur="1000"/>
                                        <p:tgtEl>
                                          <p:spTgt spid="15">
                                            <p:txEl>
                                              <p:pRg st="2" end="2"/>
                                            </p:txEl>
                                          </p:spTgt>
                                        </p:tgtEl>
                                        <p:attrNameLst>
                                          <p:attrName>ppt_y</p:attrName>
                                        </p:attrNameLst>
                                      </p:cBhvr>
                                      <p:tavLst>
                                        <p:tav tm="0">
                                          <p:val>
                                            <p:strVal val="#ppt_y-#ppt_h*1.125000"/>
                                          </p:val>
                                        </p:tav>
                                        <p:tav tm="100000">
                                          <p:val>
                                            <p:strVal val="#ppt_y"/>
                                          </p:val>
                                        </p:tav>
                                      </p:tavLst>
                                    </p:anim>
                                    <p:animEffect transition="in" filter="wipe(down)">
                                      <p:cBhvr>
                                        <p:cTn id="26" dur="10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Élection du </a:t>
            </a:r>
            <a:r>
              <a:rPr lang="fr-CH" sz="2800" b="1" cap="all" dirty="0">
                <a:solidFill>
                  <a:schemeClr val="accent6">
                    <a:lumMod val="75000"/>
                  </a:schemeClr>
                </a:solidFill>
                <a:latin typeface="ARS Maquette" panose="02000503030000020004" pitchFamily="2" charset="0"/>
                <a:cs typeface="+mn-cs"/>
              </a:rPr>
              <a:t>conseil</a:t>
            </a:r>
            <a:r>
              <a:rPr lang="fr-CH" sz="2800" cap="all" dirty="0">
                <a:solidFill>
                  <a:schemeClr val="accent6">
                    <a:lumMod val="75000"/>
                  </a:schemeClr>
                </a:solidFill>
                <a:latin typeface="ARS Maquette" panose="02000503030000020004" pitchFamily="2" charset="0"/>
                <a:cs typeface="+mn-cs"/>
              </a:rPr>
              <a:t> </a:t>
            </a:r>
            <a:r>
              <a:rPr lang="fr-CH" sz="2800" b="1" cap="all" dirty="0">
                <a:solidFill>
                  <a:schemeClr val="accent6">
                    <a:lumMod val="75000"/>
                  </a:schemeClr>
                </a:solidFill>
                <a:latin typeface="ARS Maquette" panose="02000503030000020004" pitchFamily="2" charset="0"/>
                <a:cs typeface="+mn-cs"/>
              </a:rPr>
              <a:t>communal</a:t>
            </a:r>
          </a:p>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Système PROPORTIONNEL</a:t>
            </a:r>
            <a:endParaRPr lang="fr-CH" sz="2800" cap="all" dirty="0">
              <a:solidFill>
                <a:schemeClr val="accent6">
                  <a:lumMod val="75000"/>
                </a:schemeClr>
              </a:solidFill>
              <a:latin typeface="+mn-lt"/>
              <a:cs typeface="+mn-cs"/>
            </a:endParaRPr>
          </a:p>
        </p:txBody>
      </p:sp>
      <p:pic>
        <p:nvPicPr>
          <p:cNvPr id="37892"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p:nvPr/>
        </p:nvSpPr>
        <p:spPr>
          <a:xfrm>
            <a:off x="519113" y="2236788"/>
            <a:ext cx="4708525" cy="3831818"/>
          </a:xfrm>
          <a:prstGeom prst="rect">
            <a:avLst/>
          </a:prstGeom>
          <a:noFill/>
        </p:spPr>
        <p:txBody>
          <a:bodyPr>
            <a:spAutoFit/>
          </a:bodyPr>
          <a:lstStyle/>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Il existe </a:t>
            </a:r>
            <a:r>
              <a:rPr lang="fr-CH" b="1" dirty="0">
                <a:solidFill>
                  <a:schemeClr val="tx1">
                    <a:lumMod val="65000"/>
                    <a:lumOff val="35000"/>
                  </a:schemeClr>
                </a:solidFill>
                <a:latin typeface="ARS Maquette" panose="02000503030000020004" pitchFamily="2" charset="0"/>
                <a:cs typeface="+mn-cs"/>
              </a:rPr>
              <a:t>plusieurs types de listes</a:t>
            </a:r>
            <a:r>
              <a:rPr lang="fr-CH" dirty="0">
                <a:solidFill>
                  <a:schemeClr val="tx1">
                    <a:lumMod val="65000"/>
                    <a:lumOff val="35000"/>
                  </a:schemeClr>
                </a:solidFill>
                <a:latin typeface="ARS Maquette" panose="02000503030000020004" pitchFamily="2" charset="0"/>
                <a:cs typeface="+mn-cs"/>
              </a:rPr>
              <a:t>. Une liste regroupe parfois les </a:t>
            </a:r>
            <a:r>
              <a:rPr lang="fr-CH" b="1" dirty="0" smtClean="0">
                <a:solidFill>
                  <a:schemeClr val="tx1">
                    <a:lumMod val="65000"/>
                    <a:lumOff val="35000"/>
                  </a:schemeClr>
                </a:solidFill>
                <a:latin typeface="ARS Maquette" panose="02000503030000020004" pitchFamily="2" charset="0"/>
                <a:cs typeface="+mn-cs"/>
              </a:rPr>
              <a:t>candidat-e-s </a:t>
            </a:r>
            <a:r>
              <a:rPr lang="fr-CH" b="1" dirty="0">
                <a:solidFill>
                  <a:schemeClr val="tx1">
                    <a:lumMod val="65000"/>
                    <a:lumOff val="35000"/>
                  </a:schemeClr>
                </a:solidFill>
                <a:latin typeface="ARS Maquette" panose="02000503030000020004" pitchFamily="2" charset="0"/>
                <a:cs typeface="+mn-cs"/>
              </a:rPr>
              <a:t>d’un seul parti politique</a:t>
            </a:r>
            <a:r>
              <a:rPr lang="fr-CH" dirty="0">
                <a:solidFill>
                  <a:schemeClr val="tx1">
                    <a:lumMod val="65000"/>
                    <a:lumOff val="35000"/>
                  </a:schemeClr>
                </a:solidFill>
                <a:latin typeface="ARS Maquette" panose="02000503030000020004" pitchFamily="2" charset="0"/>
                <a:cs typeface="+mn-cs"/>
              </a:rPr>
              <a:t>, parfois </a:t>
            </a:r>
            <a:r>
              <a:rPr lang="fr-CH" b="1" dirty="0">
                <a:solidFill>
                  <a:schemeClr val="tx1">
                    <a:lumMod val="65000"/>
                    <a:lumOff val="35000"/>
                  </a:schemeClr>
                </a:solidFill>
                <a:latin typeface="ARS Maquette" panose="02000503030000020004" pitchFamily="2" charset="0"/>
                <a:cs typeface="+mn-cs"/>
              </a:rPr>
              <a:t>de</a:t>
            </a:r>
            <a:r>
              <a:rPr lang="fr-CH" dirty="0">
                <a:solidFill>
                  <a:schemeClr val="tx1">
                    <a:lumMod val="65000"/>
                    <a:lumOff val="35000"/>
                  </a:schemeClr>
                </a:solidFill>
                <a:latin typeface="ARS Maquette" panose="02000503030000020004" pitchFamily="2" charset="0"/>
                <a:cs typeface="+mn-cs"/>
              </a:rPr>
              <a:t> </a:t>
            </a:r>
            <a:r>
              <a:rPr lang="fr-CH" b="1" dirty="0">
                <a:solidFill>
                  <a:schemeClr val="tx1">
                    <a:lumMod val="65000"/>
                    <a:lumOff val="35000"/>
                  </a:schemeClr>
                </a:solidFill>
                <a:latin typeface="ARS Maquette" panose="02000503030000020004" pitchFamily="2" charset="0"/>
                <a:cs typeface="+mn-cs"/>
              </a:rPr>
              <a:t>plusieurs partis </a:t>
            </a:r>
            <a:r>
              <a:rPr lang="fr-CH" dirty="0">
                <a:solidFill>
                  <a:schemeClr val="tx1">
                    <a:lumMod val="65000"/>
                    <a:lumOff val="35000"/>
                  </a:schemeClr>
                </a:solidFill>
                <a:latin typeface="ARS Maquette" panose="02000503030000020004" pitchFamily="2" charset="0"/>
                <a:cs typeface="+mn-cs"/>
              </a:rPr>
              <a:t>qui se mettent ensemble, ou parfois ce sont </a:t>
            </a:r>
            <a:r>
              <a:rPr lang="fr-CH" b="1" dirty="0">
                <a:solidFill>
                  <a:schemeClr val="tx1">
                    <a:lumMod val="65000"/>
                    <a:lumOff val="35000"/>
                  </a:schemeClr>
                </a:solidFill>
                <a:latin typeface="ARS Maquette" panose="02000503030000020004" pitchFamily="2" charset="0"/>
                <a:cs typeface="+mn-cs"/>
              </a:rPr>
              <a:t>des </a:t>
            </a:r>
            <a:r>
              <a:rPr lang="fr-CH" b="1" dirty="0" smtClean="0">
                <a:solidFill>
                  <a:schemeClr val="tx1">
                    <a:lumMod val="65000"/>
                    <a:lumOff val="35000"/>
                  </a:schemeClr>
                </a:solidFill>
                <a:latin typeface="ARS Maquette" panose="02000503030000020004" pitchFamily="2" charset="0"/>
                <a:cs typeface="+mn-cs"/>
              </a:rPr>
              <a:t>candidat-e-s </a:t>
            </a:r>
            <a:r>
              <a:rPr lang="fr-CH" b="1" dirty="0">
                <a:solidFill>
                  <a:schemeClr val="tx1">
                    <a:lumMod val="65000"/>
                    <a:lumOff val="35000"/>
                  </a:schemeClr>
                </a:solidFill>
                <a:latin typeface="ARS Maquette" panose="02000503030000020004" pitchFamily="2" charset="0"/>
                <a:cs typeface="+mn-cs"/>
              </a:rPr>
              <a:t>sans appartenance politique </a:t>
            </a:r>
            <a:r>
              <a:rPr lang="fr-CH" dirty="0">
                <a:solidFill>
                  <a:schemeClr val="tx1">
                    <a:lumMod val="65000"/>
                    <a:lumOff val="35000"/>
                  </a:schemeClr>
                </a:solidFill>
                <a:latin typeface="ARS Maquette" panose="02000503030000020004" pitchFamily="2" charset="0"/>
                <a:cs typeface="+mn-cs"/>
              </a:rPr>
              <a:t>qui partagent simplement les mêmes valeurs, telle une </a:t>
            </a:r>
            <a:r>
              <a:rPr lang="fr-CH" b="1" dirty="0">
                <a:solidFill>
                  <a:schemeClr val="tx1">
                    <a:lumMod val="65000"/>
                    <a:lumOff val="35000"/>
                  </a:schemeClr>
                </a:solidFill>
                <a:latin typeface="ARS Maquette" panose="02000503030000020004" pitchFamily="2" charset="0"/>
                <a:cs typeface="+mn-cs"/>
              </a:rPr>
              <a:t>entente communale.</a:t>
            </a:r>
          </a:p>
        </p:txBody>
      </p:sp>
      <p:pic>
        <p:nvPicPr>
          <p:cNvPr id="10" name="Image 9"/>
          <p:cNvPicPr>
            <a:picLocks noChangeAspect="1"/>
          </p:cNvPicPr>
          <p:nvPr/>
        </p:nvPicPr>
        <p:blipFill>
          <a:blip r:embed="rId3"/>
          <a:srcRect/>
          <a:stretch>
            <a:fillRect/>
          </a:stretch>
        </p:blipFill>
        <p:spPr bwMode="auto">
          <a:xfrm>
            <a:off x="6016625" y="1512888"/>
            <a:ext cx="1800225" cy="1800225"/>
          </a:xfrm>
          <a:prstGeom prst="rect">
            <a:avLst/>
          </a:prstGeom>
          <a:noFill/>
          <a:ln w="9525">
            <a:noFill/>
            <a:miter lim="800000"/>
            <a:headEnd/>
            <a:tailEnd/>
          </a:ln>
        </p:spPr>
      </p:pic>
      <p:pic>
        <p:nvPicPr>
          <p:cNvPr id="11" name="Picture 6"/>
          <p:cNvPicPr>
            <a:picLocks noChangeAspect="1" noChangeArrowheads="1"/>
          </p:cNvPicPr>
          <p:nvPr/>
        </p:nvPicPr>
        <p:blipFill>
          <a:blip r:embed="rId4">
            <a:clrChange>
              <a:clrFrom>
                <a:srgbClr val="FFFFFF"/>
              </a:clrFrom>
              <a:clrTo>
                <a:srgbClr val="FFFFFF">
                  <a:alpha val="0"/>
                </a:srgbClr>
              </a:clrTo>
            </a:clrChange>
          </a:blip>
          <a:srcRect l="75990"/>
          <a:stretch>
            <a:fillRect/>
          </a:stretch>
        </p:blipFill>
        <p:spPr bwMode="auto">
          <a:xfrm>
            <a:off x="5888038" y="3514725"/>
            <a:ext cx="2057400" cy="2668588"/>
          </a:xfrm>
          <a:prstGeom prst="rect">
            <a:avLst/>
          </a:prstGeom>
          <a:noFill/>
          <a:ln w="9525">
            <a:noFill/>
            <a:miter lim="800000"/>
            <a:headEnd/>
            <a:tailEnd/>
          </a:ln>
        </p:spPr>
      </p:pic>
      <p:sp>
        <p:nvSpPr>
          <p:cNvPr id="13" name="ZoneTexte 12"/>
          <p:cNvSpPr txBox="1">
            <a:spLocks noChangeArrowheads="1"/>
          </p:cNvSpPr>
          <p:nvPr/>
        </p:nvSpPr>
        <p:spPr bwMode="auto">
          <a:xfrm>
            <a:off x="519113" y="1512888"/>
            <a:ext cx="3324225" cy="461962"/>
          </a:xfrm>
          <a:prstGeom prst="rect">
            <a:avLst/>
          </a:prstGeom>
          <a:noFill/>
          <a:ln w="9525">
            <a:noFill/>
            <a:miter lim="800000"/>
            <a:headEnd/>
            <a:tailEnd/>
          </a:ln>
        </p:spPr>
        <p:txBody>
          <a:bodyPr>
            <a:spAutoFit/>
          </a:bodyPr>
          <a:lstStyle/>
          <a:p>
            <a:pPr algn="ctr"/>
            <a:r>
              <a:rPr lang="fr-CH" sz="2400" b="1" dirty="0">
                <a:solidFill>
                  <a:schemeClr val="accent6">
                    <a:lumMod val="75000"/>
                  </a:schemeClr>
                </a:solidFill>
                <a:latin typeface="ARS Maquette"/>
              </a:rPr>
              <a:t>LES LISTES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par>
                          <p:cTn id="17" fill="hold">
                            <p:stCondLst>
                              <p:cond delay="2500"/>
                            </p:stCondLst>
                            <p:childTnLst>
                              <p:par>
                                <p:cTn id="18" presetID="12" presetClass="entr" presetSubtype="2"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000"/>
                                        <p:tgtEl>
                                          <p:spTgt spid="13"/>
                                        </p:tgtEl>
                                        <p:attrNameLst>
                                          <p:attrName>ppt_x</p:attrName>
                                        </p:attrNameLst>
                                      </p:cBhvr>
                                      <p:tavLst>
                                        <p:tav tm="0">
                                          <p:val>
                                            <p:strVal val="#ppt_x+#ppt_w*1.125000"/>
                                          </p:val>
                                        </p:tav>
                                        <p:tav tm="100000">
                                          <p:val>
                                            <p:strVal val="#ppt_x"/>
                                          </p:val>
                                        </p:tav>
                                      </p:tavLst>
                                    </p:anim>
                                    <p:animEffect transition="in" filter="wipe(left)">
                                      <p:cBhvr>
                                        <p:cTn id="21" dur="1000"/>
                                        <p:tgtEl>
                                          <p:spTgt spid="13"/>
                                        </p:tgtEl>
                                      </p:cBhvr>
                                    </p:animEffect>
                                  </p:childTnLst>
                                </p:cTn>
                              </p:par>
                            </p:childTnLst>
                          </p:cTn>
                        </p:par>
                        <p:par>
                          <p:cTn id="22" fill="hold">
                            <p:stCondLst>
                              <p:cond delay="3500"/>
                            </p:stCondLst>
                            <p:childTnLst>
                              <p:par>
                                <p:cTn id="23" presetID="12" presetClass="entr" presetSubtype="1" fill="hold" grpId="0" nodeType="after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10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26"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p"/>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Élection du </a:t>
            </a:r>
            <a:r>
              <a:rPr lang="fr-CH" sz="2800" b="1" cap="all" dirty="0">
                <a:solidFill>
                  <a:schemeClr val="accent6">
                    <a:lumMod val="75000"/>
                  </a:schemeClr>
                </a:solidFill>
                <a:latin typeface="ARS Maquette" panose="02000503030000020004" pitchFamily="2" charset="0"/>
                <a:cs typeface="+mn-cs"/>
              </a:rPr>
              <a:t>conseil</a:t>
            </a:r>
            <a:r>
              <a:rPr lang="fr-CH" sz="2800" cap="all" dirty="0">
                <a:solidFill>
                  <a:schemeClr val="accent6">
                    <a:lumMod val="75000"/>
                  </a:schemeClr>
                </a:solidFill>
                <a:latin typeface="ARS Maquette" panose="02000503030000020004" pitchFamily="2" charset="0"/>
                <a:cs typeface="+mn-cs"/>
              </a:rPr>
              <a:t> </a:t>
            </a:r>
            <a:r>
              <a:rPr lang="fr-CH" sz="2800" b="1" cap="all" dirty="0">
                <a:solidFill>
                  <a:schemeClr val="accent6">
                    <a:lumMod val="75000"/>
                  </a:schemeClr>
                </a:solidFill>
                <a:latin typeface="ARS Maquette" panose="02000503030000020004" pitchFamily="2" charset="0"/>
                <a:cs typeface="+mn-cs"/>
              </a:rPr>
              <a:t>communal</a:t>
            </a:r>
          </a:p>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Système proportionnel</a:t>
            </a:r>
            <a:endParaRPr lang="fr-CH" sz="2800" cap="all" dirty="0">
              <a:solidFill>
                <a:schemeClr val="accent6">
                  <a:lumMod val="75000"/>
                </a:schemeClr>
              </a:solidFill>
              <a:latin typeface="+mn-lt"/>
              <a:cs typeface="+mn-cs"/>
            </a:endParaRPr>
          </a:p>
        </p:txBody>
      </p:sp>
      <p:pic>
        <p:nvPicPr>
          <p:cNvPr id="38916"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p:nvPr/>
        </p:nvSpPr>
        <p:spPr>
          <a:xfrm>
            <a:off x="511175" y="4122738"/>
            <a:ext cx="4910138" cy="922337"/>
          </a:xfrm>
          <a:prstGeom prst="rect">
            <a:avLst/>
          </a:prstGeom>
          <a:noFill/>
        </p:spPr>
        <p:txBody>
          <a:bodyPr>
            <a:spAutoFit/>
          </a:bodyPr>
          <a:lstStyle/>
          <a:p>
            <a:pPr marL="177800" indent="-177800" fontAlgn="auto">
              <a:spcBef>
                <a:spcPts val="0"/>
              </a:spcBef>
              <a:spcAft>
                <a:spcPts val="0"/>
              </a:spcAft>
              <a:defRPr/>
            </a:pPr>
            <a:r>
              <a:rPr lang="fr-CH" b="1" dirty="0">
                <a:solidFill>
                  <a:schemeClr val="accent6">
                    <a:lumMod val="75000"/>
                  </a:schemeClr>
                </a:solidFill>
                <a:latin typeface="ARS Maquette" panose="02000503030000020004" pitchFamily="2" charset="0"/>
                <a:cs typeface="+mn-cs"/>
              </a:rPr>
              <a:t>1. </a:t>
            </a:r>
            <a:r>
              <a:rPr lang="fr-CH" dirty="0">
                <a:solidFill>
                  <a:schemeClr val="tx1">
                    <a:lumMod val="65000"/>
                    <a:lumOff val="35000"/>
                  </a:schemeClr>
                </a:solidFill>
                <a:latin typeface="ARS Maquette" panose="02000503030000020004" pitchFamily="2" charset="0"/>
                <a:cs typeface="+mn-cs"/>
              </a:rPr>
              <a:t>à combien de sièges a droit une liste. Plus</a:t>
            </a:r>
            <a:br>
              <a:rPr lang="fr-CH" dirty="0">
                <a:solidFill>
                  <a:schemeClr val="tx1">
                    <a:lumMod val="65000"/>
                    <a:lumOff val="35000"/>
                  </a:schemeClr>
                </a:solidFill>
                <a:latin typeface="ARS Maquette" panose="02000503030000020004" pitchFamily="2" charset="0"/>
                <a:cs typeface="+mn-cs"/>
              </a:rPr>
            </a:br>
            <a:r>
              <a:rPr lang="fr-CH" dirty="0">
                <a:solidFill>
                  <a:schemeClr val="tx1">
                    <a:lumMod val="65000"/>
                    <a:lumOff val="35000"/>
                  </a:schemeClr>
                </a:solidFill>
                <a:latin typeface="ARS Maquette" panose="02000503030000020004" pitchFamily="2" charset="0"/>
                <a:cs typeface="+mn-cs"/>
              </a:rPr>
              <a:t> une liste obtient de suffrages, plus elle</a:t>
            </a:r>
            <a:br>
              <a:rPr lang="fr-CH" dirty="0">
                <a:solidFill>
                  <a:schemeClr val="tx1">
                    <a:lumMod val="65000"/>
                    <a:lumOff val="35000"/>
                  </a:schemeClr>
                </a:solidFill>
                <a:latin typeface="ARS Maquette" panose="02000503030000020004" pitchFamily="2" charset="0"/>
                <a:cs typeface="+mn-cs"/>
              </a:rPr>
            </a:br>
            <a:r>
              <a:rPr lang="fr-CH" dirty="0">
                <a:solidFill>
                  <a:schemeClr val="tx1">
                    <a:lumMod val="65000"/>
                    <a:lumOff val="35000"/>
                  </a:schemeClr>
                </a:solidFill>
                <a:latin typeface="ARS Maquette" panose="02000503030000020004" pitchFamily="2" charset="0"/>
                <a:cs typeface="+mn-cs"/>
              </a:rPr>
              <a:t> obtient de sièges au Conseil.</a:t>
            </a:r>
          </a:p>
        </p:txBody>
      </p:sp>
      <p:sp>
        <p:nvSpPr>
          <p:cNvPr id="14" name="ZoneTexte 13"/>
          <p:cNvSpPr txBox="1"/>
          <p:nvPr/>
        </p:nvSpPr>
        <p:spPr>
          <a:xfrm>
            <a:off x="511175" y="1511300"/>
            <a:ext cx="4910138" cy="2447925"/>
          </a:xfrm>
          <a:prstGeom prst="rect">
            <a:avLst/>
          </a:prstGeom>
          <a:noFill/>
        </p:spPr>
        <p:txBody>
          <a:bodyPr>
            <a:spAutoFit/>
          </a:bodyPr>
          <a:lstStyle/>
          <a:p>
            <a:pPr marL="174625" indent="-174625" fontAlgn="auto">
              <a:spcBef>
                <a:spcPts val="0"/>
              </a:spcBef>
              <a:spcAft>
                <a:spcPts val="0"/>
              </a:spcAft>
              <a:defRPr/>
            </a:pPr>
            <a:r>
              <a:rPr lang="fr-CH" b="1" dirty="0">
                <a:solidFill>
                  <a:schemeClr val="accent6">
                    <a:lumMod val="75000"/>
                  </a:schemeClr>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Chaque personne qui vote peut distribuer autant de suffrages (ou voix) qu’il y a de sièges disponibles au Conseil.</a:t>
            </a:r>
          </a:p>
          <a:p>
            <a:pPr marL="177800" indent="-177800" fontAlgn="auto">
              <a:spcBef>
                <a:spcPts val="0"/>
              </a:spcBef>
              <a:spcAft>
                <a:spcPts val="0"/>
              </a:spcAft>
              <a:defRPr/>
            </a:pPr>
            <a:endParaRPr lang="fr-CH" sz="900" dirty="0">
              <a:solidFill>
                <a:schemeClr val="tx1">
                  <a:lumMod val="65000"/>
                  <a:lumOff val="35000"/>
                </a:schemeClr>
              </a:solidFill>
              <a:latin typeface="ARS Maquette" panose="02000503030000020004" pitchFamily="2" charset="0"/>
              <a:cs typeface="+mn-cs"/>
            </a:endParaRPr>
          </a:p>
          <a:p>
            <a:pPr marL="177800" indent="-177800" fontAlgn="auto">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Lorsque vous donnez une voix à un candidat, vous donnez automatiquement un suffrage à sa liste. Cela s’appelle le système proportionnel. A la fin de l’élection, il convient de calculer 2 choses :</a:t>
            </a:r>
          </a:p>
        </p:txBody>
      </p:sp>
      <p:pic>
        <p:nvPicPr>
          <p:cNvPr id="11" name="Image 10"/>
          <p:cNvPicPr>
            <a:picLocks noChangeAspect="1"/>
          </p:cNvPicPr>
          <p:nvPr/>
        </p:nvPicPr>
        <p:blipFill rotWithShape="1">
          <a:blip r:embed="rId3">
            <a:clrChange>
              <a:clrFrom>
                <a:srgbClr val="FFFFFF"/>
              </a:clrFrom>
              <a:clrTo>
                <a:srgbClr val="FFFFFF">
                  <a:alpha val="0"/>
                </a:srgbClr>
              </a:clrTo>
            </a:clrChange>
          </a:blip>
          <a:srcRect t="17023"/>
          <a:stretch/>
        </p:blipFill>
        <p:spPr bwMode="auto">
          <a:xfrm>
            <a:off x="5883275" y="4305300"/>
            <a:ext cx="2790825" cy="1695114"/>
          </a:xfrm>
          <a:prstGeom prst="rect">
            <a:avLst/>
          </a:prstGeom>
          <a:noFill/>
          <a:ln w="9525">
            <a:noFill/>
            <a:miter lim="800000"/>
            <a:headEnd/>
            <a:tailEnd/>
          </a:ln>
        </p:spPr>
      </p:pic>
      <p:pic>
        <p:nvPicPr>
          <p:cNvPr id="17" name="Image 16"/>
          <p:cNvPicPr>
            <a:picLocks noChangeAspect="1"/>
          </p:cNvPicPr>
          <p:nvPr/>
        </p:nvPicPr>
        <p:blipFill rotWithShape="1">
          <a:blip r:embed="rId4"/>
          <a:srcRect t="14778" b="2235"/>
          <a:stretch/>
        </p:blipFill>
        <p:spPr bwMode="auto">
          <a:xfrm>
            <a:off x="5883275" y="2238374"/>
            <a:ext cx="2790825" cy="1693863"/>
          </a:xfrm>
          <a:prstGeom prst="rect">
            <a:avLst/>
          </a:prstGeom>
          <a:noFill/>
          <a:ln w="9525">
            <a:noFill/>
            <a:miter lim="800000"/>
            <a:headEnd/>
            <a:tailEnd/>
          </a:ln>
        </p:spPr>
      </p:pic>
      <p:sp>
        <p:nvSpPr>
          <p:cNvPr id="18" name="ZoneTexte 17"/>
          <p:cNvSpPr txBox="1"/>
          <p:nvPr/>
        </p:nvSpPr>
        <p:spPr>
          <a:xfrm>
            <a:off x="509588" y="5230813"/>
            <a:ext cx="4910137" cy="1477328"/>
          </a:xfrm>
          <a:prstGeom prst="rect">
            <a:avLst/>
          </a:prstGeom>
          <a:noFill/>
        </p:spPr>
        <p:txBody>
          <a:bodyPr>
            <a:spAutoFit/>
          </a:bodyPr>
          <a:lstStyle/>
          <a:p>
            <a:pPr marL="177800" indent="-177800" fontAlgn="auto">
              <a:spcBef>
                <a:spcPts val="0"/>
              </a:spcBef>
              <a:spcAft>
                <a:spcPts val="0"/>
              </a:spcAft>
              <a:defRPr/>
            </a:pPr>
            <a:r>
              <a:rPr lang="fr-CH" b="1" dirty="0">
                <a:solidFill>
                  <a:schemeClr val="accent6">
                    <a:lumMod val="75000"/>
                  </a:schemeClr>
                </a:solidFill>
                <a:latin typeface="ARS Maquette" panose="02000503030000020004" pitchFamily="2" charset="0"/>
                <a:cs typeface="+mn-cs"/>
              </a:rPr>
              <a:t>2. </a:t>
            </a:r>
            <a:r>
              <a:rPr lang="fr-CH" dirty="0" smtClean="0">
                <a:solidFill>
                  <a:schemeClr val="tx1">
                    <a:lumMod val="65000"/>
                    <a:lumOff val="35000"/>
                  </a:schemeClr>
                </a:solidFill>
                <a:latin typeface="ARS Maquette" panose="02000503030000020004" pitchFamily="2" charset="0"/>
                <a:cs typeface="+mn-cs"/>
              </a:rPr>
              <a:t>quel-le-s candidat-e-s </a:t>
            </a:r>
            <a:r>
              <a:rPr lang="fr-CH" dirty="0">
                <a:solidFill>
                  <a:schemeClr val="tx1">
                    <a:lumMod val="65000"/>
                    <a:lumOff val="35000"/>
                  </a:schemeClr>
                </a:solidFill>
                <a:latin typeface="ARS Maquette" panose="02000503030000020004" pitchFamily="2" charset="0"/>
                <a:cs typeface="+mn-cs"/>
              </a:rPr>
              <a:t>de la liste occuperont les sièges gagnés. Au sein de chaque liste, ces sièges sont ensuite distribués aux </a:t>
            </a:r>
            <a:r>
              <a:rPr lang="fr-CH" dirty="0" smtClean="0">
                <a:solidFill>
                  <a:schemeClr val="tx1">
                    <a:lumMod val="65000"/>
                    <a:lumOff val="35000"/>
                  </a:schemeClr>
                </a:solidFill>
                <a:latin typeface="ARS Maquette" panose="02000503030000020004" pitchFamily="2" charset="0"/>
                <a:cs typeface="+mn-cs"/>
              </a:rPr>
              <a:t>candidat-e-s </a:t>
            </a:r>
            <a:r>
              <a:rPr lang="fr-CH" dirty="0">
                <a:solidFill>
                  <a:schemeClr val="tx1">
                    <a:lumMod val="65000"/>
                    <a:lumOff val="35000"/>
                  </a:schemeClr>
                </a:solidFill>
                <a:latin typeface="ARS Maquette" panose="02000503030000020004" pitchFamily="2" charset="0"/>
                <a:cs typeface="+mn-cs"/>
              </a:rPr>
              <a:t>qui ont obtenu le plus de voix.</a:t>
            </a:r>
          </a:p>
        </p:txBody>
      </p:sp>
      <p:sp>
        <p:nvSpPr>
          <p:cNvPr id="2" name="ZoneTexte 1"/>
          <p:cNvSpPr txBox="1"/>
          <p:nvPr/>
        </p:nvSpPr>
        <p:spPr>
          <a:xfrm>
            <a:off x="5883275" y="1838264"/>
            <a:ext cx="2790825" cy="400110"/>
          </a:xfrm>
          <a:prstGeom prst="rect">
            <a:avLst/>
          </a:prstGeom>
          <a:solidFill>
            <a:schemeClr val="accent6">
              <a:lumMod val="75000"/>
            </a:schemeClr>
          </a:solidFill>
        </p:spPr>
        <p:txBody>
          <a:bodyPr wrap="square" rtlCol="0">
            <a:spAutoFit/>
          </a:bodyPr>
          <a:lstStyle/>
          <a:p>
            <a:r>
              <a:rPr lang="fr-CH" sz="2000" b="1" dirty="0" smtClean="0">
                <a:solidFill>
                  <a:schemeClr val="bg1"/>
                </a:solidFill>
                <a:latin typeface="ARS Maquette" panose="020B0604020202020204" charset="0"/>
              </a:rPr>
              <a:t>1.</a:t>
            </a:r>
            <a:endParaRPr lang="fr-CH" sz="2000" b="1" dirty="0">
              <a:solidFill>
                <a:schemeClr val="bg1"/>
              </a:solidFill>
              <a:latin typeface="ARS Maquette" panose="020B0604020202020204" charset="0"/>
            </a:endParaRPr>
          </a:p>
        </p:txBody>
      </p:sp>
      <p:sp>
        <p:nvSpPr>
          <p:cNvPr id="4" name="ZoneTexte 3"/>
          <p:cNvSpPr txBox="1"/>
          <p:nvPr/>
        </p:nvSpPr>
        <p:spPr>
          <a:xfrm>
            <a:off x="5883275" y="3894137"/>
            <a:ext cx="2790825" cy="400110"/>
          </a:xfrm>
          <a:prstGeom prst="rect">
            <a:avLst/>
          </a:prstGeom>
          <a:solidFill>
            <a:schemeClr val="accent6">
              <a:lumMod val="75000"/>
            </a:schemeClr>
          </a:solidFill>
        </p:spPr>
        <p:txBody>
          <a:bodyPr wrap="square" rtlCol="0">
            <a:spAutoFit/>
          </a:bodyPr>
          <a:lstStyle/>
          <a:p>
            <a:r>
              <a:rPr lang="fr-CH" sz="2000" b="1" dirty="0" smtClean="0">
                <a:solidFill>
                  <a:schemeClr val="bg1"/>
                </a:solidFill>
                <a:latin typeface="ARS Maquette" panose="020B0604020202020204" charset="0"/>
              </a:rPr>
              <a:t>2.</a:t>
            </a:r>
            <a:endParaRPr lang="fr-CH" sz="2000" b="1" dirty="0">
              <a:solidFill>
                <a:schemeClr val="bg1"/>
              </a:solidFill>
              <a:latin typeface="ARS Maquette"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1000"/>
                                        <p:tgtEl>
                                          <p:spTgt spid="14">
                                            <p:txEl>
                                              <p:pRg st="0" end="0"/>
                                            </p:txEl>
                                          </p:spTgt>
                                        </p:tgtEl>
                                        <p:attrNameLst>
                                          <p:attrName>ppt_y</p:attrName>
                                        </p:attrNameLst>
                                      </p:cBhvr>
                                      <p:tavLst>
                                        <p:tav tm="0">
                                          <p:val>
                                            <p:strVal val="#ppt_y-#ppt_h*1.125000"/>
                                          </p:val>
                                        </p:tav>
                                        <p:tav tm="100000">
                                          <p:val>
                                            <p:strVal val="#ppt_y"/>
                                          </p:val>
                                        </p:tav>
                                      </p:tavLst>
                                    </p:anim>
                                    <p:animEffect transition="in" filter="wipe(down)">
                                      <p:cBhvr>
                                        <p:cTn id="13" dur="1000"/>
                                        <p:tgtEl>
                                          <p:spTgt spid="14">
                                            <p:txEl>
                                              <p:pRg st="0" end="0"/>
                                            </p:txEl>
                                          </p:spTgt>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1000"/>
                                        <p:tgtEl>
                                          <p:spTgt spid="14">
                                            <p:txEl>
                                              <p:pRg st="2" end="2"/>
                                            </p:txEl>
                                          </p:spTgt>
                                        </p:tgtEl>
                                        <p:attrNameLst>
                                          <p:attrName>ppt_y</p:attrName>
                                        </p:attrNameLst>
                                      </p:cBhvr>
                                      <p:tavLst>
                                        <p:tav tm="0">
                                          <p:val>
                                            <p:strVal val="#ppt_y-#ppt_h*1.125000"/>
                                          </p:val>
                                        </p:tav>
                                        <p:tav tm="100000">
                                          <p:val>
                                            <p:strVal val="#ppt_y"/>
                                          </p:val>
                                        </p:tav>
                                      </p:tavLst>
                                    </p:anim>
                                    <p:animEffect transition="in" filter="wipe(down)">
                                      <p:cBhvr>
                                        <p:cTn id="18" dur="1000"/>
                                        <p:tgtEl>
                                          <p:spTgt spid="14">
                                            <p:txEl>
                                              <p:pRg st="2" end="2"/>
                                            </p:txEl>
                                          </p:spTgt>
                                        </p:tgtEl>
                                      </p:cBhvr>
                                    </p:animEffect>
                                  </p:childTnLst>
                                </p:cTn>
                              </p:par>
                            </p:childTnLst>
                          </p:cTn>
                        </p:par>
                        <p:par>
                          <p:cTn id="19" fill="hold">
                            <p:stCondLst>
                              <p:cond delay="2500"/>
                            </p:stCondLst>
                            <p:childTnLst>
                              <p:par>
                                <p:cTn id="20" presetID="12" presetClass="entr" presetSubtype="1" fill="hold" grpId="0" nodeType="afterEffect">
                                  <p:stCondLst>
                                    <p:cond delay="100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additive="base">
                                        <p:cTn id="22" dur="10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23" dur="1000"/>
                                        <p:tgtEl>
                                          <p:spTgt spid="15">
                                            <p:txEl>
                                              <p:pRg st="0" end="0"/>
                                            </p:txEl>
                                          </p:spTgt>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par>
                          <p:cTn id="31" fill="hold">
                            <p:stCondLst>
                              <p:cond delay="5000"/>
                            </p:stCondLst>
                            <p:childTnLst>
                              <p:par>
                                <p:cTn id="32" presetID="12" presetClass="entr" presetSubtype="1" fill="hold" grpId="0" nodeType="afterEffect">
                                  <p:stCondLst>
                                    <p:cond delay="1500"/>
                                  </p:stCondLst>
                                  <p:childTnLst>
                                    <p:set>
                                      <p:cBhvr>
                                        <p:cTn id="33" dur="1" fill="hold">
                                          <p:stCondLst>
                                            <p:cond delay="0"/>
                                          </p:stCondLst>
                                        </p:cTn>
                                        <p:tgtEl>
                                          <p:spTgt spid="18">
                                            <p:txEl>
                                              <p:pRg st="0" end="0"/>
                                            </p:txEl>
                                          </p:spTgt>
                                        </p:tgtEl>
                                        <p:attrNameLst>
                                          <p:attrName>style.visibility</p:attrName>
                                        </p:attrNameLst>
                                      </p:cBhvr>
                                      <p:to>
                                        <p:strVal val="visible"/>
                                      </p:to>
                                    </p:set>
                                    <p:anim calcmode="lin" valueType="num">
                                      <p:cBhvr additive="base">
                                        <p:cTn id="34" dur="1000"/>
                                        <p:tgtEl>
                                          <p:spTgt spid="18">
                                            <p:txEl>
                                              <p:pRg st="0" end="0"/>
                                            </p:txEl>
                                          </p:spTgt>
                                        </p:tgtEl>
                                        <p:attrNameLst>
                                          <p:attrName>ppt_y</p:attrName>
                                        </p:attrNameLst>
                                      </p:cBhvr>
                                      <p:tavLst>
                                        <p:tav tm="0">
                                          <p:val>
                                            <p:strVal val="#ppt_y-#ppt_h*1.125000"/>
                                          </p:val>
                                        </p:tav>
                                        <p:tav tm="100000">
                                          <p:val>
                                            <p:strVal val="#ppt_y"/>
                                          </p:val>
                                        </p:tav>
                                      </p:tavLst>
                                    </p:anim>
                                    <p:animEffect transition="in" filter="wipe(down)">
                                      <p:cBhvr>
                                        <p:cTn id="35" dur="1000"/>
                                        <p:tgtEl>
                                          <p:spTgt spid="18">
                                            <p:txEl>
                                              <p:pRg st="0" end="0"/>
                                            </p:txEl>
                                          </p:spTgt>
                                        </p:tgtEl>
                                      </p:cBhvr>
                                    </p:animEffect>
                                  </p:childTnLst>
                                </p:cTn>
                              </p:par>
                            </p:childTnLst>
                          </p:cTn>
                        </p:par>
                        <p:par>
                          <p:cTn id="36" fill="hold">
                            <p:stCondLst>
                              <p:cond delay="7500"/>
                            </p:stCondLst>
                            <p:childTnLst>
                              <p:par>
                                <p:cTn id="37" presetID="10"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p"/>
      <p:bldP spid="14" grpId="0" build="p"/>
      <p:bldP spid="18" grpId="0" build="p"/>
      <p:bldP spid="2"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Élection de La </a:t>
            </a:r>
            <a:r>
              <a:rPr lang="fr-CH" sz="2800" b="1" cap="all" dirty="0">
                <a:solidFill>
                  <a:schemeClr val="accent6">
                    <a:lumMod val="75000"/>
                  </a:schemeClr>
                </a:solidFill>
                <a:latin typeface="ARS Maquette" panose="02000503030000020004" pitchFamily="2" charset="0"/>
                <a:cs typeface="+mn-cs"/>
              </a:rPr>
              <a:t>municipalité</a:t>
            </a:r>
          </a:p>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Système majoritaire</a:t>
            </a:r>
            <a:endParaRPr lang="fr-CH" sz="2800" cap="all" dirty="0">
              <a:solidFill>
                <a:schemeClr val="accent6">
                  <a:lumMod val="75000"/>
                </a:schemeClr>
              </a:solidFill>
              <a:latin typeface="+mn-lt"/>
              <a:cs typeface="+mn-cs"/>
            </a:endParaRPr>
          </a:p>
        </p:txBody>
      </p:sp>
      <p:pic>
        <p:nvPicPr>
          <p:cNvPr id="39940"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p:nvPr/>
        </p:nvSpPr>
        <p:spPr>
          <a:xfrm>
            <a:off x="519113" y="1478384"/>
            <a:ext cx="4708525" cy="5286375"/>
          </a:xfrm>
          <a:prstGeom prst="rect">
            <a:avLst/>
          </a:prstGeom>
          <a:noFill/>
        </p:spPr>
        <p:txBody>
          <a:bodyPr>
            <a:spAutoFit/>
          </a:bodyPr>
          <a:lstStyle/>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La </a:t>
            </a:r>
            <a:r>
              <a:rPr lang="fr-CH" b="1" dirty="0">
                <a:solidFill>
                  <a:schemeClr val="tx1">
                    <a:lumMod val="65000"/>
                    <a:lumOff val="35000"/>
                  </a:schemeClr>
                </a:solidFill>
                <a:latin typeface="ARS Maquette" panose="02000503030000020004" pitchFamily="2" charset="0"/>
                <a:cs typeface="+mn-cs"/>
              </a:rPr>
              <a:t>Municipalité </a:t>
            </a:r>
            <a:r>
              <a:rPr lang="fr-CH" dirty="0">
                <a:solidFill>
                  <a:schemeClr val="tx1">
                    <a:lumMod val="65000"/>
                    <a:lumOff val="35000"/>
                  </a:schemeClr>
                </a:solidFill>
                <a:latin typeface="ARS Maquette" panose="02000503030000020004" pitchFamily="2" charset="0"/>
                <a:cs typeface="+mn-cs"/>
              </a:rPr>
              <a:t>de notre Commune est composé de </a:t>
            </a:r>
            <a:r>
              <a:rPr lang="fr-CH" b="1" dirty="0">
                <a:solidFill>
                  <a:schemeClr val="tx1">
                    <a:lumMod val="65000"/>
                    <a:lumOff val="35000"/>
                  </a:schemeClr>
                </a:solidFill>
                <a:latin typeface="ARS Maquette" panose="02000503030000020004" pitchFamily="2" charset="0"/>
                <a:cs typeface="+mn-cs"/>
              </a:rPr>
              <a:t>XXX personnes</a:t>
            </a:r>
            <a:r>
              <a:rPr lang="fr-CH" dirty="0">
                <a:solidFill>
                  <a:schemeClr val="tx1">
                    <a:lumMod val="65000"/>
                    <a:lumOff val="35000"/>
                  </a:schemeClr>
                </a:solidFill>
                <a:latin typeface="ARS Maquette" panose="02000503030000020004" pitchFamily="2" charset="0"/>
                <a:cs typeface="+mn-cs"/>
              </a:rPr>
              <a:t>. Chacune appelle une place que l’on appelle un </a:t>
            </a:r>
            <a:r>
              <a:rPr lang="fr-CH" b="1" dirty="0">
                <a:solidFill>
                  <a:schemeClr val="tx1">
                    <a:lumMod val="65000"/>
                    <a:lumOff val="35000"/>
                  </a:schemeClr>
                </a:solidFill>
                <a:latin typeface="ARS Maquette" panose="02000503030000020004" pitchFamily="2" charset="0"/>
                <a:cs typeface="+mn-cs"/>
              </a:rPr>
              <a:t>siège</a:t>
            </a:r>
            <a:r>
              <a:rPr lang="fr-CH" dirty="0">
                <a:solidFill>
                  <a:schemeClr val="tx1">
                    <a:lumMod val="65000"/>
                    <a:lumOff val="35000"/>
                  </a:schemeClr>
                </a:solidFill>
                <a:latin typeface="ARS Maquette" panose="02000503030000020004" pitchFamily="2" charset="0"/>
                <a:cs typeface="+mn-cs"/>
              </a:rPr>
              <a:t>. Ainsi, notre </a:t>
            </a:r>
            <a:r>
              <a:rPr lang="fr-CH" b="1" dirty="0">
                <a:solidFill>
                  <a:schemeClr val="tx1">
                    <a:lumMod val="65000"/>
                    <a:lumOff val="35000"/>
                  </a:schemeClr>
                </a:solidFill>
                <a:latin typeface="ARS Maquette" panose="02000503030000020004" pitchFamily="2" charset="0"/>
                <a:cs typeface="+mn-cs"/>
              </a:rPr>
              <a:t>Municipalité</a:t>
            </a:r>
            <a:r>
              <a:rPr lang="fr-CH" dirty="0">
                <a:solidFill>
                  <a:schemeClr val="tx1">
                    <a:lumMod val="65000"/>
                    <a:lumOff val="35000"/>
                  </a:schemeClr>
                </a:solidFill>
                <a:latin typeface="ARS Maquette" panose="02000503030000020004" pitchFamily="2" charset="0"/>
                <a:cs typeface="+mn-cs"/>
              </a:rPr>
              <a:t> compte </a:t>
            </a:r>
            <a:r>
              <a:rPr lang="fr-CH" b="1" dirty="0">
                <a:solidFill>
                  <a:schemeClr val="tx1">
                    <a:lumMod val="65000"/>
                    <a:lumOff val="35000"/>
                  </a:schemeClr>
                </a:solidFill>
                <a:latin typeface="ARS Maquette" panose="02000503030000020004" pitchFamily="2" charset="0"/>
                <a:cs typeface="+mn-cs"/>
              </a:rPr>
              <a:t>XX sièges</a:t>
            </a:r>
            <a:r>
              <a:rPr lang="fr-CH" dirty="0">
                <a:solidFill>
                  <a:schemeClr val="tx1">
                    <a:lumMod val="65000"/>
                    <a:lumOff val="35000"/>
                  </a:schemeClr>
                </a:solidFill>
                <a:latin typeface="ARS Maquette" panose="02000503030000020004" pitchFamily="2" charset="0"/>
                <a:cs typeface="+mn-cs"/>
              </a:rPr>
              <a:t>.</a:t>
            </a:r>
          </a:p>
          <a:p>
            <a:pPr marL="177800" indent="-177800" fontAlgn="auto">
              <a:lnSpc>
                <a:spcPct val="150000"/>
              </a:lnSpc>
              <a:spcBef>
                <a:spcPts val="0"/>
              </a:spcBef>
              <a:spcAft>
                <a:spcPts val="0"/>
              </a:spcAft>
              <a:defRPr/>
            </a:pPr>
            <a:endParaRPr lang="fr-CH" sz="900" dirty="0">
              <a:solidFill>
                <a:schemeClr val="tx1">
                  <a:lumMod val="65000"/>
                  <a:lumOff val="35000"/>
                </a:schemeClr>
              </a:solidFill>
              <a:latin typeface="ARS Maquette" panose="02000503030000020004" pitchFamily="2" charset="0"/>
              <a:cs typeface="+mn-cs"/>
            </a:endParaRPr>
          </a:p>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Une </a:t>
            </a:r>
            <a:r>
              <a:rPr lang="fr-CH" b="1" dirty="0">
                <a:solidFill>
                  <a:schemeClr val="tx1">
                    <a:lumMod val="65000"/>
                    <a:lumOff val="35000"/>
                  </a:schemeClr>
                </a:solidFill>
                <a:latin typeface="ARS Maquette" panose="02000503030000020004" pitchFamily="2" charset="0"/>
                <a:cs typeface="+mn-cs"/>
              </a:rPr>
              <a:t>élection</a:t>
            </a:r>
            <a:r>
              <a:rPr lang="fr-CH" dirty="0">
                <a:solidFill>
                  <a:schemeClr val="tx1">
                    <a:lumMod val="65000"/>
                    <a:lumOff val="35000"/>
                  </a:schemeClr>
                </a:solidFill>
                <a:latin typeface="ARS Maquette" panose="02000503030000020004" pitchFamily="2" charset="0"/>
                <a:cs typeface="+mn-cs"/>
              </a:rPr>
              <a:t> a lieu </a:t>
            </a:r>
            <a:r>
              <a:rPr lang="fr-CH" b="1" dirty="0">
                <a:solidFill>
                  <a:schemeClr val="tx1">
                    <a:lumMod val="65000"/>
                    <a:lumOff val="35000"/>
                  </a:schemeClr>
                </a:solidFill>
                <a:latin typeface="ARS Maquette" panose="02000503030000020004" pitchFamily="2" charset="0"/>
                <a:cs typeface="+mn-cs"/>
              </a:rPr>
              <a:t>tous les cinq ans </a:t>
            </a:r>
            <a:r>
              <a:rPr lang="fr-CH" dirty="0">
                <a:solidFill>
                  <a:schemeClr val="tx1">
                    <a:lumMod val="65000"/>
                    <a:lumOff val="35000"/>
                  </a:schemeClr>
                </a:solidFill>
                <a:latin typeface="ARS Maquette" panose="02000503030000020004" pitchFamily="2" charset="0"/>
                <a:cs typeface="+mn-cs"/>
              </a:rPr>
              <a:t>afin de distribuer ces sièges aux </a:t>
            </a:r>
            <a:r>
              <a:rPr lang="fr-CH" dirty="0" smtClean="0">
                <a:solidFill>
                  <a:schemeClr val="tx1">
                    <a:lumMod val="65000"/>
                    <a:lumOff val="35000"/>
                  </a:schemeClr>
                </a:solidFill>
                <a:latin typeface="ARS Maquette" panose="02000503030000020004" pitchFamily="2" charset="0"/>
                <a:cs typeface="+mn-cs"/>
              </a:rPr>
              <a:t>différent-e-s candidat-e-s</a:t>
            </a:r>
            <a:r>
              <a:rPr lang="fr-CH" dirty="0">
                <a:solidFill>
                  <a:schemeClr val="tx1">
                    <a:lumMod val="65000"/>
                    <a:lumOff val="35000"/>
                  </a:schemeClr>
                </a:solidFill>
                <a:latin typeface="ARS Maquette" panose="02000503030000020004" pitchFamily="2" charset="0"/>
                <a:cs typeface="+mn-cs"/>
              </a:rPr>
              <a:t>, selon la volonté du corps électoral communal. Vous pouvez </a:t>
            </a:r>
            <a:r>
              <a:rPr lang="fr-CH" b="1" dirty="0">
                <a:solidFill>
                  <a:schemeClr val="tx1">
                    <a:lumMod val="65000"/>
                    <a:lumOff val="35000"/>
                  </a:schemeClr>
                </a:solidFill>
                <a:latin typeface="ARS Maquette" panose="02000503030000020004" pitchFamily="2" charset="0"/>
                <a:cs typeface="+mn-cs"/>
              </a:rPr>
              <a:t>voter pour autant de </a:t>
            </a:r>
            <a:r>
              <a:rPr lang="fr-CH" b="1" dirty="0" smtClean="0">
                <a:solidFill>
                  <a:schemeClr val="tx1">
                    <a:lumMod val="65000"/>
                    <a:lumOff val="35000"/>
                  </a:schemeClr>
                </a:solidFill>
                <a:latin typeface="ARS Maquette" panose="02000503030000020004" pitchFamily="2" charset="0"/>
                <a:cs typeface="+mn-cs"/>
              </a:rPr>
              <a:t>candidat-e-s </a:t>
            </a:r>
            <a:r>
              <a:rPr lang="fr-CH" b="1" dirty="0">
                <a:solidFill>
                  <a:schemeClr val="tx1">
                    <a:lumMod val="65000"/>
                    <a:lumOff val="35000"/>
                  </a:schemeClr>
                </a:solidFill>
                <a:latin typeface="ARS Maquette" panose="02000503030000020004" pitchFamily="2" charset="0"/>
                <a:cs typeface="+mn-cs"/>
              </a:rPr>
              <a:t>qu’il y a de sièges</a:t>
            </a:r>
            <a:r>
              <a:rPr lang="fr-CH" dirty="0">
                <a:solidFill>
                  <a:schemeClr val="tx1">
                    <a:lumMod val="65000"/>
                    <a:lumOff val="35000"/>
                  </a:schemeClr>
                </a:solidFill>
                <a:latin typeface="ARS Maquette" panose="02000503030000020004" pitchFamily="2" charset="0"/>
                <a:cs typeface="+mn-cs"/>
              </a:rPr>
              <a:t>. Ainsi, vous disposez de </a:t>
            </a:r>
            <a:r>
              <a:rPr lang="fr-CH" b="1" dirty="0">
                <a:solidFill>
                  <a:schemeClr val="tx1">
                    <a:lumMod val="65000"/>
                    <a:lumOff val="35000"/>
                  </a:schemeClr>
                </a:solidFill>
                <a:latin typeface="ARS Maquette" panose="02000503030000020004" pitchFamily="2" charset="0"/>
                <a:cs typeface="+mn-cs"/>
              </a:rPr>
              <a:t>XX voix. </a:t>
            </a:r>
          </a:p>
        </p:txBody>
      </p:sp>
      <p:pic>
        <p:nvPicPr>
          <p:cNvPr id="12" name="Image 11"/>
          <p:cNvPicPr>
            <a:picLocks noChangeAspect="1"/>
          </p:cNvPicPr>
          <p:nvPr/>
        </p:nvPicPr>
        <p:blipFill>
          <a:blip r:embed="rId3"/>
          <a:srcRect/>
          <a:stretch>
            <a:fillRect/>
          </a:stretch>
        </p:blipFill>
        <p:spPr bwMode="auto">
          <a:xfrm>
            <a:off x="6016625" y="1519238"/>
            <a:ext cx="1800225" cy="1800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10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13" dur="1000"/>
                                        <p:tgtEl>
                                          <p:spTgt spid="15">
                                            <p:txEl>
                                              <p:pRg st="0" end="0"/>
                                            </p:txEl>
                                          </p:spTgt>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 calcmode="lin" valueType="num">
                                      <p:cBhvr additive="base">
                                        <p:cTn id="17" dur="1000"/>
                                        <p:tgtEl>
                                          <p:spTgt spid="15">
                                            <p:txEl>
                                              <p:pRg st="2" end="2"/>
                                            </p:txEl>
                                          </p:spTgt>
                                        </p:tgtEl>
                                        <p:attrNameLst>
                                          <p:attrName>ppt_y</p:attrName>
                                        </p:attrNameLst>
                                      </p:cBhvr>
                                      <p:tavLst>
                                        <p:tav tm="0">
                                          <p:val>
                                            <p:strVal val="#ppt_y-#ppt_h*1.125000"/>
                                          </p:val>
                                        </p:tav>
                                        <p:tav tm="100000">
                                          <p:val>
                                            <p:strVal val="#ppt_y"/>
                                          </p:val>
                                        </p:tav>
                                      </p:tavLst>
                                    </p:anim>
                                    <p:animEffect transition="in" filter="wipe(down)">
                                      <p:cBhvr>
                                        <p:cTn id="18" dur="1000"/>
                                        <p:tgtEl>
                                          <p:spTgt spid="15">
                                            <p:txEl>
                                              <p:pRg st="2" end="2"/>
                                            </p:txEl>
                                          </p:spTgt>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46150"/>
          </a:xfrm>
          <a:prstGeom prst="rect">
            <a:avLst/>
          </a:prstGeom>
          <a:noFill/>
        </p:spPr>
        <p:txBody>
          <a:bodyPr>
            <a:spAutoFit/>
          </a:bodyPr>
          <a:lstStyle/>
          <a:p>
            <a:pPr algn="r"/>
            <a:r>
              <a:rPr lang="fr-CH" sz="2800" dirty="0">
                <a:solidFill>
                  <a:schemeClr val="accent6">
                    <a:lumMod val="75000"/>
                  </a:schemeClr>
                </a:solidFill>
                <a:latin typeface="ARS Maquette"/>
              </a:rPr>
              <a:t>ÉLECTION DE LA </a:t>
            </a:r>
            <a:r>
              <a:rPr lang="fr-CH" sz="2800" b="1" dirty="0">
                <a:solidFill>
                  <a:schemeClr val="accent6">
                    <a:lumMod val="75000"/>
                  </a:schemeClr>
                </a:solidFill>
                <a:latin typeface="ARS Maquette"/>
              </a:rPr>
              <a:t>MUNICIPALITÉ</a:t>
            </a:r>
          </a:p>
          <a:p>
            <a:pPr algn="r"/>
            <a:endParaRPr lang="fr-CH" sz="2800" b="1" dirty="0">
              <a:solidFill>
                <a:srgbClr val="008D91"/>
              </a:solidFill>
              <a:latin typeface="ARS Maquette"/>
            </a:endParaRPr>
          </a:p>
        </p:txBody>
      </p:sp>
      <p:pic>
        <p:nvPicPr>
          <p:cNvPr id="40964"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p:nvPr/>
        </p:nvSpPr>
        <p:spPr>
          <a:xfrm>
            <a:off x="519113" y="1512888"/>
            <a:ext cx="4708525" cy="4870450"/>
          </a:xfrm>
          <a:prstGeom prst="rect">
            <a:avLst/>
          </a:prstGeom>
          <a:noFill/>
        </p:spPr>
        <p:txBody>
          <a:bodyPr>
            <a:spAutoFit/>
          </a:bodyPr>
          <a:lstStyle/>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L’élection de la Municipalité est une </a:t>
            </a:r>
            <a:r>
              <a:rPr lang="fr-CH" b="1" dirty="0">
                <a:solidFill>
                  <a:schemeClr val="tx1">
                    <a:lumMod val="65000"/>
                    <a:lumOff val="35000"/>
                  </a:schemeClr>
                </a:solidFill>
                <a:latin typeface="ARS Maquette" panose="02000503030000020004" pitchFamily="2" charset="0"/>
                <a:cs typeface="+mn-cs"/>
              </a:rPr>
              <a:t>élection majoritaire à deux tours</a:t>
            </a:r>
            <a:r>
              <a:rPr lang="fr-CH" dirty="0">
                <a:solidFill>
                  <a:schemeClr val="tx1">
                    <a:lumMod val="65000"/>
                    <a:lumOff val="35000"/>
                  </a:schemeClr>
                </a:solidFill>
                <a:latin typeface="ARS Maquette" panose="02000503030000020004" pitchFamily="2" charset="0"/>
                <a:cs typeface="+mn-cs"/>
              </a:rPr>
              <a:t>.</a:t>
            </a:r>
          </a:p>
          <a:p>
            <a:pPr marL="177800" indent="-177800" fontAlgn="auto">
              <a:lnSpc>
                <a:spcPct val="150000"/>
              </a:lnSpc>
              <a:spcBef>
                <a:spcPts val="0"/>
              </a:spcBef>
              <a:spcAft>
                <a:spcPts val="0"/>
              </a:spcAft>
              <a:defRPr/>
            </a:pPr>
            <a:endParaRPr lang="fr-CH" sz="900" dirty="0">
              <a:solidFill>
                <a:schemeClr val="tx1">
                  <a:lumMod val="65000"/>
                  <a:lumOff val="35000"/>
                </a:schemeClr>
              </a:solidFill>
              <a:latin typeface="ARS Maquette" panose="02000503030000020004" pitchFamily="2" charset="0"/>
              <a:cs typeface="+mn-cs"/>
            </a:endParaRPr>
          </a:p>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Au </a:t>
            </a:r>
            <a:r>
              <a:rPr lang="fr-CH" b="1" dirty="0">
                <a:solidFill>
                  <a:schemeClr val="tx1">
                    <a:lumMod val="65000"/>
                    <a:lumOff val="35000"/>
                  </a:schemeClr>
                </a:solidFill>
                <a:latin typeface="ARS Maquette" panose="02000503030000020004" pitchFamily="2" charset="0"/>
                <a:cs typeface="+mn-cs"/>
              </a:rPr>
              <a:t>1</a:t>
            </a:r>
            <a:r>
              <a:rPr lang="fr-CH" b="1" baseline="30000" dirty="0">
                <a:solidFill>
                  <a:schemeClr val="tx1">
                    <a:lumMod val="65000"/>
                    <a:lumOff val="35000"/>
                  </a:schemeClr>
                </a:solidFill>
                <a:latin typeface="ARS Maquette" panose="02000503030000020004" pitchFamily="2" charset="0"/>
                <a:cs typeface="+mn-cs"/>
              </a:rPr>
              <a:t>er</a:t>
            </a:r>
            <a:r>
              <a:rPr lang="fr-CH" b="1" dirty="0">
                <a:solidFill>
                  <a:schemeClr val="tx1">
                    <a:lumMod val="65000"/>
                    <a:lumOff val="35000"/>
                  </a:schemeClr>
                </a:solidFill>
                <a:latin typeface="ARS Maquette" panose="02000503030000020004" pitchFamily="2" charset="0"/>
                <a:cs typeface="+mn-cs"/>
              </a:rPr>
              <a:t> tour</a:t>
            </a:r>
            <a:r>
              <a:rPr lang="fr-CH" dirty="0">
                <a:solidFill>
                  <a:schemeClr val="tx1">
                    <a:lumMod val="65000"/>
                    <a:lumOff val="35000"/>
                  </a:schemeClr>
                </a:solidFill>
                <a:latin typeface="ARS Maquette" panose="02000503030000020004" pitchFamily="2" charset="0"/>
                <a:cs typeface="+mn-cs"/>
              </a:rPr>
              <a:t>, il faut </a:t>
            </a:r>
            <a:r>
              <a:rPr lang="fr-CH" b="1" dirty="0">
                <a:solidFill>
                  <a:schemeClr val="tx1">
                    <a:lumMod val="65000"/>
                    <a:lumOff val="35000"/>
                  </a:schemeClr>
                </a:solidFill>
                <a:latin typeface="ARS Maquette" panose="02000503030000020004" pitchFamily="2" charset="0"/>
                <a:cs typeface="+mn-cs"/>
              </a:rPr>
              <a:t>plus de 50% des voix </a:t>
            </a:r>
            <a:r>
              <a:rPr lang="fr-CH" dirty="0">
                <a:solidFill>
                  <a:schemeClr val="tx1">
                    <a:lumMod val="65000"/>
                    <a:lumOff val="35000"/>
                  </a:schemeClr>
                </a:solidFill>
                <a:latin typeface="ARS Maquette" panose="02000503030000020004" pitchFamily="2" charset="0"/>
                <a:cs typeface="+mn-cs"/>
              </a:rPr>
              <a:t>pour </a:t>
            </a:r>
            <a:r>
              <a:rPr lang="fr-CH" dirty="0" smtClean="0">
                <a:solidFill>
                  <a:schemeClr val="tx1">
                    <a:lumMod val="65000"/>
                    <a:lumOff val="35000"/>
                  </a:schemeClr>
                </a:solidFill>
                <a:latin typeface="ARS Maquette" panose="02000503030000020004" pitchFamily="2" charset="0"/>
                <a:cs typeface="+mn-cs"/>
              </a:rPr>
              <a:t>qu’</a:t>
            </a:r>
            <a:r>
              <a:rPr lang="fr-CH" dirty="0" err="1" smtClean="0">
                <a:solidFill>
                  <a:schemeClr val="tx1">
                    <a:lumMod val="65000"/>
                    <a:lumOff val="35000"/>
                  </a:schemeClr>
                </a:solidFill>
                <a:latin typeface="ARS Maquette" panose="02000503030000020004" pitchFamily="2" charset="0"/>
                <a:cs typeface="+mn-cs"/>
              </a:rPr>
              <a:t>un-e</a:t>
            </a:r>
            <a:r>
              <a:rPr lang="fr-CH" dirty="0" smtClean="0">
                <a:solidFill>
                  <a:schemeClr val="tx1">
                    <a:lumMod val="65000"/>
                    <a:lumOff val="35000"/>
                  </a:schemeClr>
                </a:solidFill>
                <a:latin typeface="ARS Maquette" panose="02000503030000020004" pitchFamily="2" charset="0"/>
                <a:cs typeface="+mn-cs"/>
              </a:rPr>
              <a:t> </a:t>
            </a:r>
            <a:r>
              <a:rPr lang="fr-CH" dirty="0" err="1" smtClean="0">
                <a:solidFill>
                  <a:schemeClr val="tx1">
                    <a:lumMod val="65000"/>
                    <a:lumOff val="35000"/>
                  </a:schemeClr>
                </a:solidFill>
                <a:latin typeface="ARS Maquette" panose="02000503030000020004" pitchFamily="2" charset="0"/>
                <a:cs typeface="+mn-cs"/>
              </a:rPr>
              <a:t>candidat-e</a:t>
            </a:r>
            <a:r>
              <a:rPr lang="fr-CH" dirty="0" smtClean="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soit </a:t>
            </a:r>
            <a:r>
              <a:rPr lang="fr-CH" dirty="0" err="1" smtClean="0">
                <a:solidFill>
                  <a:schemeClr val="tx1">
                    <a:lumMod val="65000"/>
                    <a:lumOff val="35000"/>
                  </a:schemeClr>
                </a:solidFill>
                <a:latin typeface="ARS Maquette" panose="02000503030000020004" pitchFamily="2" charset="0"/>
                <a:cs typeface="+mn-cs"/>
              </a:rPr>
              <a:t>élu-e</a:t>
            </a:r>
            <a:r>
              <a:rPr lang="fr-CH" dirty="0" smtClean="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C’est ce qu’on appelle une </a:t>
            </a:r>
            <a:r>
              <a:rPr lang="fr-CH" b="1" dirty="0">
                <a:solidFill>
                  <a:schemeClr val="tx1">
                    <a:lumMod val="65000"/>
                    <a:lumOff val="35000"/>
                  </a:schemeClr>
                </a:solidFill>
                <a:latin typeface="ARS Maquette" panose="02000503030000020004" pitchFamily="2" charset="0"/>
                <a:cs typeface="+mn-cs"/>
              </a:rPr>
              <a:t>majorité absolue</a:t>
            </a:r>
            <a:r>
              <a:rPr lang="fr-CH" dirty="0">
                <a:solidFill>
                  <a:schemeClr val="tx1">
                    <a:lumMod val="65000"/>
                    <a:lumOff val="35000"/>
                  </a:schemeClr>
                </a:solidFill>
                <a:latin typeface="ARS Maquette" panose="02000503030000020004" pitchFamily="2" charset="0"/>
                <a:cs typeface="+mn-cs"/>
              </a:rPr>
              <a:t>.</a:t>
            </a:r>
          </a:p>
          <a:p>
            <a:pPr marL="177800" indent="-177800" fontAlgn="auto">
              <a:lnSpc>
                <a:spcPct val="150000"/>
              </a:lnSpc>
              <a:spcBef>
                <a:spcPts val="0"/>
              </a:spcBef>
              <a:spcAft>
                <a:spcPts val="0"/>
              </a:spcAft>
              <a:defRPr/>
            </a:pPr>
            <a:endParaRPr lang="fr-CH" b="1" dirty="0">
              <a:solidFill>
                <a:schemeClr val="tx1">
                  <a:lumMod val="65000"/>
                  <a:lumOff val="35000"/>
                </a:schemeClr>
              </a:solidFill>
              <a:latin typeface="ARS Maquette" panose="02000503030000020004" pitchFamily="2" charset="0"/>
              <a:cs typeface="+mn-cs"/>
            </a:endParaRPr>
          </a:p>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Au </a:t>
            </a:r>
            <a:r>
              <a:rPr lang="fr-CH" b="1" dirty="0">
                <a:solidFill>
                  <a:schemeClr val="tx1">
                    <a:lumMod val="65000"/>
                    <a:lumOff val="35000"/>
                  </a:schemeClr>
                </a:solidFill>
                <a:latin typeface="ARS Maquette" panose="02000503030000020004" pitchFamily="2" charset="0"/>
                <a:cs typeface="+mn-cs"/>
              </a:rPr>
              <a:t>2</a:t>
            </a:r>
            <a:r>
              <a:rPr lang="fr-CH" b="1" baseline="30000" dirty="0">
                <a:solidFill>
                  <a:schemeClr val="tx1">
                    <a:lumMod val="65000"/>
                    <a:lumOff val="35000"/>
                  </a:schemeClr>
                </a:solidFill>
                <a:latin typeface="ARS Maquette" panose="02000503030000020004" pitchFamily="2" charset="0"/>
                <a:cs typeface="+mn-cs"/>
              </a:rPr>
              <a:t>e</a:t>
            </a:r>
            <a:r>
              <a:rPr lang="fr-CH" b="1" dirty="0">
                <a:solidFill>
                  <a:schemeClr val="tx1">
                    <a:lumMod val="65000"/>
                    <a:lumOff val="35000"/>
                  </a:schemeClr>
                </a:solidFill>
                <a:latin typeface="ARS Maquette" panose="02000503030000020004" pitchFamily="2" charset="0"/>
                <a:cs typeface="+mn-cs"/>
              </a:rPr>
              <a:t> tour</a:t>
            </a:r>
            <a:r>
              <a:rPr lang="fr-CH" dirty="0">
                <a:solidFill>
                  <a:schemeClr val="tx1">
                    <a:lumMod val="65000"/>
                    <a:lumOff val="35000"/>
                  </a:schemeClr>
                </a:solidFill>
                <a:latin typeface="ARS Maquette" panose="02000503030000020004" pitchFamily="2" charset="0"/>
                <a:cs typeface="+mn-cs"/>
              </a:rPr>
              <a:t>, ce sont les </a:t>
            </a:r>
            <a:r>
              <a:rPr lang="fr-CH" dirty="0" smtClean="0">
                <a:solidFill>
                  <a:schemeClr val="tx1">
                    <a:lumMod val="65000"/>
                    <a:lumOff val="35000"/>
                  </a:schemeClr>
                </a:solidFill>
                <a:latin typeface="ARS Maquette" panose="02000503030000020004" pitchFamily="2" charset="0"/>
                <a:cs typeface="+mn-cs"/>
              </a:rPr>
              <a:t>candidat-e-s </a:t>
            </a:r>
            <a:r>
              <a:rPr lang="fr-CH" dirty="0">
                <a:solidFill>
                  <a:schemeClr val="tx1">
                    <a:lumMod val="65000"/>
                    <a:lumOff val="35000"/>
                  </a:schemeClr>
                </a:solidFill>
                <a:latin typeface="ARS Maquette" panose="02000503030000020004" pitchFamily="2" charset="0"/>
                <a:cs typeface="+mn-cs"/>
              </a:rPr>
              <a:t>qui ont </a:t>
            </a:r>
            <a:r>
              <a:rPr lang="fr-CH" b="1" dirty="0" smtClean="0">
                <a:solidFill>
                  <a:schemeClr val="tx1">
                    <a:lumMod val="65000"/>
                    <a:lumOff val="35000"/>
                  </a:schemeClr>
                </a:solidFill>
                <a:latin typeface="ARS Maquette" panose="02000503030000020004" pitchFamily="2" charset="0"/>
                <a:cs typeface="+mn-cs"/>
              </a:rPr>
              <a:t>obtenu </a:t>
            </a:r>
            <a:r>
              <a:rPr lang="fr-CH" b="1" dirty="0">
                <a:solidFill>
                  <a:schemeClr val="tx1">
                    <a:lumMod val="65000"/>
                    <a:lumOff val="35000"/>
                  </a:schemeClr>
                </a:solidFill>
                <a:latin typeface="ARS Maquette" panose="02000503030000020004" pitchFamily="2" charset="0"/>
                <a:cs typeface="+mn-cs"/>
              </a:rPr>
              <a:t>le plus de voix </a:t>
            </a:r>
            <a:r>
              <a:rPr lang="fr-CH" dirty="0">
                <a:solidFill>
                  <a:schemeClr val="tx1">
                    <a:lumMod val="65000"/>
                    <a:lumOff val="35000"/>
                  </a:schemeClr>
                </a:solidFill>
                <a:latin typeface="ARS Maquette" panose="02000503030000020004" pitchFamily="2" charset="0"/>
                <a:cs typeface="+mn-cs"/>
              </a:rPr>
              <a:t>qui sont </a:t>
            </a:r>
            <a:r>
              <a:rPr lang="fr-CH" dirty="0" smtClean="0">
                <a:solidFill>
                  <a:schemeClr val="tx1">
                    <a:lumMod val="65000"/>
                    <a:lumOff val="35000"/>
                  </a:schemeClr>
                </a:solidFill>
                <a:latin typeface="ARS Maquette" panose="02000503030000020004" pitchFamily="2" charset="0"/>
                <a:cs typeface="+mn-cs"/>
              </a:rPr>
              <a:t>élu-e-s</a:t>
            </a:r>
            <a:r>
              <a:rPr lang="fr-CH" dirty="0">
                <a:solidFill>
                  <a:schemeClr val="tx1">
                    <a:lumMod val="65000"/>
                    <a:lumOff val="35000"/>
                  </a:schemeClr>
                </a:solidFill>
                <a:latin typeface="ARS Maquette" panose="02000503030000020004" pitchFamily="2" charset="0"/>
                <a:cs typeface="+mn-cs"/>
              </a:rPr>
              <a:t>. C’est ce qu’on appelle une </a:t>
            </a:r>
            <a:r>
              <a:rPr lang="fr-CH" b="1" dirty="0">
                <a:solidFill>
                  <a:schemeClr val="tx1">
                    <a:lumMod val="65000"/>
                    <a:lumOff val="35000"/>
                  </a:schemeClr>
                </a:solidFill>
                <a:latin typeface="ARS Maquette" panose="02000503030000020004" pitchFamily="2" charset="0"/>
                <a:cs typeface="+mn-cs"/>
              </a:rPr>
              <a:t>majorité relative</a:t>
            </a:r>
            <a:r>
              <a:rPr lang="fr-CH" dirty="0">
                <a:solidFill>
                  <a:schemeClr val="tx1">
                    <a:lumMod val="65000"/>
                    <a:lumOff val="35000"/>
                  </a:schemeClr>
                </a:solidFill>
                <a:latin typeface="ARS Maquette" panose="02000503030000020004" pitchFamily="2" charset="0"/>
                <a:cs typeface="+mn-cs"/>
              </a:rPr>
              <a:t>. Il n’y a donc pas de pourcentage minimum à atteindre.</a:t>
            </a:r>
            <a:endParaRPr lang="fr-CH" b="1" dirty="0">
              <a:solidFill>
                <a:schemeClr val="tx1">
                  <a:lumMod val="65000"/>
                  <a:lumOff val="35000"/>
                </a:schemeClr>
              </a:solidFill>
              <a:latin typeface="ARS Maquette" panose="02000503030000020004" pitchFamily="2" charset="0"/>
              <a:cs typeface="+mn-cs"/>
            </a:endParaRPr>
          </a:p>
        </p:txBody>
      </p:sp>
      <p:pic>
        <p:nvPicPr>
          <p:cNvPr id="10" name="Picture 1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924550" y="1652588"/>
            <a:ext cx="2324100"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10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13" dur="1000"/>
                                        <p:tgtEl>
                                          <p:spTgt spid="15">
                                            <p:txEl>
                                              <p:pRg st="0" end="0"/>
                                            </p:txEl>
                                          </p:spTgt>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 calcmode="lin" valueType="num">
                                      <p:cBhvr additive="base">
                                        <p:cTn id="17" dur="1000"/>
                                        <p:tgtEl>
                                          <p:spTgt spid="15">
                                            <p:txEl>
                                              <p:pRg st="2" end="2"/>
                                            </p:txEl>
                                          </p:spTgt>
                                        </p:tgtEl>
                                        <p:attrNameLst>
                                          <p:attrName>ppt_y</p:attrName>
                                        </p:attrNameLst>
                                      </p:cBhvr>
                                      <p:tavLst>
                                        <p:tav tm="0">
                                          <p:val>
                                            <p:strVal val="#ppt_y-#ppt_h*1.125000"/>
                                          </p:val>
                                        </p:tav>
                                        <p:tav tm="100000">
                                          <p:val>
                                            <p:strVal val="#ppt_y"/>
                                          </p:val>
                                        </p:tav>
                                      </p:tavLst>
                                    </p:anim>
                                    <p:animEffect transition="in" filter="wipe(down)">
                                      <p:cBhvr>
                                        <p:cTn id="18" dur="1000"/>
                                        <p:tgtEl>
                                          <p:spTgt spid="15">
                                            <p:txEl>
                                              <p:pRg st="2" end="2"/>
                                            </p:txEl>
                                          </p:spTgt>
                                        </p:tgtEl>
                                      </p:cBhvr>
                                    </p:animEffect>
                                  </p:childTnLst>
                                </p:cTn>
                              </p:par>
                            </p:childTnLst>
                          </p:cTn>
                        </p:par>
                        <p:par>
                          <p:cTn id="19" fill="hold">
                            <p:stCondLst>
                              <p:cond delay="2500"/>
                            </p:stCondLst>
                            <p:childTnLst>
                              <p:par>
                                <p:cTn id="20" presetID="12" presetClass="entr" presetSubtype="1" fill="hold" grpId="0" nodeType="after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 calcmode="lin" valueType="num">
                                      <p:cBhvr additive="base">
                                        <p:cTn id="22" dur="1000"/>
                                        <p:tgtEl>
                                          <p:spTgt spid="15">
                                            <p:txEl>
                                              <p:pRg st="4" end="4"/>
                                            </p:txEl>
                                          </p:spTgt>
                                        </p:tgtEl>
                                        <p:attrNameLst>
                                          <p:attrName>ppt_y</p:attrName>
                                        </p:attrNameLst>
                                      </p:cBhvr>
                                      <p:tavLst>
                                        <p:tav tm="0">
                                          <p:val>
                                            <p:strVal val="#ppt_y-#ppt_h*1.125000"/>
                                          </p:val>
                                        </p:tav>
                                        <p:tav tm="100000">
                                          <p:val>
                                            <p:strVal val="#ppt_y"/>
                                          </p:val>
                                        </p:tav>
                                      </p:tavLst>
                                    </p:anim>
                                    <p:animEffect transition="in" filter="wipe(down)">
                                      <p:cBhvr>
                                        <p:cTn id="23" dur="1000"/>
                                        <p:tgtEl>
                                          <p:spTgt spid="15">
                                            <p:txEl>
                                              <p:pRg st="4" end="4"/>
                                            </p:txEl>
                                          </p:spTgt>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33"/>
          <a:stretch/>
        </p:blipFill>
        <p:spPr bwMode="auto">
          <a:xfrm>
            <a:off x="0" y="1008743"/>
            <a:ext cx="5085666"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4539342" y="2644775"/>
            <a:ext cx="4910138" cy="1568450"/>
          </a:xfrm>
          <a:prstGeom prst="rect">
            <a:avLst/>
          </a:prstGeom>
          <a:noFill/>
        </p:spPr>
        <p:txBody>
          <a:bodyPr>
            <a:spAutoFit/>
          </a:bodyPr>
          <a:lstStyle/>
          <a:p>
            <a:pPr fontAlgn="auto">
              <a:spcBef>
                <a:spcPts val="0"/>
              </a:spcBef>
              <a:spcAft>
                <a:spcPts val="0"/>
              </a:spcAft>
              <a:defRPr/>
            </a:pPr>
            <a:r>
              <a:rPr lang="fr-CH" sz="4800" dirty="0">
                <a:solidFill>
                  <a:schemeClr val="tx1">
                    <a:lumMod val="65000"/>
                    <a:lumOff val="35000"/>
                  </a:schemeClr>
                </a:solidFill>
                <a:latin typeface="ARS Maquette" panose="02000503030000020004" pitchFamily="2" charset="0"/>
                <a:cs typeface="+mn-cs"/>
              </a:rPr>
              <a:t>VOTER</a:t>
            </a:r>
          </a:p>
          <a:p>
            <a:pPr fontAlgn="auto">
              <a:spcBef>
                <a:spcPts val="0"/>
              </a:spcBef>
              <a:spcAft>
                <a:spcPts val="0"/>
              </a:spcAft>
              <a:defRPr/>
            </a:pPr>
            <a:r>
              <a:rPr lang="fr-CH" sz="4800" b="1" dirty="0">
                <a:solidFill>
                  <a:schemeClr val="accent6">
                    <a:lumMod val="75000"/>
                  </a:schemeClr>
                </a:solidFill>
                <a:latin typeface="ARS Maquette" panose="02000503030000020004" pitchFamily="2" charset="0"/>
                <a:cs typeface="+mn-cs"/>
              </a:rPr>
              <a:t>C’EST SIMPLE !</a:t>
            </a:r>
            <a:endParaRPr lang="fr-CH" sz="4800" b="1" dirty="0">
              <a:solidFill>
                <a:schemeClr val="accent6">
                  <a:lumMod val="75000"/>
                </a:schemeClr>
              </a:solidFill>
              <a:latin typeface="+mn-lt"/>
              <a:cs typeface="+mn-cs"/>
            </a:endParaRPr>
          </a:p>
        </p:txBody>
      </p:sp>
      <p:pic>
        <p:nvPicPr>
          <p:cNvPr id="41988" name="Image 12"/>
          <p:cNvPicPr>
            <a:picLocks noChangeAspect="1"/>
          </p:cNvPicPr>
          <p:nvPr/>
        </p:nvPicPr>
        <p:blipFill>
          <a:blip r:embed="rId3"/>
          <a:srcRect/>
          <a:stretch>
            <a:fillRect/>
          </a:stretch>
        </p:blipFill>
        <p:spPr bwMode="auto">
          <a:xfrm>
            <a:off x="144463" y="144463"/>
            <a:ext cx="374650" cy="12017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ppt_x</p:attrName>
                                        </p:attrNameLst>
                                      </p:cBhvr>
                                      <p:tavLst>
                                        <p:tav tm="0">
                                          <p:val>
                                            <p:strVal val="#ppt_x-#ppt_w*1.125000"/>
                                          </p:val>
                                        </p:tav>
                                        <p:tav tm="100000">
                                          <p:val>
                                            <p:strVal val="#ppt_x"/>
                                          </p:val>
                                        </p:tav>
                                      </p:tavLst>
                                    </p:anim>
                                    <p:animEffect transition="in" filter="wipe(righ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248" r="5512"/>
          <a:stretch/>
        </p:blipFill>
        <p:spPr bwMode="auto">
          <a:xfrm>
            <a:off x="5610612" y="1230086"/>
            <a:ext cx="3352685" cy="2217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1490663" y="166688"/>
            <a:ext cx="7581900" cy="95410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La </a:t>
            </a:r>
            <a:r>
              <a:rPr lang="fr-CH" sz="2800" cap="all" dirty="0" smtClean="0">
                <a:solidFill>
                  <a:schemeClr val="accent6">
                    <a:lumMod val="75000"/>
                  </a:schemeClr>
                </a:solidFill>
                <a:latin typeface="ARS Maquette" panose="02000503030000020004" pitchFamily="2" charset="0"/>
                <a:cs typeface="+mn-cs"/>
              </a:rPr>
              <a:t>suisse – Le </a:t>
            </a:r>
            <a:r>
              <a:rPr lang="fr-CH" sz="2800" cap="all" dirty="0">
                <a:solidFill>
                  <a:schemeClr val="accent6">
                    <a:lumMod val="75000"/>
                  </a:schemeClr>
                </a:solidFill>
                <a:latin typeface="ARS Maquette" panose="02000503030000020004" pitchFamily="2" charset="0"/>
                <a:cs typeface="+mn-cs"/>
              </a:rPr>
              <a:t>canton de </a:t>
            </a:r>
            <a:r>
              <a:rPr lang="fr-CH" sz="2800" cap="all" dirty="0" err="1" smtClean="0">
                <a:solidFill>
                  <a:schemeClr val="accent6">
                    <a:lumMod val="75000"/>
                  </a:schemeClr>
                </a:solidFill>
                <a:latin typeface="ARS Maquette" panose="02000503030000020004" pitchFamily="2" charset="0"/>
                <a:cs typeface="+mn-cs"/>
              </a:rPr>
              <a:t>vaud</a:t>
            </a:r>
            <a:endParaRPr lang="fr-CH" sz="2800" cap="all" dirty="0" smtClean="0">
              <a:solidFill>
                <a:schemeClr val="accent6">
                  <a:lumMod val="75000"/>
                </a:schemeClr>
              </a:solidFill>
              <a:latin typeface="ARS Maquette" panose="02000503030000020004" pitchFamily="2" charset="0"/>
              <a:cs typeface="+mn-cs"/>
            </a:endParaRPr>
          </a:p>
          <a:p>
            <a:pPr algn="r" fontAlgn="auto">
              <a:spcBef>
                <a:spcPts val="0"/>
              </a:spcBef>
              <a:spcAft>
                <a:spcPts val="0"/>
              </a:spcAft>
              <a:defRPr/>
            </a:pPr>
            <a:r>
              <a:rPr lang="fr-CH" sz="2800" b="1" cap="all" dirty="0" smtClean="0">
                <a:solidFill>
                  <a:schemeClr val="accent6">
                    <a:lumMod val="75000"/>
                  </a:schemeClr>
                </a:solidFill>
                <a:latin typeface="ARS Maquette" panose="02000503030000020004" pitchFamily="2" charset="0"/>
                <a:cs typeface="+mn-cs"/>
              </a:rPr>
              <a:t>LA COMMUNE DE XXX</a:t>
            </a:r>
            <a:endParaRPr lang="fr-CH" sz="2800" b="1" cap="all" dirty="0">
              <a:solidFill>
                <a:schemeClr val="accent6">
                  <a:lumMod val="75000"/>
                </a:schemeClr>
              </a:solidFill>
              <a:latin typeface="ARS Maquette" panose="02000503030000020004" pitchFamily="2" charset="0"/>
              <a:cs typeface="+mn-cs"/>
            </a:endParaRPr>
          </a:p>
        </p:txBody>
      </p:sp>
      <p:sp>
        <p:nvSpPr>
          <p:cNvPr id="11" name="ZoneTexte 10"/>
          <p:cNvSpPr txBox="1"/>
          <p:nvPr/>
        </p:nvSpPr>
        <p:spPr>
          <a:xfrm>
            <a:off x="1897063" y="1306999"/>
            <a:ext cx="3978804" cy="1754326"/>
          </a:xfrm>
          <a:prstGeom prst="rect">
            <a:avLst/>
          </a:prstGeom>
          <a:noFill/>
        </p:spPr>
        <p:txBody>
          <a:bodyPr wrap="square">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La Suisse est une confédération de </a:t>
            </a:r>
            <a:r>
              <a:rPr lang="fr-CH" b="1" dirty="0">
                <a:solidFill>
                  <a:schemeClr val="tx1">
                    <a:lumMod val="65000"/>
                    <a:lumOff val="35000"/>
                  </a:schemeClr>
                </a:solidFill>
                <a:latin typeface="ARS Maquette" panose="02000503030000020004" pitchFamily="2" charset="0"/>
                <a:cs typeface="+mn-cs"/>
              </a:rPr>
              <a:t>26 cantons </a:t>
            </a:r>
            <a:r>
              <a:rPr lang="fr-CH" dirty="0">
                <a:solidFill>
                  <a:schemeClr val="tx1">
                    <a:lumMod val="65000"/>
                    <a:lumOff val="35000"/>
                  </a:schemeClr>
                </a:solidFill>
                <a:latin typeface="ARS Maquette" panose="02000503030000020004" pitchFamily="2" charset="0"/>
                <a:cs typeface="+mn-cs"/>
              </a:rPr>
              <a:t>et compte </a:t>
            </a:r>
            <a:r>
              <a:rPr lang="fr-CH" dirty="0" smtClean="0">
                <a:solidFill>
                  <a:schemeClr val="tx1">
                    <a:lumMod val="65000"/>
                    <a:lumOff val="35000"/>
                  </a:schemeClr>
                </a:solidFill>
                <a:latin typeface="ARS Maquette" panose="02000503030000020004" pitchFamily="2" charset="0"/>
                <a:cs typeface="+mn-cs"/>
              </a:rPr>
              <a:t/>
            </a:r>
            <a:br>
              <a:rPr lang="fr-CH" dirty="0" smtClean="0">
                <a:solidFill>
                  <a:schemeClr val="tx1">
                    <a:lumMod val="65000"/>
                    <a:lumOff val="35000"/>
                  </a:schemeClr>
                </a:solidFill>
                <a:latin typeface="ARS Maquette" panose="02000503030000020004" pitchFamily="2" charset="0"/>
                <a:cs typeface="+mn-cs"/>
              </a:rPr>
            </a:br>
            <a:r>
              <a:rPr lang="fr-CH" b="1" dirty="0" smtClean="0">
                <a:solidFill>
                  <a:schemeClr val="tx1">
                    <a:lumMod val="65000"/>
                    <a:lumOff val="35000"/>
                  </a:schemeClr>
                </a:solidFill>
                <a:latin typeface="ARS Maquette" panose="02000503030000020004" pitchFamily="2" charset="0"/>
                <a:cs typeface="+mn-cs"/>
              </a:rPr>
              <a:t>2’202* communes </a:t>
            </a:r>
            <a:r>
              <a:rPr lang="fr-CH" dirty="0">
                <a:solidFill>
                  <a:schemeClr val="tx1">
                    <a:lumMod val="65000"/>
                    <a:lumOff val="35000"/>
                  </a:schemeClr>
                </a:solidFill>
                <a:latin typeface="ARS Maquette" panose="02000503030000020004" pitchFamily="2" charset="0"/>
                <a:cs typeface="+mn-cs"/>
              </a:rPr>
              <a:t>et </a:t>
            </a:r>
            <a:r>
              <a:rPr lang="fr-CH" dirty="0" smtClean="0">
                <a:solidFill>
                  <a:schemeClr val="tx1">
                    <a:lumMod val="65000"/>
                    <a:lumOff val="35000"/>
                  </a:schemeClr>
                </a:solidFill>
                <a:latin typeface="ARS Maquette" panose="02000503030000020004" pitchFamily="2" charset="0"/>
                <a:cs typeface="+mn-cs"/>
              </a:rPr>
              <a:t/>
            </a:r>
            <a:br>
              <a:rPr lang="fr-CH" dirty="0" smtClean="0">
                <a:solidFill>
                  <a:schemeClr val="tx1">
                    <a:lumMod val="65000"/>
                    <a:lumOff val="35000"/>
                  </a:schemeClr>
                </a:solidFill>
                <a:latin typeface="ARS Maquette" panose="02000503030000020004" pitchFamily="2" charset="0"/>
                <a:cs typeface="+mn-cs"/>
              </a:rPr>
            </a:br>
            <a:r>
              <a:rPr lang="fr-CH" b="1" dirty="0" smtClean="0">
                <a:solidFill>
                  <a:schemeClr val="tx1">
                    <a:lumMod val="65000"/>
                    <a:lumOff val="35000"/>
                  </a:schemeClr>
                </a:solidFill>
                <a:latin typeface="ARS Maquette" panose="02000503030000020004" pitchFamily="2" charset="0"/>
                <a:cs typeface="+mn-cs"/>
              </a:rPr>
              <a:t>8’632’703</a:t>
            </a:r>
            <a:r>
              <a:rPr lang="fr-CH" dirty="0" smtClean="0">
                <a:solidFill>
                  <a:schemeClr val="tx1">
                    <a:lumMod val="65000"/>
                    <a:lumOff val="35000"/>
                  </a:schemeClr>
                </a:solidFill>
                <a:latin typeface="ARS Maquette" panose="02000503030000020004" pitchFamily="2" charset="0"/>
                <a:cs typeface="+mn-cs"/>
              </a:rPr>
              <a:t> </a:t>
            </a:r>
            <a:r>
              <a:rPr lang="fr-CH" b="1" dirty="0" smtClean="0">
                <a:solidFill>
                  <a:schemeClr val="tx1">
                    <a:lumMod val="65000"/>
                    <a:lumOff val="35000"/>
                  </a:schemeClr>
                </a:solidFill>
                <a:latin typeface="ARS Maquette" panose="02000503030000020004" pitchFamily="2" charset="0"/>
                <a:cs typeface="+mn-cs"/>
              </a:rPr>
              <a:t>habitant-e-s</a:t>
            </a:r>
            <a:r>
              <a:rPr lang="fr-CH" dirty="0">
                <a:solidFill>
                  <a:schemeClr val="tx1">
                    <a:lumMod val="65000"/>
                    <a:lumOff val="35000"/>
                  </a:schemeClr>
                </a:solidFill>
                <a:latin typeface="ARS Maquette" panose="02000503030000020004" pitchFamily="2" charset="0"/>
                <a:cs typeface="+mn-cs"/>
              </a:rPr>
              <a:t>, dont </a:t>
            </a:r>
            <a:r>
              <a:rPr lang="fr-CH" b="1" dirty="0" smtClean="0">
                <a:solidFill>
                  <a:schemeClr val="tx1">
                    <a:lumMod val="65000"/>
                    <a:lumOff val="35000"/>
                  </a:schemeClr>
                </a:solidFill>
                <a:latin typeface="ARS Maquette" panose="02000503030000020004" pitchFamily="2" charset="0"/>
                <a:cs typeface="+mn-cs"/>
              </a:rPr>
              <a:t>2’187’040</a:t>
            </a:r>
            <a:r>
              <a:rPr lang="fr-CH" dirty="0" smtClean="0">
                <a:solidFill>
                  <a:schemeClr val="tx1">
                    <a:lumMod val="65000"/>
                    <a:lumOff val="35000"/>
                  </a:schemeClr>
                </a:solidFill>
                <a:latin typeface="ARS Maquette" panose="02000503030000020004" pitchFamily="2" charset="0"/>
                <a:cs typeface="+mn-cs"/>
              </a:rPr>
              <a:t> </a:t>
            </a:r>
            <a:r>
              <a:rPr lang="fr-CH" b="1" dirty="0" smtClean="0">
                <a:solidFill>
                  <a:schemeClr val="tx1">
                    <a:lumMod val="65000"/>
                    <a:lumOff val="35000"/>
                  </a:schemeClr>
                </a:solidFill>
                <a:latin typeface="ARS Maquette" panose="02000503030000020004" pitchFamily="2" charset="0"/>
                <a:cs typeface="+mn-cs"/>
              </a:rPr>
              <a:t>personnes </a:t>
            </a:r>
            <a:r>
              <a:rPr lang="fr-CH" b="1" dirty="0">
                <a:solidFill>
                  <a:schemeClr val="tx1">
                    <a:lumMod val="65000"/>
                    <a:lumOff val="35000"/>
                  </a:schemeClr>
                </a:solidFill>
                <a:latin typeface="ARS Maquette" panose="02000503030000020004" pitchFamily="2" charset="0"/>
                <a:cs typeface="+mn-cs"/>
              </a:rPr>
              <a:t>étrangères </a:t>
            </a:r>
            <a:r>
              <a:rPr lang="fr-CH" dirty="0">
                <a:solidFill>
                  <a:schemeClr val="tx1">
                    <a:lumMod val="65000"/>
                    <a:lumOff val="35000"/>
                  </a:schemeClr>
                </a:solidFill>
                <a:latin typeface="ARS Maquette" panose="02000503030000020004" pitchFamily="2" charset="0"/>
                <a:cs typeface="+mn-cs"/>
              </a:rPr>
              <a:t>(</a:t>
            </a:r>
            <a:r>
              <a:rPr lang="fr-CH" dirty="0" smtClean="0">
                <a:solidFill>
                  <a:schemeClr val="tx1">
                    <a:lumMod val="65000"/>
                    <a:lumOff val="35000"/>
                  </a:schemeClr>
                </a:solidFill>
                <a:latin typeface="ARS Maquette" panose="02000503030000020004" pitchFamily="2" charset="0"/>
                <a:cs typeface="+mn-cs"/>
              </a:rPr>
              <a:t>25.3 </a:t>
            </a:r>
            <a:r>
              <a:rPr lang="fr-CH" dirty="0">
                <a:solidFill>
                  <a:schemeClr val="tx1">
                    <a:lumMod val="65000"/>
                    <a:lumOff val="35000"/>
                  </a:schemeClr>
                </a:solidFill>
                <a:latin typeface="ARS Maquette" panose="02000503030000020004" pitchFamily="2" charset="0"/>
                <a:cs typeface="+mn-cs"/>
              </a:rPr>
              <a:t>%) </a:t>
            </a:r>
            <a:r>
              <a:rPr lang="fr-CH" dirty="0" smtClean="0">
                <a:solidFill>
                  <a:schemeClr val="tx1">
                    <a:lumMod val="65000"/>
                    <a:lumOff val="35000"/>
                  </a:schemeClr>
                </a:solidFill>
                <a:latin typeface="ARS Maquette" panose="02000503030000020004" pitchFamily="2" charset="0"/>
                <a:cs typeface="+mn-cs"/>
              </a:rPr>
              <a:t>** </a:t>
            </a:r>
            <a:endParaRPr lang="fr-CH" dirty="0">
              <a:solidFill>
                <a:schemeClr val="tx1">
                  <a:lumMod val="65000"/>
                  <a:lumOff val="35000"/>
                </a:schemeClr>
              </a:solidFill>
              <a:latin typeface="ARS Maquette" panose="02000503030000020004" pitchFamily="2" charset="0"/>
              <a:cs typeface="+mn-cs"/>
            </a:endParaRPr>
          </a:p>
        </p:txBody>
      </p:sp>
      <p:pic>
        <p:nvPicPr>
          <p:cNvPr id="15365" name="Image 7"/>
          <p:cNvPicPr>
            <a:picLocks noChangeAspect="1"/>
          </p:cNvPicPr>
          <p:nvPr/>
        </p:nvPicPr>
        <p:blipFill>
          <a:blip r:embed="rId4"/>
          <a:srcRect/>
          <a:stretch>
            <a:fillRect/>
          </a:stretch>
        </p:blipFill>
        <p:spPr bwMode="auto">
          <a:xfrm>
            <a:off x="144463" y="144463"/>
            <a:ext cx="374650" cy="1201737"/>
          </a:xfrm>
          <a:prstGeom prst="rect">
            <a:avLst/>
          </a:prstGeom>
          <a:noFill/>
          <a:ln w="9525">
            <a:noFill/>
            <a:miter lim="800000"/>
            <a:headEnd/>
            <a:tailEnd/>
          </a:ln>
        </p:spPr>
      </p:pic>
      <p:pic>
        <p:nvPicPr>
          <p:cNvPr id="3" name="Image 2"/>
          <p:cNvPicPr>
            <a:picLocks noChangeAspect="1"/>
          </p:cNvPicPr>
          <p:nvPr/>
        </p:nvPicPr>
        <p:blipFill>
          <a:blip r:embed="rId5"/>
          <a:srcRect/>
          <a:stretch>
            <a:fillRect/>
          </a:stretch>
        </p:blipFill>
        <p:spPr bwMode="auto">
          <a:xfrm>
            <a:off x="519113" y="1346200"/>
            <a:ext cx="1277937" cy="1277937"/>
          </a:xfrm>
          <a:prstGeom prst="rect">
            <a:avLst/>
          </a:prstGeom>
          <a:noFill/>
          <a:ln w="9525">
            <a:noFill/>
            <a:miter lim="800000"/>
            <a:headEnd/>
            <a:tailEnd/>
          </a:ln>
        </p:spPr>
      </p:pic>
      <p:sp>
        <p:nvSpPr>
          <p:cNvPr id="12" name="ZoneTexte 11"/>
          <p:cNvSpPr txBox="1"/>
          <p:nvPr/>
        </p:nvSpPr>
        <p:spPr>
          <a:xfrm>
            <a:off x="1897063" y="3252331"/>
            <a:ext cx="3716337" cy="1477328"/>
          </a:xfrm>
          <a:prstGeom prst="rect">
            <a:avLst/>
          </a:prstGeom>
          <a:noFill/>
        </p:spPr>
        <p:txBody>
          <a:bodyPr wrap="square">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Le canton de </a:t>
            </a:r>
            <a:r>
              <a:rPr lang="fr-CH" b="1" dirty="0">
                <a:solidFill>
                  <a:schemeClr val="tx1">
                    <a:lumMod val="65000"/>
                    <a:lumOff val="35000"/>
                  </a:schemeClr>
                </a:solidFill>
                <a:latin typeface="ARS Maquette" panose="02000503030000020004" pitchFamily="2" charset="0"/>
                <a:cs typeface="+mn-cs"/>
              </a:rPr>
              <a:t>Vaud</a:t>
            </a:r>
            <a:r>
              <a:rPr lang="fr-CH" dirty="0">
                <a:solidFill>
                  <a:schemeClr val="tx1">
                    <a:lumMod val="65000"/>
                    <a:lumOff val="35000"/>
                  </a:schemeClr>
                </a:solidFill>
                <a:latin typeface="ARS Maquette" panose="02000503030000020004" pitchFamily="2" charset="0"/>
                <a:cs typeface="+mn-cs"/>
              </a:rPr>
              <a:t> </a:t>
            </a:r>
            <a:r>
              <a:rPr lang="fr-CH" dirty="0" smtClean="0">
                <a:solidFill>
                  <a:schemeClr val="tx1">
                    <a:lumMod val="65000"/>
                    <a:lumOff val="35000"/>
                  </a:schemeClr>
                </a:solidFill>
                <a:latin typeface="ARS Maquette" panose="02000503030000020004" pitchFamily="2" charset="0"/>
                <a:cs typeface="+mn-cs"/>
              </a:rPr>
              <a:t>compte</a:t>
            </a:r>
            <a:br>
              <a:rPr lang="fr-CH" dirty="0" smtClean="0">
                <a:solidFill>
                  <a:schemeClr val="tx1">
                    <a:lumMod val="65000"/>
                    <a:lumOff val="35000"/>
                  </a:schemeClr>
                </a:solidFill>
                <a:latin typeface="ARS Maquette" panose="02000503030000020004" pitchFamily="2" charset="0"/>
                <a:cs typeface="+mn-cs"/>
              </a:rPr>
            </a:br>
            <a:r>
              <a:rPr lang="fr-CH" b="1" dirty="0" smtClean="0">
                <a:solidFill>
                  <a:schemeClr val="tx1">
                    <a:lumMod val="65000"/>
                    <a:lumOff val="35000"/>
                  </a:schemeClr>
                </a:solidFill>
                <a:latin typeface="ARS Maquette" panose="02000503030000020004" pitchFamily="2" charset="0"/>
                <a:cs typeface="+mn-cs"/>
              </a:rPr>
              <a:t>309 </a:t>
            </a:r>
            <a:r>
              <a:rPr lang="fr-CH" b="1" dirty="0">
                <a:solidFill>
                  <a:schemeClr val="tx1">
                    <a:lumMod val="65000"/>
                    <a:lumOff val="35000"/>
                  </a:schemeClr>
                </a:solidFill>
                <a:latin typeface="ARS Maquette" panose="02000503030000020004" pitchFamily="2" charset="0"/>
                <a:cs typeface="+mn-cs"/>
              </a:rPr>
              <a:t>communes</a:t>
            </a:r>
            <a:r>
              <a:rPr lang="fr-CH" dirty="0">
                <a:solidFill>
                  <a:schemeClr val="tx1">
                    <a:lumMod val="65000"/>
                    <a:lumOff val="35000"/>
                  </a:schemeClr>
                </a:solidFill>
                <a:latin typeface="ARS Maquette" panose="02000503030000020004" pitchFamily="2" charset="0"/>
                <a:cs typeface="+mn-cs"/>
              </a:rPr>
              <a:t> </a:t>
            </a:r>
            <a:r>
              <a:rPr lang="fr-CH" dirty="0" smtClean="0">
                <a:solidFill>
                  <a:schemeClr val="tx1">
                    <a:lumMod val="65000"/>
                    <a:lumOff val="35000"/>
                  </a:schemeClr>
                </a:solidFill>
                <a:latin typeface="ARS Maquette" panose="02000503030000020004" pitchFamily="2" charset="0"/>
                <a:cs typeface="+mn-cs"/>
              </a:rPr>
              <a:t>et </a:t>
            </a:r>
            <a:r>
              <a:rPr lang="fr-CH" b="1" dirty="0" smtClean="0">
                <a:solidFill>
                  <a:schemeClr val="tx1">
                    <a:lumMod val="65000"/>
                    <a:lumOff val="35000"/>
                  </a:schemeClr>
                </a:solidFill>
                <a:latin typeface="ARS Maquette" panose="02000503030000020004" pitchFamily="2" charset="0"/>
                <a:cs typeface="+mn-cs"/>
              </a:rPr>
              <a:t> </a:t>
            </a:r>
          </a:p>
          <a:p>
            <a:pPr fontAlgn="auto">
              <a:spcBef>
                <a:spcPts val="0"/>
              </a:spcBef>
              <a:spcAft>
                <a:spcPts val="0"/>
              </a:spcAft>
              <a:defRPr/>
            </a:pPr>
            <a:r>
              <a:rPr lang="fr-CH" b="1" dirty="0" smtClean="0">
                <a:solidFill>
                  <a:schemeClr val="tx1">
                    <a:lumMod val="65000"/>
                    <a:lumOff val="35000"/>
                  </a:schemeClr>
                </a:solidFill>
                <a:latin typeface="ARS Maquette" panose="02000503030000020004" pitchFamily="2" charset="0"/>
                <a:cs typeface="+mn-cs"/>
              </a:rPr>
              <a:t>809’787 habitant-e-s</a:t>
            </a:r>
            <a:r>
              <a:rPr lang="fr-CH" dirty="0">
                <a:solidFill>
                  <a:schemeClr val="tx1">
                    <a:lumMod val="65000"/>
                    <a:lumOff val="35000"/>
                  </a:schemeClr>
                </a:solidFill>
                <a:latin typeface="ARS Maquette" panose="02000503030000020004" pitchFamily="2" charset="0"/>
                <a:cs typeface="+mn-cs"/>
              </a:rPr>
              <a:t>, </a:t>
            </a:r>
            <a:r>
              <a:rPr lang="fr-CH" dirty="0" smtClean="0">
                <a:solidFill>
                  <a:schemeClr val="tx1">
                    <a:lumMod val="65000"/>
                    <a:lumOff val="35000"/>
                  </a:schemeClr>
                </a:solidFill>
                <a:latin typeface="ARS Maquette" panose="02000503030000020004" pitchFamily="2" charset="0"/>
                <a:cs typeface="+mn-cs"/>
              </a:rPr>
              <a:t>dont </a:t>
            </a:r>
            <a:r>
              <a:rPr lang="fr-CH" b="1" dirty="0" smtClean="0">
                <a:solidFill>
                  <a:schemeClr val="tx1">
                    <a:lumMod val="65000"/>
                    <a:lumOff val="35000"/>
                  </a:schemeClr>
                </a:solidFill>
                <a:latin typeface="ARS Maquette" panose="02000503030000020004" pitchFamily="2" charset="0"/>
                <a:cs typeface="+mn-cs"/>
              </a:rPr>
              <a:t>268’120</a:t>
            </a:r>
            <a:r>
              <a:rPr lang="fr-CH" dirty="0" smtClean="0">
                <a:solidFill>
                  <a:schemeClr val="tx1">
                    <a:lumMod val="65000"/>
                    <a:lumOff val="35000"/>
                  </a:schemeClr>
                </a:solidFill>
                <a:latin typeface="ARS Maquette" panose="02000503030000020004" pitchFamily="2" charset="0"/>
                <a:cs typeface="+mn-cs"/>
              </a:rPr>
              <a:t> </a:t>
            </a:r>
            <a:r>
              <a:rPr lang="fr-CH" b="1" dirty="0" smtClean="0">
                <a:solidFill>
                  <a:schemeClr val="tx1">
                    <a:lumMod val="65000"/>
                    <a:lumOff val="35000"/>
                  </a:schemeClr>
                </a:solidFill>
                <a:latin typeface="ARS Maquette" panose="02000503030000020004" pitchFamily="2" charset="0"/>
                <a:cs typeface="+mn-cs"/>
              </a:rPr>
              <a:t>personnes étrangères </a:t>
            </a:r>
            <a:r>
              <a:rPr lang="fr-CH" dirty="0">
                <a:solidFill>
                  <a:schemeClr val="tx1">
                    <a:lumMod val="65000"/>
                    <a:lumOff val="35000"/>
                  </a:schemeClr>
                </a:solidFill>
                <a:latin typeface="ARS Maquette" panose="02000503030000020004" pitchFamily="2" charset="0"/>
                <a:cs typeface="+mn-cs"/>
              </a:rPr>
              <a:t>(</a:t>
            </a:r>
            <a:r>
              <a:rPr lang="fr-CH" dirty="0" smtClean="0">
                <a:solidFill>
                  <a:schemeClr val="tx1">
                    <a:lumMod val="65000"/>
                    <a:lumOff val="35000"/>
                  </a:schemeClr>
                </a:solidFill>
                <a:latin typeface="ARS Maquette" panose="02000503030000020004" pitchFamily="2" charset="0"/>
                <a:cs typeface="+mn-cs"/>
              </a:rPr>
              <a:t>33.1 %)*</a:t>
            </a:r>
            <a:endParaRPr lang="fr-CH" dirty="0">
              <a:solidFill>
                <a:schemeClr val="tx1">
                  <a:lumMod val="65000"/>
                  <a:lumOff val="35000"/>
                </a:schemeClr>
              </a:solidFill>
              <a:latin typeface="ARS Maquette" panose="02000503030000020004" pitchFamily="2" charset="0"/>
              <a:cs typeface="+mn-cs"/>
            </a:endParaRPr>
          </a:p>
        </p:txBody>
      </p:sp>
      <p:pic>
        <p:nvPicPr>
          <p:cNvPr id="4" name="Image 3"/>
          <p:cNvPicPr>
            <a:picLocks noChangeAspect="1"/>
          </p:cNvPicPr>
          <p:nvPr/>
        </p:nvPicPr>
        <p:blipFill>
          <a:blip r:embed="rId6"/>
          <a:srcRect/>
          <a:stretch>
            <a:fillRect/>
          </a:stretch>
        </p:blipFill>
        <p:spPr bwMode="auto">
          <a:xfrm>
            <a:off x="622299" y="3334454"/>
            <a:ext cx="1071563" cy="1355725"/>
          </a:xfrm>
          <a:prstGeom prst="rect">
            <a:avLst/>
          </a:prstGeom>
          <a:noFill/>
          <a:ln w="9525">
            <a:noFill/>
            <a:miter lim="800000"/>
            <a:headEnd/>
            <a:tailEnd/>
          </a:ln>
        </p:spPr>
      </p:pic>
      <p:sp>
        <p:nvSpPr>
          <p:cNvPr id="14" name="ZoneTexte 13"/>
          <p:cNvSpPr txBox="1"/>
          <p:nvPr/>
        </p:nvSpPr>
        <p:spPr>
          <a:xfrm>
            <a:off x="4504531" y="6315817"/>
            <a:ext cx="2217738" cy="415498"/>
          </a:xfrm>
          <a:prstGeom prst="rect">
            <a:avLst/>
          </a:prstGeom>
          <a:noFill/>
        </p:spPr>
        <p:txBody>
          <a:bodyPr>
            <a:spAutoFit/>
          </a:bodyPr>
          <a:lstStyle/>
          <a:p>
            <a:pPr fontAlgn="auto">
              <a:spcBef>
                <a:spcPts val="0"/>
              </a:spcBef>
              <a:spcAft>
                <a:spcPts val="0"/>
              </a:spcAft>
              <a:defRPr/>
            </a:pPr>
            <a:r>
              <a:rPr lang="fr-CH" sz="1050" i="1" dirty="0">
                <a:solidFill>
                  <a:schemeClr val="tx1">
                    <a:lumMod val="65000"/>
                    <a:lumOff val="35000"/>
                  </a:schemeClr>
                </a:solidFill>
                <a:latin typeface="ARS Maquette" panose="02000503030000020004" pitchFamily="2" charset="0"/>
                <a:cs typeface="+mn-cs"/>
              </a:rPr>
              <a:t>*</a:t>
            </a:r>
            <a:r>
              <a:rPr lang="fr-CH" sz="1050" i="1" dirty="0" smtClean="0">
                <a:solidFill>
                  <a:schemeClr val="tx1">
                    <a:lumMod val="65000"/>
                    <a:lumOff val="35000"/>
                  </a:schemeClr>
                </a:solidFill>
                <a:latin typeface="ARS Maquette" panose="02000503030000020004" pitchFamily="2" charset="0"/>
                <a:cs typeface="+mn-cs"/>
              </a:rPr>
              <a:t>  bsf.admin.ch au 01.01.2020</a:t>
            </a:r>
          </a:p>
          <a:p>
            <a:pPr fontAlgn="auto">
              <a:spcBef>
                <a:spcPts val="0"/>
              </a:spcBef>
              <a:spcAft>
                <a:spcPts val="0"/>
              </a:spcAft>
              <a:defRPr/>
            </a:pPr>
            <a:r>
              <a:rPr lang="fr-CH" sz="1050" i="1" dirty="0" smtClean="0">
                <a:solidFill>
                  <a:schemeClr val="tx1">
                    <a:lumMod val="65000"/>
                    <a:lumOff val="35000"/>
                  </a:schemeClr>
                </a:solidFill>
                <a:latin typeface="ARS Maquette" panose="02000503030000020004" pitchFamily="2" charset="0"/>
                <a:cs typeface="+mn-cs"/>
              </a:rPr>
              <a:t>**  bsf.admin.ch au 21.09.2020</a:t>
            </a:r>
            <a:endParaRPr lang="fr-CH" sz="1050" i="1" dirty="0">
              <a:solidFill>
                <a:schemeClr val="tx1">
                  <a:lumMod val="65000"/>
                  <a:lumOff val="35000"/>
                </a:schemeClr>
              </a:solidFill>
              <a:latin typeface="ARS Maquette" panose="02000503030000020004" pitchFamily="2" charset="0"/>
              <a:cs typeface="+mn-cs"/>
            </a:endParaRPr>
          </a:p>
        </p:txBody>
      </p:sp>
      <p:sp>
        <p:nvSpPr>
          <p:cNvPr id="15" name="ZoneTexte 14"/>
          <p:cNvSpPr txBox="1"/>
          <p:nvPr/>
        </p:nvSpPr>
        <p:spPr>
          <a:xfrm>
            <a:off x="1897063" y="4920665"/>
            <a:ext cx="3716337" cy="1200329"/>
          </a:xfrm>
          <a:prstGeom prst="rect">
            <a:avLst/>
          </a:prstGeom>
          <a:noFill/>
        </p:spPr>
        <p:txBody>
          <a:bodyPr wrap="square">
            <a:spAutoFit/>
          </a:bodyPr>
          <a:lstStyle/>
          <a:p>
            <a:pPr fontAlgn="auto">
              <a:spcBef>
                <a:spcPts val="0"/>
              </a:spcBef>
              <a:spcAft>
                <a:spcPts val="0"/>
              </a:spcAft>
              <a:defRPr/>
            </a:pPr>
            <a:r>
              <a:rPr lang="fr-CH" dirty="0" smtClean="0">
                <a:solidFill>
                  <a:schemeClr val="tx1">
                    <a:lumMod val="65000"/>
                    <a:lumOff val="35000"/>
                  </a:schemeClr>
                </a:solidFill>
                <a:latin typeface="ARS Maquette" panose="02000503030000020004" pitchFamily="2" charset="0"/>
                <a:cs typeface="+mn-cs"/>
              </a:rPr>
              <a:t>La Commune </a:t>
            </a:r>
            <a:r>
              <a:rPr lang="fr-CH" dirty="0">
                <a:solidFill>
                  <a:schemeClr val="tx1">
                    <a:lumMod val="65000"/>
                    <a:lumOff val="35000"/>
                  </a:schemeClr>
                </a:solidFill>
                <a:latin typeface="ARS Maquette" panose="02000503030000020004" pitchFamily="2" charset="0"/>
                <a:cs typeface="+mn-cs"/>
              </a:rPr>
              <a:t>de </a:t>
            </a:r>
            <a:r>
              <a:rPr lang="fr-CH" b="1" dirty="0" smtClean="0">
                <a:solidFill>
                  <a:schemeClr val="tx1">
                    <a:lumMod val="65000"/>
                    <a:lumOff val="35000"/>
                  </a:schemeClr>
                </a:solidFill>
                <a:latin typeface="ARS Maquette" panose="02000503030000020004" pitchFamily="2" charset="0"/>
                <a:cs typeface="+mn-cs"/>
              </a:rPr>
              <a:t>XXX</a:t>
            </a:r>
            <a:r>
              <a:rPr lang="fr-CH" dirty="0" smtClean="0">
                <a:solidFill>
                  <a:schemeClr val="tx1">
                    <a:lumMod val="65000"/>
                    <a:lumOff val="35000"/>
                  </a:schemeClr>
                </a:solidFill>
                <a:latin typeface="ARS Maquette" panose="02000503030000020004" pitchFamily="2" charset="0"/>
                <a:cs typeface="+mn-cs"/>
              </a:rPr>
              <a:t> compte</a:t>
            </a:r>
            <a:br>
              <a:rPr lang="fr-CH" dirty="0" smtClean="0">
                <a:solidFill>
                  <a:schemeClr val="tx1">
                    <a:lumMod val="65000"/>
                    <a:lumOff val="35000"/>
                  </a:schemeClr>
                </a:solidFill>
                <a:latin typeface="ARS Maquette" panose="02000503030000020004" pitchFamily="2" charset="0"/>
                <a:cs typeface="+mn-cs"/>
              </a:rPr>
            </a:br>
            <a:r>
              <a:rPr lang="fr-CH" b="1" dirty="0" smtClean="0">
                <a:solidFill>
                  <a:schemeClr val="tx1">
                    <a:lumMod val="65000"/>
                    <a:lumOff val="35000"/>
                  </a:schemeClr>
                </a:solidFill>
                <a:latin typeface="ARS Maquette" panose="02000503030000020004" pitchFamily="2" charset="0"/>
                <a:cs typeface="+mn-cs"/>
              </a:rPr>
              <a:t>X’XXX habitant-e-s</a:t>
            </a:r>
            <a:r>
              <a:rPr lang="fr-CH" dirty="0">
                <a:solidFill>
                  <a:schemeClr val="tx1">
                    <a:lumMod val="65000"/>
                    <a:lumOff val="35000"/>
                  </a:schemeClr>
                </a:solidFill>
                <a:latin typeface="ARS Maquette" panose="02000503030000020004" pitchFamily="2" charset="0"/>
                <a:cs typeface="+mn-cs"/>
              </a:rPr>
              <a:t>, dont </a:t>
            </a:r>
            <a:r>
              <a:rPr lang="fr-CH" dirty="0" smtClean="0">
                <a:solidFill>
                  <a:schemeClr val="tx1">
                    <a:lumMod val="65000"/>
                    <a:lumOff val="35000"/>
                  </a:schemeClr>
                </a:solidFill>
                <a:latin typeface="ARS Maquette" panose="02000503030000020004" pitchFamily="2" charset="0"/>
                <a:cs typeface="+mn-cs"/>
              </a:rPr>
              <a:t/>
            </a:r>
            <a:br>
              <a:rPr lang="fr-CH" dirty="0" smtClean="0">
                <a:solidFill>
                  <a:schemeClr val="tx1">
                    <a:lumMod val="65000"/>
                    <a:lumOff val="35000"/>
                  </a:schemeClr>
                </a:solidFill>
                <a:latin typeface="ARS Maquette" panose="02000503030000020004" pitchFamily="2" charset="0"/>
                <a:cs typeface="+mn-cs"/>
              </a:rPr>
            </a:br>
            <a:r>
              <a:rPr lang="fr-CH" b="1" dirty="0" smtClean="0">
                <a:solidFill>
                  <a:schemeClr val="tx1">
                    <a:lumMod val="65000"/>
                    <a:lumOff val="35000"/>
                  </a:schemeClr>
                </a:solidFill>
                <a:latin typeface="ARS Maquette" panose="02000503030000020004" pitchFamily="2" charset="0"/>
                <a:cs typeface="+mn-cs"/>
              </a:rPr>
              <a:t>X’XXX </a:t>
            </a:r>
            <a:r>
              <a:rPr lang="fr-CH" b="1" dirty="0">
                <a:solidFill>
                  <a:schemeClr val="tx1">
                    <a:lumMod val="65000"/>
                    <a:lumOff val="35000"/>
                  </a:schemeClr>
                </a:solidFill>
                <a:latin typeface="ARS Maquette" panose="02000503030000020004" pitchFamily="2" charset="0"/>
                <a:cs typeface="+mn-cs"/>
              </a:rPr>
              <a:t>personnes </a:t>
            </a:r>
            <a:br>
              <a:rPr lang="fr-CH" b="1" dirty="0">
                <a:solidFill>
                  <a:schemeClr val="tx1">
                    <a:lumMod val="65000"/>
                    <a:lumOff val="35000"/>
                  </a:schemeClr>
                </a:solidFill>
                <a:latin typeface="ARS Maquette" panose="02000503030000020004" pitchFamily="2" charset="0"/>
                <a:cs typeface="+mn-cs"/>
              </a:rPr>
            </a:br>
            <a:r>
              <a:rPr lang="fr-CH" b="1" dirty="0">
                <a:solidFill>
                  <a:schemeClr val="tx1">
                    <a:lumMod val="65000"/>
                    <a:lumOff val="35000"/>
                  </a:schemeClr>
                </a:solidFill>
                <a:latin typeface="ARS Maquette" panose="02000503030000020004" pitchFamily="2" charset="0"/>
                <a:cs typeface="+mn-cs"/>
              </a:rPr>
              <a:t>étrangères </a:t>
            </a:r>
            <a:r>
              <a:rPr lang="fr-CH" dirty="0" smtClean="0">
                <a:solidFill>
                  <a:schemeClr val="tx1">
                    <a:lumMod val="65000"/>
                    <a:lumOff val="35000"/>
                  </a:schemeClr>
                </a:solidFill>
                <a:latin typeface="ARS Maquette" panose="02000503030000020004" pitchFamily="2" charset="0"/>
                <a:cs typeface="+mn-cs"/>
              </a:rPr>
              <a:t>(XX.X %)</a:t>
            </a:r>
            <a:endParaRPr lang="fr-CH" dirty="0">
              <a:solidFill>
                <a:schemeClr val="tx1">
                  <a:lumMod val="65000"/>
                  <a:lumOff val="35000"/>
                </a:schemeClr>
              </a:solidFill>
              <a:latin typeface="ARS Maquette" panose="02000503030000020004" pitchFamily="2" charset="0"/>
              <a:cs typeface="+mn-cs"/>
            </a:endParaRPr>
          </a:p>
        </p:txBody>
      </p:sp>
      <p:sp>
        <p:nvSpPr>
          <p:cNvPr id="2" name="Rectangle 1"/>
          <p:cNvSpPr/>
          <p:nvPr/>
        </p:nvSpPr>
        <p:spPr>
          <a:xfrm>
            <a:off x="622299" y="5024612"/>
            <a:ext cx="1071563" cy="14989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dirty="0">
                <a:solidFill>
                  <a:schemeClr val="bg1"/>
                </a:solidFill>
                <a:latin typeface="ARS Maquette" panose="02000503030000020004" pitchFamily="2" charset="0"/>
              </a:rPr>
              <a:t>Armoiries communales</a:t>
            </a:r>
          </a:p>
        </p:txBody>
      </p:sp>
      <p:sp>
        <p:nvSpPr>
          <p:cNvPr id="5" name="Ellipse 4"/>
          <p:cNvSpPr/>
          <p:nvPr/>
        </p:nvSpPr>
        <p:spPr>
          <a:xfrm>
            <a:off x="8618220" y="1120795"/>
            <a:ext cx="327660" cy="2902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028" name="Picture 4" descr="https://upload.wikimedia.org/wikipedia/commons/thumb/e/e7/Switzerland_Locator_Map_VD.svg/1200px-Switzerland_Locator_Map_VD.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0612" y="3334454"/>
            <a:ext cx="3238113" cy="22911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1500"/>
                            </p:stCondLst>
                            <p:childTnLst>
                              <p:par>
                                <p:cTn id="14" presetID="12" presetClass="entr" presetSubtype="8" fill="hold" grpId="1"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p:tgtEl>
                                          <p:spTgt spid="11"/>
                                        </p:tgtEl>
                                        <p:attrNameLst>
                                          <p:attrName>ppt_x</p:attrName>
                                        </p:attrNameLst>
                                      </p:cBhvr>
                                      <p:tavLst>
                                        <p:tav tm="0">
                                          <p:val>
                                            <p:strVal val="#ppt_x-#ppt_w*1.125000"/>
                                          </p:val>
                                        </p:tav>
                                        <p:tav tm="100000">
                                          <p:val>
                                            <p:strVal val="#ppt_x"/>
                                          </p:val>
                                        </p:tav>
                                      </p:tavLst>
                                    </p:anim>
                                    <p:animEffect transition="in" filter="wipe(right)">
                                      <p:cBhvr>
                                        <p:cTn id="17" dur="1000"/>
                                        <p:tgtEl>
                                          <p:spTgt spid="11"/>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childTnLst>
                          </p:cTn>
                        </p:par>
                        <p:par>
                          <p:cTn id="26" fill="hold">
                            <p:stCondLst>
                              <p:cond delay="4000"/>
                            </p:stCondLst>
                            <p:childTnLst>
                              <p:par>
                                <p:cTn id="27" presetID="12" presetClass="entr" presetSubtype="8" fill="hold" grpId="1"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p:tgtEl>
                                          <p:spTgt spid="12"/>
                                        </p:tgtEl>
                                        <p:attrNameLst>
                                          <p:attrName>ppt_x</p:attrName>
                                        </p:attrNameLst>
                                      </p:cBhvr>
                                      <p:tavLst>
                                        <p:tav tm="0">
                                          <p:val>
                                            <p:strVal val="#ppt_x-#ppt_w*1.125000"/>
                                          </p:val>
                                        </p:tav>
                                        <p:tav tm="100000">
                                          <p:val>
                                            <p:strVal val="#ppt_x"/>
                                          </p:val>
                                        </p:tav>
                                      </p:tavLst>
                                    </p:anim>
                                    <p:animEffect transition="in" filter="wipe(right)">
                                      <p:cBhvr>
                                        <p:cTn id="30" dur="1000"/>
                                        <p:tgtEl>
                                          <p:spTgt spid="12"/>
                                        </p:tgtEl>
                                      </p:cBhvr>
                                    </p:animEffect>
                                  </p:childTnLst>
                                </p:cTn>
                              </p:par>
                            </p:childTnLst>
                          </p:cTn>
                        </p:par>
                        <p:par>
                          <p:cTn id="31" fill="hold">
                            <p:stCondLst>
                              <p:cond delay="5000"/>
                            </p:stCondLst>
                            <p:childTnLst>
                              <p:par>
                                <p:cTn id="32" presetID="10" presetClass="entr" presetSubtype="0" fill="hold" nodeType="after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500"/>
                                        <p:tgtEl>
                                          <p:spTgt spid="1028"/>
                                        </p:tgtEl>
                                      </p:cBhvr>
                                    </p:animEffect>
                                  </p:childTnLst>
                                </p:cTn>
                              </p:par>
                            </p:childTnLst>
                          </p:cTn>
                        </p:par>
                        <p:par>
                          <p:cTn id="35" fill="hold">
                            <p:stCondLst>
                              <p:cond delay="5500"/>
                            </p:stCondLst>
                            <p:childTnLst>
                              <p:par>
                                <p:cTn id="36" presetID="10"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childTnLst>
                                </p:cTn>
                              </p:par>
                            </p:childTnLst>
                          </p:cTn>
                        </p:par>
                        <p:par>
                          <p:cTn id="39" fill="hold">
                            <p:stCondLst>
                              <p:cond delay="6500"/>
                            </p:stCondLst>
                            <p:childTnLst>
                              <p:par>
                                <p:cTn id="40" presetID="12" presetClass="entr" presetSubtype="8"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1000"/>
                                        <p:tgtEl>
                                          <p:spTgt spid="15"/>
                                        </p:tgtEl>
                                        <p:attrNameLst>
                                          <p:attrName>ppt_x</p:attrName>
                                        </p:attrNameLst>
                                      </p:cBhvr>
                                      <p:tavLst>
                                        <p:tav tm="0">
                                          <p:val>
                                            <p:strVal val="#ppt_x-#ppt_w*1.125000"/>
                                          </p:val>
                                        </p:tav>
                                        <p:tav tm="100000">
                                          <p:val>
                                            <p:strVal val="#ppt_x"/>
                                          </p:val>
                                        </p:tav>
                                      </p:tavLst>
                                    </p:anim>
                                    <p:animEffect transition="in" filter="wipe(right)">
                                      <p:cBhvr>
                                        <p:cTn id="43" dur="1000"/>
                                        <p:tgtEl>
                                          <p:spTgt spid="15"/>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1"/>
      <p:bldP spid="12" grpId="1"/>
      <p:bldP spid="14" grpId="0"/>
      <p:bldP spid="15"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5222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VOTER, </a:t>
            </a:r>
            <a:r>
              <a:rPr lang="fr-CH" sz="2800" b="1" cap="all" dirty="0">
                <a:solidFill>
                  <a:schemeClr val="accent6">
                    <a:lumMod val="75000"/>
                  </a:schemeClr>
                </a:solidFill>
                <a:latin typeface="ARS Maquette" panose="02000503030000020004" pitchFamily="2" charset="0"/>
                <a:cs typeface="+mn-cs"/>
              </a:rPr>
              <a:t>C’est SIMPLE !</a:t>
            </a:r>
            <a:endParaRPr lang="fr-CH" sz="2800" b="1" cap="all" dirty="0">
              <a:solidFill>
                <a:schemeClr val="accent6">
                  <a:lumMod val="75000"/>
                </a:schemeClr>
              </a:solidFill>
              <a:latin typeface="+mn-lt"/>
              <a:cs typeface="+mn-cs"/>
            </a:endParaRPr>
          </a:p>
        </p:txBody>
      </p:sp>
      <p:sp>
        <p:nvSpPr>
          <p:cNvPr id="11" name="ZoneTexte 10"/>
          <p:cNvSpPr txBox="1"/>
          <p:nvPr/>
        </p:nvSpPr>
        <p:spPr>
          <a:xfrm>
            <a:off x="519113" y="3065463"/>
            <a:ext cx="3608387" cy="1477962"/>
          </a:xfrm>
          <a:prstGeom prst="rect">
            <a:avLst/>
          </a:prstGeom>
          <a:noFill/>
        </p:spPr>
        <p:txBody>
          <a:bodyPr>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Un mois avant le scrutin, les </a:t>
            </a:r>
            <a:r>
              <a:rPr lang="fr-CH" dirty="0" smtClean="0">
                <a:solidFill>
                  <a:schemeClr val="tx1">
                    <a:lumMod val="65000"/>
                    <a:lumOff val="35000"/>
                  </a:schemeClr>
                </a:solidFill>
                <a:latin typeface="ARS Maquette" panose="02000503030000020004" pitchFamily="2" charset="0"/>
                <a:cs typeface="+mn-cs"/>
              </a:rPr>
              <a:t>électeurs/</a:t>
            </a:r>
            <a:r>
              <a:rPr lang="fr-CH" dirty="0" err="1" smtClean="0">
                <a:solidFill>
                  <a:schemeClr val="tx1">
                    <a:lumMod val="65000"/>
                    <a:lumOff val="35000"/>
                  </a:schemeClr>
                </a:solidFill>
                <a:latin typeface="ARS Maquette" panose="02000503030000020004" pitchFamily="2" charset="0"/>
                <a:cs typeface="+mn-cs"/>
              </a:rPr>
              <a:t>trices</a:t>
            </a:r>
            <a:r>
              <a:rPr lang="fr-CH" dirty="0" smtClean="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reçoivent le matériel qui leur permettra de voter soit</a:t>
            </a:r>
            <a:r>
              <a:rPr lang="fr-CH" b="1" dirty="0">
                <a:solidFill>
                  <a:schemeClr val="tx1">
                    <a:lumMod val="65000"/>
                    <a:lumOff val="35000"/>
                  </a:schemeClr>
                </a:solidFill>
                <a:latin typeface="ARS Maquette" panose="02000503030000020004" pitchFamily="2" charset="0"/>
                <a:cs typeface="+mn-cs"/>
              </a:rPr>
              <a:t> par correspondance</a:t>
            </a:r>
            <a:r>
              <a:rPr lang="fr-CH" dirty="0">
                <a:solidFill>
                  <a:schemeClr val="tx1">
                    <a:lumMod val="65000"/>
                    <a:lumOff val="35000"/>
                  </a:schemeClr>
                </a:solidFill>
                <a:latin typeface="ARS Maquette" panose="02000503030000020004" pitchFamily="2" charset="0"/>
                <a:cs typeface="+mn-cs"/>
              </a:rPr>
              <a:t>, soit </a:t>
            </a:r>
            <a:r>
              <a:rPr lang="fr-CH" b="1" dirty="0">
                <a:solidFill>
                  <a:schemeClr val="tx1">
                    <a:lumMod val="65000"/>
                    <a:lumOff val="35000"/>
                  </a:schemeClr>
                </a:solidFill>
                <a:latin typeface="ARS Maquette" panose="02000503030000020004" pitchFamily="2" charset="0"/>
                <a:cs typeface="+mn-cs"/>
              </a:rPr>
              <a:t>dans un bureau de vote</a:t>
            </a:r>
            <a:r>
              <a:rPr lang="fr-CH" dirty="0">
                <a:solidFill>
                  <a:schemeClr val="tx1">
                    <a:lumMod val="65000"/>
                    <a:lumOff val="35000"/>
                  </a:schemeClr>
                </a:solidFill>
                <a:latin typeface="ARS Maquette" panose="02000503030000020004" pitchFamily="2" charset="0"/>
                <a:cs typeface="+mn-cs"/>
              </a:rPr>
              <a:t>.</a:t>
            </a:r>
          </a:p>
        </p:txBody>
      </p:sp>
      <p:pic>
        <p:nvPicPr>
          <p:cNvPr id="43013"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0" name="ZoneTexte 9"/>
          <p:cNvSpPr txBox="1">
            <a:spLocks noChangeArrowheads="1"/>
          </p:cNvSpPr>
          <p:nvPr/>
        </p:nvSpPr>
        <p:spPr bwMode="auto">
          <a:xfrm>
            <a:off x="519113" y="2205038"/>
            <a:ext cx="3125787" cy="461962"/>
          </a:xfrm>
          <a:prstGeom prst="rect">
            <a:avLst/>
          </a:prstGeom>
          <a:noFill/>
          <a:ln w="9525">
            <a:noFill/>
            <a:miter lim="800000"/>
            <a:headEnd/>
            <a:tailEnd/>
          </a:ln>
        </p:spPr>
        <p:txBody>
          <a:bodyPr>
            <a:spAutoFit/>
          </a:bodyPr>
          <a:lstStyle/>
          <a:p>
            <a:pPr algn="ctr"/>
            <a:r>
              <a:rPr lang="fr-CH" sz="2400" b="1" dirty="0">
                <a:solidFill>
                  <a:schemeClr val="accent6">
                    <a:lumMod val="75000"/>
                  </a:schemeClr>
                </a:solidFill>
                <a:latin typeface="ARS Maquette"/>
              </a:rPr>
              <a:t>MATÉRIEL DE VOTE</a:t>
            </a:r>
          </a:p>
        </p:txBody>
      </p:sp>
      <p:pic>
        <p:nvPicPr>
          <p:cNvPr id="13" name="Picture 6" descr="SCAN004001"/>
          <p:cNvPicPr>
            <a:picLocks noChangeAspect="1" noChangeArrowheads="1"/>
          </p:cNvPicPr>
          <p:nvPr/>
        </p:nvPicPr>
        <p:blipFill>
          <a:blip r:embed="rId3">
            <a:lum bright="-14000" contrast="20000"/>
          </a:blip>
          <a:srcRect l="2827"/>
          <a:stretch>
            <a:fillRect/>
          </a:stretch>
        </p:blipFill>
        <p:spPr bwMode="auto">
          <a:xfrm>
            <a:off x="6561138" y="1849438"/>
            <a:ext cx="2365375" cy="3140075"/>
          </a:xfrm>
          <a:prstGeom prst="rect">
            <a:avLst/>
          </a:prstGeom>
          <a:noFill/>
          <a:ln w="9525">
            <a:noFill/>
            <a:miter lim="800000"/>
            <a:headEnd/>
            <a:tailEnd/>
          </a:ln>
        </p:spPr>
      </p:pic>
      <p:pic>
        <p:nvPicPr>
          <p:cNvPr id="14" name="Picture 7" descr="SCAN005001"/>
          <p:cNvPicPr>
            <a:picLocks noGrp="1" noChangeAspect="1" noChangeArrowheads="1"/>
          </p:cNvPicPr>
          <p:nvPr>
            <p:ph type="subTitle" idx="1"/>
          </p:nvPr>
        </p:nvPicPr>
        <p:blipFill>
          <a:blip r:embed="rId4">
            <a:lum bright="-16000" contrast="30000"/>
          </a:blip>
          <a:srcRect b="3442"/>
          <a:stretch>
            <a:fillRect/>
          </a:stretch>
        </p:blipFill>
        <p:spPr bwMode="auto">
          <a:xfrm rot="20520000">
            <a:off x="1190150" y="4839382"/>
            <a:ext cx="1981200" cy="1482725"/>
          </a:xfrm>
        </p:spPr>
      </p:pic>
      <p:sp>
        <p:nvSpPr>
          <p:cNvPr id="2" name="Accolade ouvrante 1"/>
          <p:cNvSpPr/>
          <p:nvPr/>
        </p:nvSpPr>
        <p:spPr>
          <a:xfrm>
            <a:off x="6242050" y="1839913"/>
            <a:ext cx="206375" cy="3159125"/>
          </a:xfrm>
          <a:prstGeom prst="leftBrace">
            <a:avLst>
              <a:gd name="adj1" fmla="val 58620"/>
              <a:gd name="adj2" fmla="val 50000"/>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CH"/>
          </a:p>
        </p:txBody>
      </p:sp>
      <p:sp>
        <p:nvSpPr>
          <p:cNvPr id="15" name="ZoneTexte 14"/>
          <p:cNvSpPr txBox="1">
            <a:spLocks noChangeArrowheads="1"/>
          </p:cNvSpPr>
          <p:nvPr/>
        </p:nvSpPr>
        <p:spPr bwMode="auto">
          <a:xfrm>
            <a:off x="4579938" y="2835275"/>
            <a:ext cx="1754187" cy="1322388"/>
          </a:xfrm>
          <a:prstGeom prst="rect">
            <a:avLst/>
          </a:prstGeom>
          <a:noFill/>
          <a:ln w="9525">
            <a:noFill/>
            <a:miter lim="800000"/>
            <a:headEnd/>
            <a:tailEnd/>
          </a:ln>
        </p:spPr>
        <p:txBody>
          <a:bodyPr>
            <a:spAutoFit/>
          </a:bodyPr>
          <a:lstStyle/>
          <a:p>
            <a:r>
              <a:rPr lang="fr-CH" sz="1600" i="1" dirty="0">
                <a:solidFill>
                  <a:schemeClr val="accent6">
                    <a:lumMod val="75000"/>
                  </a:schemeClr>
                </a:solidFill>
                <a:latin typeface="ARS Maquette"/>
              </a:rPr>
              <a:t>Au dos de l’enveloppe de transmission figure la marche</a:t>
            </a:r>
            <a:br>
              <a:rPr lang="fr-CH" sz="1600" i="1" dirty="0">
                <a:solidFill>
                  <a:schemeClr val="accent6">
                    <a:lumMod val="75000"/>
                  </a:schemeClr>
                </a:solidFill>
                <a:latin typeface="ARS Maquette"/>
              </a:rPr>
            </a:br>
            <a:r>
              <a:rPr lang="fr-CH" sz="1600" i="1" dirty="0">
                <a:solidFill>
                  <a:schemeClr val="accent6">
                    <a:lumMod val="75000"/>
                  </a:schemeClr>
                </a:solidFill>
                <a:latin typeface="ARS Maquette"/>
              </a:rPr>
              <a:t>à suivre.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ppt_x</p:attrName>
                                        </p:attrNameLst>
                                      </p:cBhvr>
                                      <p:tavLst>
                                        <p:tav tm="0">
                                          <p:val>
                                            <p:strVal val="#ppt_x+#ppt_w*1.125000"/>
                                          </p:val>
                                        </p:tav>
                                        <p:tav tm="100000">
                                          <p:val>
                                            <p:strVal val="#ppt_x"/>
                                          </p:val>
                                        </p:tav>
                                      </p:tavLst>
                                    </p:anim>
                                    <p:animEffect transition="in" filter="wipe(left)">
                                      <p:cBhvr>
                                        <p:cTn id="13" dur="500"/>
                                        <p:tgtEl>
                                          <p:spTgt spid="1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par>
                                <p:cTn id="18" presetID="10" presetClass="entr" presetSubtype="0" fill="hold" nodeType="withEffect">
                                  <p:stCondLst>
                                    <p:cond delay="20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cTn>
                              </p:par>
                            </p:childTnLst>
                          </p:cTn>
                        </p:par>
                        <p:par>
                          <p:cTn id="21" fill="hold">
                            <p:stCondLst>
                              <p:cond delay="4000"/>
                            </p:stCondLst>
                            <p:childTnLst>
                              <p:par>
                                <p:cTn id="22" presetID="10" presetClass="entr" presetSubtype="0" fill="hold" nodeType="afterEffect">
                                  <p:stCondLst>
                                    <p:cond delay="10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childTnLst>
                          </p:cTn>
                        </p:par>
                        <p:par>
                          <p:cTn id="25" fill="hold">
                            <p:stCondLst>
                              <p:cond delay="600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par>
                          <p:cTn id="29" fill="hold">
                            <p:stCondLst>
                              <p:cond delay="6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2"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VOTER, </a:t>
            </a:r>
            <a:r>
              <a:rPr lang="fr-CH" sz="2800" b="1" cap="all" dirty="0">
                <a:solidFill>
                  <a:schemeClr val="accent6">
                    <a:lumMod val="75000"/>
                  </a:schemeClr>
                </a:solidFill>
                <a:latin typeface="ARS Maquette" panose="02000503030000020004" pitchFamily="2" charset="0"/>
                <a:cs typeface="+mn-cs"/>
              </a:rPr>
              <a:t>C’est SIMPLE !</a:t>
            </a:r>
          </a:p>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La carte de vote</a:t>
            </a:r>
            <a:endParaRPr lang="fr-CH" sz="2800" cap="all" dirty="0">
              <a:solidFill>
                <a:schemeClr val="accent6">
                  <a:lumMod val="75000"/>
                </a:schemeClr>
              </a:solidFill>
              <a:latin typeface="+mn-lt"/>
              <a:cs typeface="+mn-cs"/>
            </a:endParaRPr>
          </a:p>
        </p:txBody>
      </p:sp>
      <p:pic>
        <p:nvPicPr>
          <p:cNvPr id="44036"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2" name="Accolade ouvrante 1"/>
          <p:cNvSpPr/>
          <p:nvPr/>
        </p:nvSpPr>
        <p:spPr>
          <a:xfrm>
            <a:off x="3148013" y="3043238"/>
            <a:ext cx="103187" cy="1403350"/>
          </a:xfrm>
          <a:prstGeom prst="leftBrace">
            <a:avLst>
              <a:gd name="adj1" fmla="val 58620"/>
              <a:gd name="adj2" fmla="val 50000"/>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CH"/>
          </a:p>
        </p:txBody>
      </p:sp>
      <p:sp>
        <p:nvSpPr>
          <p:cNvPr id="15" name="ZoneTexte 14"/>
          <p:cNvSpPr txBox="1">
            <a:spLocks noChangeArrowheads="1"/>
          </p:cNvSpPr>
          <p:nvPr/>
        </p:nvSpPr>
        <p:spPr bwMode="auto">
          <a:xfrm>
            <a:off x="393700" y="3019425"/>
            <a:ext cx="2649538" cy="1476375"/>
          </a:xfrm>
          <a:prstGeom prst="rect">
            <a:avLst/>
          </a:prstGeom>
          <a:noFill/>
          <a:ln w="9525">
            <a:noFill/>
            <a:miter lim="800000"/>
            <a:headEnd/>
            <a:tailEnd/>
          </a:ln>
        </p:spPr>
        <p:txBody>
          <a:bodyPr>
            <a:spAutoFit/>
          </a:bodyPr>
          <a:lstStyle/>
          <a:p>
            <a:r>
              <a:rPr lang="fr-CH" i="1" dirty="0">
                <a:solidFill>
                  <a:schemeClr val="accent6">
                    <a:lumMod val="75000"/>
                  </a:schemeClr>
                </a:solidFill>
                <a:latin typeface="ARS Maquette"/>
              </a:rPr>
              <a:t>Dans cette zone, vous devez indiquer </a:t>
            </a:r>
            <a:r>
              <a:rPr lang="fr-CH" b="1" i="1" dirty="0">
                <a:solidFill>
                  <a:schemeClr val="accent6">
                    <a:lumMod val="75000"/>
                  </a:schemeClr>
                </a:solidFill>
                <a:latin typeface="ARS Maquette"/>
              </a:rPr>
              <a:t>votre</a:t>
            </a:r>
            <a:r>
              <a:rPr lang="fr-CH" i="1" dirty="0">
                <a:solidFill>
                  <a:schemeClr val="accent6">
                    <a:lumMod val="75000"/>
                  </a:schemeClr>
                </a:solidFill>
                <a:latin typeface="ARS Maquette"/>
              </a:rPr>
              <a:t> </a:t>
            </a:r>
            <a:r>
              <a:rPr lang="fr-CH" b="1" i="1" dirty="0">
                <a:solidFill>
                  <a:schemeClr val="accent6">
                    <a:lumMod val="75000"/>
                  </a:schemeClr>
                </a:solidFill>
                <a:latin typeface="ARS Maquette"/>
              </a:rPr>
              <a:t>date de naissance </a:t>
            </a:r>
            <a:r>
              <a:rPr lang="fr-CH" i="1" dirty="0">
                <a:solidFill>
                  <a:schemeClr val="accent6">
                    <a:lumMod val="75000"/>
                  </a:schemeClr>
                </a:solidFill>
                <a:latin typeface="ARS Maquette"/>
              </a:rPr>
              <a:t>complète et </a:t>
            </a:r>
            <a:r>
              <a:rPr lang="fr-CH" b="1" i="1" dirty="0">
                <a:solidFill>
                  <a:schemeClr val="accent6">
                    <a:lumMod val="75000"/>
                  </a:schemeClr>
                </a:solidFill>
                <a:latin typeface="ARS Maquette"/>
              </a:rPr>
              <a:t>signer</a:t>
            </a:r>
            <a:r>
              <a:rPr lang="fr-CH" i="1" dirty="0">
                <a:solidFill>
                  <a:schemeClr val="accent6">
                    <a:lumMod val="75000"/>
                  </a:schemeClr>
                </a:solidFill>
                <a:latin typeface="ARS Maquette"/>
              </a:rPr>
              <a:t> la carte de vote.</a:t>
            </a:r>
          </a:p>
        </p:txBody>
      </p:sp>
      <p:pic>
        <p:nvPicPr>
          <p:cNvPr id="16" name="Picture 2" descr="Scansione0001"/>
          <p:cNvPicPr>
            <a:picLocks noChangeAspect="1" noChangeArrowheads="1"/>
          </p:cNvPicPr>
          <p:nvPr/>
        </p:nvPicPr>
        <p:blipFill>
          <a:blip r:embed="rId3">
            <a:lum bright="-6000" contrast="16000"/>
          </a:blip>
          <a:srcRect/>
          <a:stretch>
            <a:fillRect/>
          </a:stretch>
        </p:blipFill>
        <p:spPr bwMode="auto">
          <a:xfrm>
            <a:off x="3357563" y="1736725"/>
            <a:ext cx="5578475" cy="4149725"/>
          </a:xfrm>
          <a:prstGeom prst="rect">
            <a:avLst/>
          </a:prstGeom>
          <a:noFill/>
          <a:ln w="3175">
            <a:solidFill>
              <a:srgbClr val="DDDDDD"/>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VOTER, </a:t>
            </a:r>
            <a:r>
              <a:rPr lang="fr-CH" sz="2800" b="1" cap="all" dirty="0">
                <a:solidFill>
                  <a:schemeClr val="accent6">
                    <a:lumMod val="75000"/>
                  </a:schemeClr>
                </a:solidFill>
                <a:latin typeface="ARS Maquette" panose="02000503030000020004" pitchFamily="2" charset="0"/>
                <a:cs typeface="+mn-cs"/>
              </a:rPr>
              <a:t>C’est SIMPLE !</a:t>
            </a:r>
          </a:p>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Comment voter ?</a:t>
            </a:r>
            <a:endParaRPr lang="fr-CH" sz="2800" cap="all" dirty="0">
              <a:solidFill>
                <a:schemeClr val="accent6">
                  <a:lumMod val="75000"/>
                </a:schemeClr>
              </a:solidFill>
              <a:latin typeface="+mn-lt"/>
              <a:cs typeface="+mn-cs"/>
            </a:endParaRPr>
          </a:p>
        </p:txBody>
      </p:sp>
      <p:pic>
        <p:nvPicPr>
          <p:cNvPr id="45060"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a:spLocks noChangeArrowheads="1"/>
          </p:cNvSpPr>
          <p:nvPr/>
        </p:nvSpPr>
        <p:spPr bwMode="auto">
          <a:xfrm>
            <a:off x="1128713" y="4683125"/>
            <a:ext cx="2924175" cy="1200150"/>
          </a:xfrm>
          <a:prstGeom prst="rect">
            <a:avLst/>
          </a:prstGeom>
          <a:noFill/>
          <a:ln w="9525">
            <a:noFill/>
            <a:miter lim="800000"/>
            <a:headEnd/>
            <a:tailEnd/>
          </a:ln>
        </p:spPr>
        <p:txBody>
          <a:bodyPr>
            <a:spAutoFit/>
          </a:bodyPr>
          <a:lstStyle/>
          <a:p>
            <a:pPr algn="ctr"/>
            <a:r>
              <a:rPr lang="fr-CH" b="1" i="1" dirty="0">
                <a:solidFill>
                  <a:schemeClr val="accent6">
                    <a:lumMod val="75000"/>
                  </a:schemeClr>
                </a:solidFill>
                <a:latin typeface="ARS Maquette"/>
              </a:rPr>
              <a:t>Ne déchirez pas l’enveloppe ! </a:t>
            </a:r>
            <a:br>
              <a:rPr lang="fr-CH" b="1" i="1" dirty="0">
                <a:solidFill>
                  <a:schemeClr val="accent6">
                    <a:lumMod val="75000"/>
                  </a:schemeClr>
                </a:solidFill>
                <a:latin typeface="ARS Maquette"/>
              </a:rPr>
            </a:br>
            <a:r>
              <a:rPr lang="fr-CH" i="1" dirty="0">
                <a:solidFill>
                  <a:schemeClr val="accent6">
                    <a:lumMod val="75000"/>
                  </a:schemeClr>
                </a:solidFill>
                <a:latin typeface="ARS Maquette"/>
              </a:rPr>
              <a:t>Ouvrez-là en tirant </a:t>
            </a:r>
            <a:br>
              <a:rPr lang="fr-CH" i="1" dirty="0">
                <a:solidFill>
                  <a:schemeClr val="accent6">
                    <a:lumMod val="75000"/>
                  </a:schemeClr>
                </a:solidFill>
                <a:latin typeface="ARS Maquette"/>
              </a:rPr>
            </a:br>
            <a:r>
              <a:rPr lang="fr-CH" i="1" dirty="0">
                <a:solidFill>
                  <a:schemeClr val="accent6">
                    <a:lumMod val="75000"/>
                  </a:schemeClr>
                </a:solidFill>
                <a:latin typeface="ARS Maquette"/>
              </a:rPr>
              <a:t>sur la languette.</a:t>
            </a:r>
          </a:p>
        </p:txBody>
      </p:sp>
      <p:pic>
        <p:nvPicPr>
          <p:cNvPr id="10" name="Picture 3" descr="2"/>
          <p:cNvPicPr>
            <a:picLocks noChangeAspect="1" noChangeArrowheads="1"/>
          </p:cNvPicPr>
          <p:nvPr/>
        </p:nvPicPr>
        <p:blipFill>
          <a:blip r:embed="rId3"/>
          <a:srcRect/>
          <a:stretch>
            <a:fillRect/>
          </a:stretch>
        </p:blipFill>
        <p:spPr bwMode="auto">
          <a:xfrm>
            <a:off x="990600" y="1676400"/>
            <a:ext cx="3200400" cy="2819400"/>
          </a:xfrm>
          <a:prstGeom prst="rect">
            <a:avLst/>
          </a:prstGeom>
          <a:noFill/>
          <a:ln w="9525">
            <a:noFill/>
            <a:miter lim="800000"/>
            <a:headEnd/>
            <a:tailEnd/>
          </a:ln>
        </p:spPr>
      </p:pic>
      <p:pic>
        <p:nvPicPr>
          <p:cNvPr id="11" name="Picture 5" descr="3"/>
          <p:cNvPicPr>
            <a:picLocks noChangeAspect="1" noChangeArrowheads="1"/>
          </p:cNvPicPr>
          <p:nvPr/>
        </p:nvPicPr>
        <p:blipFill>
          <a:blip r:embed="rId4"/>
          <a:srcRect/>
          <a:stretch>
            <a:fillRect/>
          </a:stretch>
        </p:blipFill>
        <p:spPr bwMode="auto">
          <a:xfrm>
            <a:off x="4648200" y="1676400"/>
            <a:ext cx="3352800" cy="2819400"/>
          </a:xfrm>
          <a:prstGeom prst="rect">
            <a:avLst/>
          </a:prstGeom>
          <a:noFill/>
          <a:ln w="9525">
            <a:noFill/>
            <a:miter lim="800000"/>
            <a:headEnd/>
            <a:tailEnd/>
          </a:ln>
        </p:spPr>
      </p:pic>
      <p:sp>
        <p:nvSpPr>
          <p:cNvPr id="12" name="ZoneTexte 11"/>
          <p:cNvSpPr txBox="1">
            <a:spLocks noChangeArrowheads="1"/>
          </p:cNvSpPr>
          <p:nvPr/>
        </p:nvSpPr>
        <p:spPr bwMode="auto">
          <a:xfrm>
            <a:off x="4862513" y="4683125"/>
            <a:ext cx="2924175" cy="646113"/>
          </a:xfrm>
          <a:prstGeom prst="rect">
            <a:avLst/>
          </a:prstGeom>
          <a:noFill/>
          <a:ln w="9525">
            <a:noFill/>
            <a:miter lim="800000"/>
            <a:headEnd/>
            <a:tailEnd/>
          </a:ln>
        </p:spPr>
        <p:txBody>
          <a:bodyPr>
            <a:spAutoFit/>
          </a:bodyPr>
          <a:lstStyle/>
          <a:p>
            <a:pPr algn="ctr"/>
            <a:r>
              <a:rPr lang="fr-CH" i="1" dirty="0">
                <a:solidFill>
                  <a:schemeClr val="accent6">
                    <a:lumMod val="75000"/>
                  </a:schemeClr>
                </a:solidFill>
                <a:latin typeface="ARS Maquette"/>
              </a:rPr>
              <a:t>Détachez le volet de transmission blanc.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par>
                          <p:cTn id="13" fill="hold">
                            <p:stCondLst>
                              <p:cond delay="1500"/>
                            </p:stCondLst>
                            <p:childTnLst>
                              <p:par>
                                <p:cTn id="14" presetID="1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ppt_y</p:attrName>
                                        </p:attrNameLst>
                                      </p:cBhvr>
                                      <p:tavLst>
                                        <p:tav tm="0">
                                          <p:val>
                                            <p:strVal val="#ppt_y-#ppt_h*1.125000"/>
                                          </p:val>
                                        </p:tav>
                                        <p:tav tm="100000">
                                          <p:val>
                                            <p:strVal val="#ppt_y"/>
                                          </p:val>
                                        </p:tav>
                                      </p:tavLst>
                                    </p:anim>
                                    <p:animEffect transition="in" filter="wipe(down)">
                                      <p:cBhvr>
                                        <p:cTn id="17" dur="500"/>
                                        <p:tgtEl>
                                          <p:spTgt spid="15"/>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3000"/>
                            </p:stCondLst>
                            <p:childTnLst>
                              <p:par>
                                <p:cTn id="23" presetID="12"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down)">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VOTER, </a:t>
            </a:r>
            <a:r>
              <a:rPr lang="fr-CH" sz="2800" b="1" cap="all" dirty="0">
                <a:solidFill>
                  <a:schemeClr val="accent6">
                    <a:lumMod val="75000"/>
                  </a:schemeClr>
                </a:solidFill>
                <a:latin typeface="ARS Maquette" panose="02000503030000020004" pitchFamily="2" charset="0"/>
                <a:cs typeface="+mn-cs"/>
              </a:rPr>
              <a:t>C’est SIMPLE !</a:t>
            </a:r>
          </a:p>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Comment voter ?</a:t>
            </a:r>
            <a:endParaRPr lang="fr-CH" sz="2800" cap="all" dirty="0">
              <a:solidFill>
                <a:schemeClr val="accent6">
                  <a:lumMod val="75000"/>
                </a:schemeClr>
              </a:solidFill>
              <a:latin typeface="+mn-lt"/>
              <a:cs typeface="+mn-cs"/>
            </a:endParaRPr>
          </a:p>
        </p:txBody>
      </p:sp>
      <p:pic>
        <p:nvPicPr>
          <p:cNvPr id="46084"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a:spLocks noChangeArrowheads="1"/>
          </p:cNvSpPr>
          <p:nvPr/>
        </p:nvSpPr>
        <p:spPr bwMode="auto">
          <a:xfrm>
            <a:off x="366713" y="3989388"/>
            <a:ext cx="2924175" cy="1201737"/>
          </a:xfrm>
          <a:prstGeom prst="rect">
            <a:avLst/>
          </a:prstGeom>
          <a:noFill/>
          <a:ln w="9525">
            <a:noFill/>
            <a:miter lim="800000"/>
            <a:headEnd/>
            <a:tailEnd/>
          </a:ln>
        </p:spPr>
        <p:txBody>
          <a:bodyPr>
            <a:spAutoFit/>
          </a:bodyPr>
          <a:lstStyle/>
          <a:p>
            <a:pPr algn="ctr"/>
            <a:r>
              <a:rPr lang="fr-CH" i="1" dirty="0">
                <a:solidFill>
                  <a:schemeClr val="accent6">
                    <a:lumMod val="75000"/>
                  </a:schemeClr>
                </a:solidFill>
                <a:latin typeface="ARS Maquette"/>
              </a:rPr>
              <a:t>Remplissez la carte de vote avec votre </a:t>
            </a:r>
            <a:r>
              <a:rPr lang="fr-CH" b="1" i="1" dirty="0">
                <a:solidFill>
                  <a:schemeClr val="accent6">
                    <a:lumMod val="75000"/>
                  </a:schemeClr>
                </a:solidFill>
                <a:latin typeface="ARS Maquette"/>
              </a:rPr>
              <a:t>date de naissance</a:t>
            </a:r>
            <a:r>
              <a:rPr lang="fr-CH" i="1" dirty="0">
                <a:solidFill>
                  <a:schemeClr val="accent6">
                    <a:lumMod val="75000"/>
                  </a:schemeClr>
                </a:solidFill>
                <a:latin typeface="ARS Maquette"/>
              </a:rPr>
              <a:t> et votre </a:t>
            </a:r>
            <a:r>
              <a:rPr lang="fr-CH" b="1" i="1" dirty="0">
                <a:solidFill>
                  <a:schemeClr val="accent6">
                    <a:lumMod val="75000"/>
                  </a:schemeClr>
                </a:solidFill>
                <a:latin typeface="ARS Maquette"/>
              </a:rPr>
              <a:t>signature.</a:t>
            </a:r>
          </a:p>
        </p:txBody>
      </p:sp>
      <p:pic>
        <p:nvPicPr>
          <p:cNvPr id="13" name="Picture 3" descr="4"/>
          <p:cNvPicPr>
            <a:picLocks noChangeAspect="1" noChangeArrowheads="1"/>
          </p:cNvPicPr>
          <p:nvPr/>
        </p:nvPicPr>
        <p:blipFill>
          <a:blip r:embed="rId3"/>
          <a:srcRect/>
          <a:stretch>
            <a:fillRect/>
          </a:stretch>
        </p:blipFill>
        <p:spPr bwMode="auto">
          <a:xfrm>
            <a:off x="419100" y="1895475"/>
            <a:ext cx="2697163" cy="1885950"/>
          </a:xfrm>
          <a:prstGeom prst="rect">
            <a:avLst/>
          </a:prstGeom>
          <a:noFill/>
          <a:ln w="9525">
            <a:noFill/>
            <a:miter lim="800000"/>
            <a:headEnd/>
            <a:tailEnd/>
          </a:ln>
        </p:spPr>
      </p:pic>
      <p:pic>
        <p:nvPicPr>
          <p:cNvPr id="14" name="Picture 4" descr="5"/>
          <p:cNvPicPr>
            <a:picLocks noChangeAspect="1" noChangeArrowheads="1"/>
          </p:cNvPicPr>
          <p:nvPr/>
        </p:nvPicPr>
        <p:blipFill>
          <a:blip r:embed="rId4"/>
          <a:srcRect/>
          <a:stretch>
            <a:fillRect/>
          </a:stretch>
        </p:blipFill>
        <p:spPr bwMode="auto">
          <a:xfrm>
            <a:off x="3276600" y="1895475"/>
            <a:ext cx="2697163" cy="1885950"/>
          </a:xfrm>
          <a:prstGeom prst="rect">
            <a:avLst/>
          </a:prstGeom>
          <a:noFill/>
          <a:ln w="9525">
            <a:noFill/>
            <a:miter lim="800000"/>
            <a:headEnd/>
            <a:tailEnd/>
          </a:ln>
        </p:spPr>
      </p:pic>
      <p:pic>
        <p:nvPicPr>
          <p:cNvPr id="16" name="Picture 5" descr="6"/>
          <p:cNvPicPr>
            <a:picLocks noChangeAspect="1" noChangeArrowheads="1"/>
          </p:cNvPicPr>
          <p:nvPr/>
        </p:nvPicPr>
        <p:blipFill>
          <a:blip r:embed="rId5"/>
          <a:srcRect/>
          <a:stretch>
            <a:fillRect/>
          </a:stretch>
        </p:blipFill>
        <p:spPr bwMode="auto">
          <a:xfrm>
            <a:off x="6134100" y="1895475"/>
            <a:ext cx="2697163" cy="1885950"/>
          </a:xfrm>
          <a:prstGeom prst="rect">
            <a:avLst/>
          </a:prstGeom>
          <a:noFill/>
          <a:ln w="9525">
            <a:noFill/>
            <a:miter lim="800000"/>
            <a:headEnd/>
            <a:tailEnd/>
          </a:ln>
        </p:spPr>
      </p:pic>
      <p:sp>
        <p:nvSpPr>
          <p:cNvPr id="17" name="ZoneTexte 16"/>
          <p:cNvSpPr txBox="1">
            <a:spLocks noChangeArrowheads="1"/>
          </p:cNvSpPr>
          <p:nvPr/>
        </p:nvSpPr>
        <p:spPr bwMode="auto">
          <a:xfrm>
            <a:off x="3116263" y="4008438"/>
            <a:ext cx="2924175" cy="646112"/>
          </a:xfrm>
          <a:prstGeom prst="rect">
            <a:avLst/>
          </a:prstGeom>
          <a:noFill/>
          <a:ln w="9525">
            <a:noFill/>
            <a:miter lim="800000"/>
            <a:headEnd/>
            <a:tailEnd/>
          </a:ln>
        </p:spPr>
        <p:txBody>
          <a:bodyPr>
            <a:spAutoFit/>
          </a:bodyPr>
          <a:lstStyle/>
          <a:p>
            <a:pPr algn="ctr"/>
            <a:r>
              <a:rPr lang="fr-CH" i="1" dirty="0">
                <a:solidFill>
                  <a:schemeClr val="accent6">
                    <a:lumMod val="75000"/>
                  </a:schemeClr>
                </a:solidFill>
                <a:latin typeface="ARS Maquette"/>
              </a:rPr>
              <a:t>Remplissez le(s) bulletin(s).</a:t>
            </a:r>
          </a:p>
        </p:txBody>
      </p:sp>
      <p:sp>
        <p:nvSpPr>
          <p:cNvPr id="18" name="ZoneTexte 17"/>
          <p:cNvSpPr txBox="1">
            <a:spLocks noChangeArrowheads="1"/>
          </p:cNvSpPr>
          <p:nvPr/>
        </p:nvSpPr>
        <p:spPr bwMode="auto">
          <a:xfrm>
            <a:off x="6059488" y="3989388"/>
            <a:ext cx="2925762" cy="2032000"/>
          </a:xfrm>
          <a:prstGeom prst="rect">
            <a:avLst/>
          </a:prstGeom>
          <a:noFill/>
          <a:ln w="9525">
            <a:noFill/>
            <a:miter lim="800000"/>
            <a:headEnd/>
            <a:tailEnd/>
          </a:ln>
        </p:spPr>
        <p:txBody>
          <a:bodyPr>
            <a:spAutoFit/>
          </a:bodyPr>
          <a:lstStyle/>
          <a:p>
            <a:pPr algn="ctr"/>
            <a:r>
              <a:rPr lang="fr-CH" i="1" dirty="0">
                <a:solidFill>
                  <a:schemeClr val="accent6">
                    <a:lumMod val="75000"/>
                  </a:schemeClr>
                </a:solidFill>
                <a:latin typeface="ARS Maquette"/>
              </a:rPr>
              <a:t>Mettez le(s) bulletin(s) dans l ’enveloppe jaune.</a:t>
            </a:r>
          </a:p>
          <a:p>
            <a:pPr algn="ctr"/>
            <a:endParaRPr lang="fr-CH" i="1" dirty="0">
              <a:solidFill>
                <a:srgbClr val="008D91"/>
              </a:solidFill>
              <a:latin typeface="ARS Maquette"/>
            </a:endParaRPr>
          </a:p>
          <a:p>
            <a:pPr algn="ctr"/>
            <a:r>
              <a:rPr lang="fr-CH" b="1" i="1" dirty="0">
                <a:solidFill>
                  <a:schemeClr val="accent6">
                    <a:lumMod val="75000"/>
                  </a:schemeClr>
                </a:solidFill>
                <a:latin typeface="ARS Maquette"/>
              </a:rPr>
              <a:t>Fermez l’enveloppe de vote jaune pour protéger le secret </a:t>
            </a:r>
            <a:br>
              <a:rPr lang="fr-CH" b="1" i="1" dirty="0">
                <a:solidFill>
                  <a:schemeClr val="accent6">
                    <a:lumMod val="75000"/>
                  </a:schemeClr>
                </a:solidFill>
                <a:latin typeface="ARS Maquette"/>
              </a:rPr>
            </a:br>
            <a:r>
              <a:rPr lang="fr-CH" b="1" i="1" dirty="0">
                <a:solidFill>
                  <a:schemeClr val="accent6">
                    <a:lumMod val="75000"/>
                  </a:schemeClr>
                </a:solidFill>
                <a:latin typeface="ARS Maquette"/>
              </a:rPr>
              <a:t>du vote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par>
                          <p:cTn id="13" fill="hold">
                            <p:stCondLst>
                              <p:cond delay="1500"/>
                            </p:stCondLst>
                            <p:childTnLst>
                              <p:par>
                                <p:cTn id="14" presetID="1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ppt_y</p:attrName>
                                        </p:attrNameLst>
                                      </p:cBhvr>
                                      <p:tavLst>
                                        <p:tav tm="0">
                                          <p:val>
                                            <p:strVal val="#ppt_y-#ppt_h*1.125000"/>
                                          </p:val>
                                        </p:tav>
                                        <p:tav tm="100000">
                                          <p:val>
                                            <p:strVal val="#ppt_y"/>
                                          </p:val>
                                        </p:tav>
                                      </p:tavLst>
                                    </p:anim>
                                    <p:animEffect transition="in" filter="wipe(down)">
                                      <p:cBhvr>
                                        <p:cTn id="17" dur="500"/>
                                        <p:tgtEl>
                                          <p:spTgt spid="15"/>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childTnLst>
                          </p:cTn>
                        </p:par>
                        <p:par>
                          <p:cTn id="22" fill="hold">
                            <p:stCondLst>
                              <p:cond delay="3000"/>
                            </p:stCondLst>
                            <p:childTnLst>
                              <p:par>
                                <p:cTn id="23" presetID="12" presetClass="entr" presetSubtype="1"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ppt_y</p:attrName>
                                        </p:attrNameLst>
                                      </p:cBhvr>
                                      <p:tavLst>
                                        <p:tav tm="0">
                                          <p:val>
                                            <p:strVal val="#ppt_y-#ppt_h*1.125000"/>
                                          </p:val>
                                        </p:tav>
                                        <p:tav tm="100000">
                                          <p:val>
                                            <p:strVal val="#ppt_y"/>
                                          </p:val>
                                        </p:tav>
                                      </p:tavLst>
                                    </p:anim>
                                    <p:animEffect transition="in" filter="wipe(down)">
                                      <p:cBhvr>
                                        <p:cTn id="26" dur="500"/>
                                        <p:tgtEl>
                                          <p:spTgt spid="17"/>
                                        </p:tgtEl>
                                      </p:cBhvr>
                                    </p:animEffect>
                                  </p:childTnLst>
                                </p:cTn>
                              </p:par>
                            </p:childTnLst>
                          </p:cTn>
                        </p:par>
                        <p:par>
                          <p:cTn id="27" fill="hold">
                            <p:stCondLst>
                              <p:cond delay="3500"/>
                            </p:stCondLst>
                            <p:childTnLst>
                              <p:par>
                                <p:cTn id="28" presetID="10"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childTnLst>
                                </p:cTn>
                              </p:par>
                            </p:childTnLst>
                          </p:cTn>
                        </p:par>
                        <p:par>
                          <p:cTn id="31" fill="hold">
                            <p:stCondLst>
                              <p:cond delay="4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p:tgtEl>
                                          <p:spTgt spid="18"/>
                                        </p:tgtEl>
                                        <p:attrNameLst>
                                          <p:attrName>ppt_y</p:attrName>
                                        </p:attrNameLst>
                                      </p:cBhvr>
                                      <p:tavLst>
                                        <p:tav tm="0">
                                          <p:val>
                                            <p:strVal val="#ppt_y-#ppt_h*1.125000"/>
                                          </p:val>
                                        </p:tav>
                                        <p:tav tm="100000">
                                          <p:val>
                                            <p:strVal val="#ppt_y"/>
                                          </p:val>
                                        </p:tav>
                                      </p:tavLst>
                                    </p:anim>
                                    <p:animEffect transition="in" filter="wipe(down)">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7"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VOTER, </a:t>
            </a:r>
            <a:r>
              <a:rPr lang="fr-CH" sz="2800" b="1" cap="all" dirty="0">
                <a:solidFill>
                  <a:schemeClr val="accent6">
                    <a:lumMod val="75000"/>
                  </a:schemeClr>
                </a:solidFill>
                <a:latin typeface="ARS Maquette" panose="02000503030000020004" pitchFamily="2" charset="0"/>
                <a:cs typeface="+mn-cs"/>
              </a:rPr>
              <a:t>C’est SIMPLE !</a:t>
            </a:r>
          </a:p>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Comment voter ?</a:t>
            </a:r>
            <a:endParaRPr lang="fr-CH" sz="2800" cap="all" dirty="0">
              <a:solidFill>
                <a:schemeClr val="accent6">
                  <a:lumMod val="75000"/>
                </a:schemeClr>
              </a:solidFill>
              <a:latin typeface="+mn-lt"/>
              <a:cs typeface="+mn-cs"/>
            </a:endParaRPr>
          </a:p>
        </p:txBody>
      </p:sp>
      <p:pic>
        <p:nvPicPr>
          <p:cNvPr id="47108"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a:spLocks noChangeArrowheads="1"/>
          </p:cNvSpPr>
          <p:nvPr/>
        </p:nvSpPr>
        <p:spPr bwMode="auto">
          <a:xfrm>
            <a:off x="1128713" y="4683125"/>
            <a:ext cx="2924175" cy="1200150"/>
          </a:xfrm>
          <a:prstGeom prst="rect">
            <a:avLst/>
          </a:prstGeom>
          <a:noFill/>
          <a:ln w="9525">
            <a:noFill/>
            <a:miter lim="800000"/>
            <a:headEnd/>
            <a:tailEnd/>
          </a:ln>
        </p:spPr>
        <p:txBody>
          <a:bodyPr>
            <a:spAutoFit/>
          </a:bodyPr>
          <a:lstStyle/>
          <a:p>
            <a:pPr algn="ctr"/>
            <a:r>
              <a:rPr lang="fr-CH" i="1" dirty="0">
                <a:solidFill>
                  <a:schemeClr val="accent6">
                    <a:lumMod val="75000"/>
                  </a:schemeClr>
                </a:solidFill>
                <a:latin typeface="ARS Maquette"/>
              </a:rPr>
              <a:t>Glissez l’</a:t>
            </a:r>
            <a:r>
              <a:rPr lang="fr-CH" b="1" i="1" dirty="0">
                <a:solidFill>
                  <a:schemeClr val="accent6">
                    <a:lumMod val="75000"/>
                  </a:schemeClr>
                </a:solidFill>
                <a:latin typeface="ARS Maquette"/>
              </a:rPr>
              <a:t>enveloppe jaune </a:t>
            </a:r>
            <a:r>
              <a:rPr lang="fr-CH" i="1" dirty="0">
                <a:solidFill>
                  <a:schemeClr val="accent6">
                    <a:lumMod val="75000"/>
                  </a:schemeClr>
                </a:solidFill>
                <a:latin typeface="ARS Maquette"/>
              </a:rPr>
              <a:t>et la </a:t>
            </a:r>
            <a:r>
              <a:rPr lang="fr-CH" b="1" i="1" dirty="0">
                <a:solidFill>
                  <a:schemeClr val="accent6">
                    <a:lumMod val="75000"/>
                  </a:schemeClr>
                </a:solidFill>
                <a:latin typeface="ARS Maquette"/>
              </a:rPr>
              <a:t>carte de vote </a:t>
            </a:r>
            <a:r>
              <a:rPr lang="fr-CH" i="1" dirty="0">
                <a:solidFill>
                  <a:schemeClr val="accent6">
                    <a:lumMod val="75000"/>
                  </a:schemeClr>
                </a:solidFill>
                <a:latin typeface="ARS Maquette"/>
              </a:rPr>
              <a:t>dans l’enveloppe de transmission.</a:t>
            </a:r>
          </a:p>
        </p:txBody>
      </p:sp>
      <p:sp>
        <p:nvSpPr>
          <p:cNvPr id="12" name="ZoneTexte 11"/>
          <p:cNvSpPr txBox="1">
            <a:spLocks noChangeArrowheads="1"/>
          </p:cNvSpPr>
          <p:nvPr/>
        </p:nvSpPr>
        <p:spPr bwMode="auto">
          <a:xfrm>
            <a:off x="5243513" y="4683125"/>
            <a:ext cx="2924175" cy="1754188"/>
          </a:xfrm>
          <a:prstGeom prst="rect">
            <a:avLst/>
          </a:prstGeom>
          <a:noFill/>
          <a:ln w="9525">
            <a:noFill/>
            <a:miter lim="800000"/>
            <a:headEnd/>
            <a:tailEnd/>
          </a:ln>
        </p:spPr>
        <p:txBody>
          <a:bodyPr>
            <a:spAutoFit/>
          </a:bodyPr>
          <a:lstStyle/>
          <a:p>
            <a:pPr algn="ctr"/>
            <a:r>
              <a:rPr lang="fr-CH" i="1" dirty="0">
                <a:solidFill>
                  <a:schemeClr val="accent6">
                    <a:lumMod val="75000"/>
                  </a:schemeClr>
                </a:solidFill>
                <a:latin typeface="ARS Maquette"/>
              </a:rPr>
              <a:t>N’oubliez pas d’</a:t>
            </a:r>
            <a:r>
              <a:rPr lang="fr-CH" b="1" i="1" dirty="0">
                <a:solidFill>
                  <a:schemeClr val="accent6">
                    <a:lumMod val="75000"/>
                  </a:schemeClr>
                </a:solidFill>
                <a:latin typeface="ARS Maquette"/>
              </a:rPr>
              <a:t>affranchir l’enveloppe</a:t>
            </a:r>
            <a:r>
              <a:rPr lang="fr-CH" i="1" dirty="0">
                <a:solidFill>
                  <a:schemeClr val="accent6">
                    <a:lumMod val="75000"/>
                  </a:schemeClr>
                </a:solidFill>
                <a:latin typeface="ARS Maquette"/>
              </a:rPr>
              <a:t> et de l’envoyer assez tôt pour respecter les délais ou remettez la directement au greffe.</a:t>
            </a:r>
          </a:p>
        </p:txBody>
      </p:sp>
      <p:pic>
        <p:nvPicPr>
          <p:cNvPr id="13" name="Picture 3" descr="7"/>
          <p:cNvPicPr>
            <a:picLocks noChangeAspect="1" noChangeArrowheads="1"/>
          </p:cNvPicPr>
          <p:nvPr/>
        </p:nvPicPr>
        <p:blipFill>
          <a:blip r:embed="rId3"/>
          <a:srcRect/>
          <a:stretch>
            <a:fillRect/>
          </a:stretch>
        </p:blipFill>
        <p:spPr bwMode="auto">
          <a:xfrm>
            <a:off x="990600" y="1676400"/>
            <a:ext cx="3276600" cy="2590800"/>
          </a:xfrm>
          <a:prstGeom prst="rect">
            <a:avLst/>
          </a:prstGeom>
          <a:noFill/>
          <a:ln w="9525">
            <a:noFill/>
            <a:miter lim="800000"/>
            <a:headEnd/>
            <a:tailEnd/>
          </a:ln>
        </p:spPr>
      </p:pic>
      <p:pic>
        <p:nvPicPr>
          <p:cNvPr id="14" name="Picture 4" descr="8"/>
          <p:cNvPicPr>
            <a:picLocks noChangeAspect="1" noChangeArrowheads="1"/>
          </p:cNvPicPr>
          <p:nvPr/>
        </p:nvPicPr>
        <p:blipFill>
          <a:blip r:embed="rId4"/>
          <a:srcRect/>
          <a:stretch>
            <a:fillRect/>
          </a:stretch>
        </p:blipFill>
        <p:spPr bwMode="auto">
          <a:xfrm>
            <a:off x="4876800" y="1703388"/>
            <a:ext cx="3657600" cy="2559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par>
                          <p:cTn id="13" fill="hold">
                            <p:stCondLst>
                              <p:cond delay="1500"/>
                            </p:stCondLst>
                            <p:childTnLst>
                              <p:par>
                                <p:cTn id="14" presetID="1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ppt_y</p:attrName>
                                        </p:attrNameLst>
                                      </p:cBhvr>
                                      <p:tavLst>
                                        <p:tav tm="0">
                                          <p:val>
                                            <p:strVal val="#ppt_y-#ppt_h*1.125000"/>
                                          </p:val>
                                        </p:tav>
                                        <p:tav tm="100000">
                                          <p:val>
                                            <p:strVal val="#ppt_y"/>
                                          </p:val>
                                        </p:tav>
                                      </p:tavLst>
                                    </p:anim>
                                    <p:animEffect transition="in" filter="wipe(down)">
                                      <p:cBhvr>
                                        <p:cTn id="17" dur="500"/>
                                        <p:tgtEl>
                                          <p:spTgt spid="15"/>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childTnLst>
                          </p:cTn>
                        </p:par>
                        <p:par>
                          <p:cTn id="22" fill="hold">
                            <p:stCondLst>
                              <p:cond delay="3000"/>
                            </p:stCondLst>
                            <p:childTnLst>
                              <p:par>
                                <p:cTn id="23" presetID="12"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down)">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4572000" y="2002501"/>
            <a:ext cx="4910138" cy="1322388"/>
          </a:xfrm>
          <a:prstGeom prst="rect">
            <a:avLst/>
          </a:prstGeom>
          <a:noFill/>
        </p:spPr>
        <p:txBody>
          <a:bodyPr>
            <a:spAutoFit/>
          </a:bodyPr>
          <a:lstStyle/>
          <a:p>
            <a:pPr fontAlgn="auto">
              <a:spcBef>
                <a:spcPts val="0"/>
              </a:spcBef>
              <a:spcAft>
                <a:spcPts val="0"/>
              </a:spcAft>
              <a:defRPr/>
            </a:pPr>
            <a:r>
              <a:rPr lang="fr-CH" sz="4000" dirty="0">
                <a:solidFill>
                  <a:schemeClr val="tx1">
                    <a:lumMod val="65000"/>
                    <a:lumOff val="35000"/>
                  </a:schemeClr>
                </a:solidFill>
                <a:latin typeface="ARS Maquette" panose="02000503030000020004" pitchFamily="2" charset="0"/>
                <a:cs typeface="+mn-cs"/>
              </a:rPr>
              <a:t>DES</a:t>
            </a:r>
          </a:p>
          <a:p>
            <a:pPr fontAlgn="auto">
              <a:spcBef>
                <a:spcPts val="0"/>
              </a:spcBef>
              <a:spcAft>
                <a:spcPts val="0"/>
              </a:spcAft>
              <a:defRPr/>
            </a:pPr>
            <a:r>
              <a:rPr lang="fr-CH" sz="4000" b="1" dirty="0">
                <a:solidFill>
                  <a:schemeClr val="accent6">
                    <a:lumMod val="75000"/>
                  </a:schemeClr>
                </a:solidFill>
                <a:latin typeface="ARS Maquette" panose="02000503030000020004" pitchFamily="2" charset="0"/>
                <a:cs typeface="+mn-cs"/>
              </a:rPr>
              <a:t>QUESTIONS ? </a:t>
            </a:r>
            <a:endParaRPr lang="fr-CH" sz="4000" b="1" dirty="0">
              <a:solidFill>
                <a:schemeClr val="accent6">
                  <a:lumMod val="75000"/>
                </a:schemeClr>
              </a:solidFill>
              <a:latin typeface="+mn-lt"/>
              <a:cs typeface="+mn-cs"/>
            </a:endParaRPr>
          </a:p>
        </p:txBody>
      </p:sp>
      <p:pic>
        <p:nvPicPr>
          <p:cNvPr id="48132" name="Image 12"/>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pic>
        <p:nvPicPr>
          <p:cNvPr id="2" name="Image 1"/>
          <p:cNvPicPr>
            <a:picLocks noChangeAspect="1"/>
          </p:cNvPicPr>
          <p:nvPr/>
        </p:nvPicPr>
        <p:blipFill>
          <a:blip r:embed="rId3"/>
          <a:srcRect/>
          <a:stretch>
            <a:fillRect/>
          </a:stretch>
        </p:blipFill>
        <p:spPr bwMode="auto">
          <a:xfrm>
            <a:off x="911009" y="1603147"/>
            <a:ext cx="1952625" cy="1952625"/>
          </a:xfrm>
          <a:prstGeom prst="rect">
            <a:avLst/>
          </a:prstGeom>
          <a:noFill/>
          <a:ln w="9525">
            <a:noFill/>
            <a:miter lim="800000"/>
            <a:headEnd/>
            <a:tailEnd/>
          </a:ln>
        </p:spPr>
      </p:pic>
      <p:sp>
        <p:nvSpPr>
          <p:cNvPr id="12" name="ZoneTexte 11"/>
          <p:cNvSpPr txBox="1"/>
          <p:nvPr/>
        </p:nvSpPr>
        <p:spPr>
          <a:xfrm>
            <a:off x="487363" y="3484563"/>
            <a:ext cx="4986337" cy="1370012"/>
          </a:xfrm>
          <a:prstGeom prst="rect">
            <a:avLst/>
          </a:prstGeom>
          <a:noFill/>
        </p:spPr>
        <p:txBody>
          <a:bodyPr>
            <a:spAutoFit/>
          </a:bodyPr>
          <a:lstStyle/>
          <a:p>
            <a:pPr marL="177800" indent="-177800"/>
            <a:r>
              <a:rPr lang="fr-CH" sz="2400" b="1" dirty="0">
                <a:solidFill>
                  <a:srgbClr val="008D91"/>
                </a:solidFill>
                <a:latin typeface="ARS Maquette"/>
              </a:rPr>
              <a:t>›</a:t>
            </a:r>
            <a:r>
              <a:rPr lang="fr-CH" sz="2400" b="1" dirty="0">
                <a:solidFill>
                  <a:srgbClr val="595959"/>
                </a:solidFill>
                <a:latin typeface="ARS Maquette"/>
              </a:rPr>
              <a:t> Administration </a:t>
            </a:r>
            <a:br>
              <a:rPr lang="fr-CH" sz="2400" b="1" dirty="0">
                <a:solidFill>
                  <a:srgbClr val="595959"/>
                </a:solidFill>
                <a:latin typeface="ARS Maquette"/>
              </a:rPr>
            </a:br>
            <a:r>
              <a:rPr lang="fr-CH" sz="2400" b="1" dirty="0">
                <a:solidFill>
                  <a:srgbClr val="595959"/>
                </a:solidFill>
                <a:latin typeface="ARS Maquette"/>
              </a:rPr>
              <a:t>de votre commune</a:t>
            </a:r>
          </a:p>
          <a:p>
            <a:pPr marL="177800" indent="-177800">
              <a:lnSpc>
                <a:spcPct val="150000"/>
              </a:lnSpc>
            </a:pPr>
            <a:r>
              <a:rPr lang="fr-CH" sz="2400" b="1" dirty="0">
                <a:solidFill>
                  <a:srgbClr val="008D91"/>
                </a:solidFill>
                <a:latin typeface="ARS Maquette"/>
              </a:rPr>
              <a:t>›</a:t>
            </a:r>
            <a:r>
              <a:rPr lang="fr-CH" sz="2400" b="1" dirty="0">
                <a:solidFill>
                  <a:srgbClr val="595959"/>
                </a:solidFill>
                <a:latin typeface="ARS Maquette"/>
              </a:rPr>
              <a:t> www.vaud.ch/vote-etrangers</a:t>
            </a:r>
          </a:p>
        </p:txBody>
      </p:sp>
      <p:sp>
        <p:nvSpPr>
          <p:cNvPr id="14" name="ZoneTexte 13"/>
          <p:cNvSpPr txBox="1">
            <a:spLocks noChangeArrowheads="1"/>
          </p:cNvSpPr>
          <p:nvPr/>
        </p:nvSpPr>
        <p:spPr bwMode="auto">
          <a:xfrm>
            <a:off x="3132935" y="6186715"/>
            <a:ext cx="2971800" cy="584200"/>
          </a:xfrm>
          <a:prstGeom prst="rect">
            <a:avLst/>
          </a:prstGeom>
          <a:noFill/>
          <a:ln w="9525">
            <a:noFill/>
            <a:miter lim="800000"/>
            <a:headEnd/>
            <a:tailEnd/>
          </a:ln>
        </p:spPr>
        <p:txBody>
          <a:bodyPr>
            <a:spAutoFit/>
          </a:bodyPr>
          <a:lstStyle/>
          <a:p>
            <a:pPr marL="177800" indent="-177800"/>
            <a:r>
              <a:rPr lang="fr-CH" sz="3200" dirty="0">
                <a:solidFill>
                  <a:schemeClr val="accent6">
                    <a:lumMod val="75000"/>
                  </a:schemeClr>
                </a:solidFill>
                <a:latin typeface="ARS Maquette"/>
              </a:rPr>
              <a:t>#1voix1choix</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ppt_x</p:attrName>
                                        </p:attrNameLst>
                                      </p:cBhvr>
                                      <p:tavLst>
                                        <p:tav tm="0">
                                          <p:val>
                                            <p:strVal val="#ppt_x+#ppt_w*1.125000"/>
                                          </p:val>
                                        </p:tav>
                                        <p:tav tm="100000">
                                          <p:val>
                                            <p:strVal val="#ppt_x"/>
                                          </p:val>
                                        </p:tav>
                                      </p:tavLst>
                                    </p:anim>
                                    <p:animEffect transition="in" filter="wipe(left)">
                                      <p:cBhvr>
                                        <p:cTn id="13" dur="500"/>
                                        <p:tgtEl>
                                          <p:spTgt spid="12"/>
                                        </p:tgtEl>
                                      </p:cBhvr>
                                    </p:animEffect>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1500"/>
                                        <p:tgtEl>
                                          <p:spTgt spid="2"/>
                                        </p:tgtEl>
                                      </p:cBhvr>
                                    </p:animEffect>
                                  </p:childTnLst>
                                </p:cTn>
                              </p:par>
                            </p:childTnLst>
                          </p:cTn>
                        </p:par>
                        <p:par>
                          <p:cTn id="18" fill="hold">
                            <p:stCondLst>
                              <p:cond delay="2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44" t="12466" r="3066" b="14225"/>
          <a:stretch/>
        </p:blipFill>
        <p:spPr bwMode="auto">
          <a:xfrm>
            <a:off x="1049688" y="2584111"/>
            <a:ext cx="7288770" cy="344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1436688" y="266011"/>
            <a:ext cx="6284912" cy="831850"/>
          </a:xfrm>
          <a:prstGeom prst="rect">
            <a:avLst/>
          </a:prstGeom>
          <a:noFill/>
        </p:spPr>
        <p:txBody>
          <a:bodyPr>
            <a:spAutoFit/>
          </a:bodyPr>
          <a:lstStyle/>
          <a:p>
            <a:pPr algn="ctr" fontAlgn="auto">
              <a:spcBef>
                <a:spcPts val="0"/>
              </a:spcBef>
              <a:spcAft>
                <a:spcPts val="0"/>
              </a:spcAft>
              <a:defRPr/>
            </a:pPr>
            <a:r>
              <a:rPr lang="fr-CH" sz="4800" dirty="0" smtClean="0">
                <a:solidFill>
                  <a:schemeClr val="tx1">
                    <a:lumMod val="65000"/>
                    <a:lumOff val="35000"/>
                  </a:schemeClr>
                </a:solidFill>
                <a:latin typeface="ARS Maquette" panose="02000503030000020004" pitchFamily="2" charset="0"/>
                <a:cs typeface="+mn-cs"/>
              </a:rPr>
              <a:t>1 VOIX</a:t>
            </a:r>
            <a:r>
              <a:rPr lang="fr-CH" sz="4800" dirty="0">
                <a:solidFill>
                  <a:schemeClr val="tx1">
                    <a:lumMod val="65000"/>
                    <a:lumOff val="35000"/>
                  </a:schemeClr>
                </a:solidFill>
                <a:latin typeface="ARS Maquette" panose="02000503030000020004" pitchFamily="2" charset="0"/>
                <a:cs typeface="+mn-cs"/>
              </a:rPr>
              <a:t>,</a:t>
            </a:r>
            <a:endParaRPr lang="fr-CH" sz="4800" dirty="0">
              <a:solidFill>
                <a:schemeClr val="tx1">
                  <a:lumMod val="65000"/>
                  <a:lumOff val="35000"/>
                </a:schemeClr>
              </a:solidFill>
              <a:latin typeface="+mn-lt"/>
              <a:cs typeface="+mn-cs"/>
            </a:endParaRPr>
          </a:p>
        </p:txBody>
      </p:sp>
      <p:sp>
        <p:nvSpPr>
          <p:cNvPr id="10" name="ZoneTexte 9"/>
          <p:cNvSpPr txBox="1">
            <a:spLocks noChangeArrowheads="1"/>
          </p:cNvSpPr>
          <p:nvPr/>
        </p:nvSpPr>
        <p:spPr bwMode="auto">
          <a:xfrm>
            <a:off x="1436688" y="1022565"/>
            <a:ext cx="6284912" cy="831850"/>
          </a:xfrm>
          <a:prstGeom prst="rect">
            <a:avLst/>
          </a:prstGeom>
          <a:noFill/>
          <a:ln w="9525">
            <a:noFill/>
            <a:miter lim="800000"/>
            <a:headEnd/>
            <a:tailEnd/>
          </a:ln>
        </p:spPr>
        <p:txBody>
          <a:bodyPr>
            <a:spAutoFit/>
          </a:bodyPr>
          <a:lstStyle/>
          <a:p>
            <a:pPr algn="ctr"/>
            <a:r>
              <a:rPr lang="fr-CH" sz="4800" b="1" dirty="0" smtClean="0">
                <a:solidFill>
                  <a:schemeClr val="accent6">
                    <a:lumMod val="75000"/>
                  </a:schemeClr>
                </a:solidFill>
                <a:latin typeface="ARS Maquette"/>
              </a:rPr>
              <a:t>1 CHOIX</a:t>
            </a:r>
            <a:endParaRPr lang="fr-CH" sz="4800" b="1" dirty="0">
              <a:solidFill>
                <a:schemeClr val="accent6">
                  <a:lumMod val="75000"/>
                </a:schemeClr>
              </a:solidFill>
              <a:latin typeface="Calibri" pitchFamily="34" charset="0"/>
            </a:endParaRPr>
          </a:p>
        </p:txBody>
      </p:sp>
      <p:sp>
        <p:nvSpPr>
          <p:cNvPr id="11" name="ZoneTexte 10"/>
          <p:cNvSpPr txBox="1"/>
          <p:nvPr/>
        </p:nvSpPr>
        <p:spPr>
          <a:xfrm>
            <a:off x="2563812" y="1878908"/>
            <a:ext cx="4030663" cy="954088"/>
          </a:xfrm>
          <a:prstGeom prst="rect">
            <a:avLst/>
          </a:prstGeom>
          <a:noFill/>
        </p:spPr>
        <p:txBody>
          <a:bodyPr>
            <a:spAutoFit/>
          </a:bodyPr>
          <a:lstStyle/>
          <a:p>
            <a:pPr algn="ctr" fontAlgn="auto">
              <a:spcBef>
                <a:spcPts val="0"/>
              </a:spcBef>
              <a:spcAft>
                <a:spcPts val="0"/>
              </a:spcAft>
              <a:defRPr/>
            </a:pPr>
            <a:r>
              <a:rPr lang="fr-CH" sz="2800" dirty="0">
                <a:solidFill>
                  <a:schemeClr val="tx1">
                    <a:lumMod val="65000"/>
                    <a:lumOff val="35000"/>
                  </a:schemeClr>
                </a:solidFill>
                <a:latin typeface="ARS Maquette" panose="02000503030000020004" pitchFamily="2" charset="0"/>
                <a:cs typeface="+mn-cs"/>
              </a:rPr>
              <a:t>Participez à la vie de votre Commune !</a:t>
            </a:r>
          </a:p>
        </p:txBody>
      </p:sp>
      <p:pic>
        <p:nvPicPr>
          <p:cNvPr id="49159" name="Image 12"/>
          <p:cNvPicPr>
            <a:picLocks noChangeAspect="1"/>
          </p:cNvPicPr>
          <p:nvPr/>
        </p:nvPicPr>
        <p:blipFill>
          <a:blip r:embed="rId3"/>
          <a:srcRect/>
          <a:stretch>
            <a:fillRect/>
          </a:stretch>
        </p:blipFill>
        <p:spPr bwMode="auto">
          <a:xfrm>
            <a:off x="144463" y="144463"/>
            <a:ext cx="374650" cy="1201737"/>
          </a:xfrm>
          <a:prstGeom prst="rect">
            <a:avLst/>
          </a:prstGeom>
          <a:noFill/>
          <a:ln w="9525">
            <a:noFill/>
            <a:miter lim="800000"/>
            <a:headEnd/>
            <a:tailEnd/>
          </a:ln>
        </p:spPr>
      </p:pic>
      <p:sp>
        <p:nvSpPr>
          <p:cNvPr id="14" name="ZoneTexte 13"/>
          <p:cNvSpPr txBox="1">
            <a:spLocks noChangeArrowheads="1"/>
          </p:cNvSpPr>
          <p:nvPr/>
        </p:nvSpPr>
        <p:spPr bwMode="auto">
          <a:xfrm>
            <a:off x="3109912" y="5913653"/>
            <a:ext cx="2938463" cy="923330"/>
          </a:xfrm>
          <a:prstGeom prst="rect">
            <a:avLst/>
          </a:prstGeom>
          <a:noFill/>
          <a:ln w="9525">
            <a:noFill/>
            <a:miter lim="800000"/>
            <a:headEnd/>
            <a:tailEnd/>
          </a:ln>
        </p:spPr>
        <p:txBody>
          <a:bodyPr>
            <a:spAutoFit/>
          </a:bodyPr>
          <a:lstStyle/>
          <a:p>
            <a:pPr algn="ctr"/>
            <a:r>
              <a:rPr lang="fr-CH" sz="5400" b="1" dirty="0">
                <a:solidFill>
                  <a:schemeClr val="accent6"/>
                </a:solidFill>
                <a:latin typeface="ARS Maquette"/>
              </a:rPr>
              <a:t>VOTEZ !</a:t>
            </a:r>
            <a:endParaRPr lang="fr-CH" sz="5400" b="1" dirty="0">
              <a:solidFill>
                <a:schemeClr val="accent6"/>
              </a:solidFill>
              <a:latin typeface="Calibr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ircle(in)">
                                      <p:cBhvr>
                                        <p:cTn id="7" dur="2000"/>
                                        <p:tgtEl>
                                          <p:spTgt spid="717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par>
                          <p:cTn id="13" fill="hold">
                            <p:stCondLst>
                              <p:cond delay="2500"/>
                            </p:stCondLst>
                            <p:childTnLst>
                              <p:par>
                                <p:cTn id="14" presetID="1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ppt_y</p:attrName>
                                        </p:attrNameLst>
                                      </p:cBhvr>
                                      <p:tavLst>
                                        <p:tav tm="0">
                                          <p:val>
                                            <p:strVal val="#ppt_y-#ppt_h*1.125000"/>
                                          </p:val>
                                        </p:tav>
                                        <p:tav tm="100000">
                                          <p:val>
                                            <p:strVal val="#ppt_y"/>
                                          </p:val>
                                        </p:tav>
                                      </p:tavLst>
                                    </p:anim>
                                    <p:animEffect transition="in" filter="wipe(down)">
                                      <p:cBhvr>
                                        <p:cTn id="17" dur="500"/>
                                        <p:tgtEl>
                                          <p:spTgt spid="10"/>
                                        </p:tgtEl>
                                      </p:cBhvr>
                                    </p:animEffect>
                                  </p:childTnLst>
                                </p:cTn>
                              </p:par>
                            </p:childTnLst>
                          </p:cTn>
                        </p:par>
                        <p:par>
                          <p:cTn id="18" fill="hold">
                            <p:stCondLst>
                              <p:cond delay="3000"/>
                            </p:stCondLst>
                            <p:childTnLst>
                              <p:par>
                                <p:cTn id="19" presetID="1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ppt_x</p:attrName>
                                        </p:attrNameLst>
                                      </p:cBhvr>
                                      <p:tavLst>
                                        <p:tav tm="0">
                                          <p:val>
                                            <p:strVal val="#ppt_x-#ppt_w*1.125000"/>
                                          </p:val>
                                        </p:tav>
                                        <p:tav tm="100000">
                                          <p:val>
                                            <p:strVal val="#ppt_x"/>
                                          </p:val>
                                        </p:tav>
                                      </p:tavLst>
                                    </p:anim>
                                    <p:animEffect transition="in" filter="wipe(right)">
                                      <p:cBhvr>
                                        <p:cTn id="22" dur="500"/>
                                        <p:tgtEl>
                                          <p:spTgt spid="11"/>
                                        </p:tgtEl>
                                      </p:cBhvr>
                                    </p:animEffect>
                                  </p:childTnLst>
                                </p:cTn>
                              </p:par>
                            </p:childTnLst>
                          </p:cTn>
                        </p:par>
                        <p:par>
                          <p:cTn id="23" fill="hold">
                            <p:stCondLst>
                              <p:cond delay="3500"/>
                            </p:stCondLst>
                            <p:childTnLst>
                              <p:par>
                                <p:cTn id="24" presetID="26"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80">
                                          <p:stCondLst>
                                            <p:cond delay="0"/>
                                          </p:stCondLst>
                                        </p:cTn>
                                        <p:tgtEl>
                                          <p:spTgt spid="14"/>
                                        </p:tgtEl>
                                      </p:cBhvr>
                                    </p:animEffect>
                                    <p:anim calcmode="lin" valueType="num">
                                      <p:cBhvr>
                                        <p:cTn id="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2" dur="26">
                                          <p:stCondLst>
                                            <p:cond delay="650"/>
                                          </p:stCondLst>
                                        </p:cTn>
                                        <p:tgtEl>
                                          <p:spTgt spid="14"/>
                                        </p:tgtEl>
                                      </p:cBhvr>
                                      <p:to x="100000" y="60000"/>
                                    </p:animScale>
                                    <p:animScale>
                                      <p:cBhvr>
                                        <p:cTn id="33" dur="166" decel="50000">
                                          <p:stCondLst>
                                            <p:cond delay="676"/>
                                          </p:stCondLst>
                                        </p:cTn>
                                        <p:tgtEl>
                                          <p:spTgt spid="14"/>
                                        </p:tgtEl>
                                      </p:cBhvr>
                                      <p:to x="100000" y="100000"/>
                                    </p:animScale>
                                    <p:animScale>
                                      <p:cBhvr>
                                        <p:cTn id="34" dur="26">
                                          <p:stCondLst>
                                            <p:cond delay="1312"/>
                                          </p:stCondLst>
                                        </p:cTn>
                                        <p:tgtEl>
                                          <p:spTgt spid="14"/>
                                        </p:tgtEl>
                                      </p:cBhvr>
                                      <p:to x="100000" y="80000"/>
                                    </p:animScale>
                                    <p:animScale>
                                      <p:cBhvr>
                                        <p:cTn id="35" dur="166" decel="50000">
                                          <p:stCondLst>
                                            <p:cond delay="1338"/>
                                          </p:stCondLst>
                                        </p:cTn>
                                        <p:tgtEl>
                                          <p:spTgt spid="14"/>
                                        </p:tgtEl>
                                      </p:cBhvr>
                                      <p:to x="100000" y="100000"/>
                                    </p:animScale>
                                    <p:animScale>
                                      <p:cBhvr>
                                        <p:cTn id="36" dur="26">
                                          <p:stCondLst>
                                            <p:cond delay="1642"/>
                                          </p:stCondLst>
                                        </p:cTn>
                                        <p:tgtEl>
                                          <p:spTgt spid="14"/>
                                        </p:tgtEl>
                                      </p:cBhvr>
                                      <p:to x="100000" y="90000"/>
                                    </p:animScale>
                                    <p:animScale>
                                      <p:cBhvr>
                                        <p:cTn id="37" dur="166" decel="50000">
                                          <p:stCondLst>
                                            <p:cond delay="1668"/>
                                          </p:stCondLst>
                                        </p:cTn>
                                        <p:tgtEl>
                                          <p:spTgt spid="14"/>
                                        </p:tgtEl>
                                      </p:cBhvr>
                                      <p:to x="100000" y="100000"/>
                                    </p:animScale>
                                    <p:animScale>
                                      <p:cBhvr>
                                        <p:cTn id="38" dur="26">
                                          <p:stCondLst>
                                            <p:cond delay="1808"/>
                                          </p:stCondLst>
                                        </p:cTn>
                                        <p:tgtEl>
                                          <p:spTgt spid="14"/>
                                        </p:tgtEl>
                                      </p:cBhvr>
                                      <p:to x="100000" y="95000"/>
                                    </p:animScale>
                                    <p:animScale>
                                      <p:cBhvr>
                                        <p:cTn id="39"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36688" y="1166813"/>
            <a:ext cx="6284912" cy="831850"/>
          </a:xfrm>
          <a:prstGeom prst="rect">
            <a:avLst/>
          </a:prstGeom>
          <a:noFill/>
        </p:spPr>
        <p:txBody>
          <a:bodyPr>
            <a:spAutoFit/>
          </a:bodyPr>
          <a:lstStyle/>
          <a:p>
            <a:pPr algn="ctr" fontAlgn="auto">
              <a:spcBef>
                <a:spcPts val="0"/>
              </a:spcBef>
              <a:spcAft>
                <a:spcPts val="0"/>
              </a:spcAft>
              <a:defRPr/>
            </a:pPr>
            <a:r>
              <a:rPr lang="fr-CH" sz="4800" b="1" dirty="0">
                <a:solidFill>
                  <a:schemeClr val="accent6"/>
                </a:solidFill>
                <a:latin typeface="ARS Maquette"/>
              </a:rPr>
              <a:t>MERCI</a:t>
            </a:r>
          </a:p>
        </p:txBody>
      </p:sp>
      <p:sp>
        <p:nvSpPr>
          <p:cNvPr id="10" name="ZoneTexte 9"/>
          <p:cNvSpPr txBox="1">
            <a:spLocks noChangeArrowheads="1"/>
          </p:cNvSpPr>
          <p:nvPr/>
        </p:nvSpPr>
        <p:spPr bwMode="auto">
          <a:xfrm>
            <a:off x="1047750" y="2024063"/>
            <a:ext cx="7062787" cy="831850"/>
          </a:xfrm>
          <a:prstGeom prst="rect">
            <a:avLst/>
          </a:prstGeom>
          <a:noFill/>
          <a:ln w="9525">
            <a:noFill/>
            <a:miter lim="800000"/>
            <a:headEnd/>
            <a:tailEnd/>
          </a:ln>
        </p:spPr>
        <p:txBody>
          <a:bodyPr>
            <a:spAutoFit/>
          </a:bodyPr>
          <a:lstStyle/>
          <a:p>
            <a:pPr algn="ctr"/>
            <a:r>
              <a:rPr lang="fr-CH" sz="4800" b="1" dirty="0">
                <a:solidFill>
                  <a:schemeClr val="accent6"/>
                </a:solidFill>
                <a:latin typeface="ARS Maquette"/>
              </a:rPr>
              <a:t>DE VOTRE ATTENTION</a:t>
            </a:r>
            <a:endParaRPr lang="fr-CH" sz="4800" b="1" dirty="0">
              <a:solidFill>
                <a:schemeClr val="accent6"/>
              </a:solidFill>
              <a:latin typeface="Calibri" pitchFamily="34" charset="0"/>
            </a:endParaRPr>
          </a:p>
        </p:txBody>
      </p:sp>
      <p:sp>
        <p:nvSpPr>
          <p:cNvPr id="11" name="ZoneTexte 10"/>
          <p:cNvSpPr txBox="1"/>
          <p:nvPr/>
        </p:nvSpPr>
        <p:spPr>
          <a:xfrm>
            <a:off x="708025" y="3475424"/>
            <a:ext cx="7742238" cy="1077218"/>
          </a:xfrm>
          <a:prstGeom prst="rect">
            <a:avLst/>
          </a:prstGeom>
          <a:noFill/>
        </p:spPr>
        <p:txBody>
          <a:bodyPr>
            <a:spAutoFit/>
          </a:bodyPr>
          <a:lstStyle/>
          <a:p>
            <a:pPr algn="ctr"/>
            <a:r>
              <a:rPr lang="fr-FR" sz="1600" b="1" dirty="0">
                <a:solidFill>
                  <a:schemeClr val="tx1">
                    <a:lumMod val="65000"/>
                    <a:lumOff val="35000"/>
                  </a:schemeClr>
                </a:solidFill>
                <a:latin typeface="ARS Maquette" panose="020B0604020202020204" charset="0"/>
                <a:hlinkClick r:id="rId2"/>
              </a:rPr>
              <a:t>Direction des affaires communales et droits politiques</a:t>
            </a:r>
            <a:endParaRPr lang="fr-FR" sz="1600" b="1" dirty="0">
              <a:solidFill>
                <a:schemeClr val="tx1">
                  <a:lumMod val="65000"/>
                  <a:lumOff val="35000"/>
                </a:schemeClr>
              </a:solidFill>
              <a:latin typeface="ARS Maquette" panose="020B0604020202020204" charset="0"/>
            </a:endParaRPr>
          </a:p>
          <a:p>
            <a:pPr algn="ctr"/>
            <a:endParaRPr lang="fr-CH" sz="1600" dirty="0">
              <a:solidFill>
                <a:srgbClr val="595959"/>
              </a:solidFill>
              <a:latin typeface="ARS Maquette"/>
            </a:endParaRPr>
          </a:p>
          <a:p>
            <a:pPr algn="ctr"/>
            <a:r>
              <a:rPr lang="fr-CH" sz="1600" b="1" dirty="0">
                <a:solidFill>
                  <a:srgbClr val="595959"/>
                </a:solidFill>
                <a:latin typeface="ARS Maquette"/>
                <a:hlinkClick r:id="rId3"/>
              </a:rPr>
              <a:t>Bureau cantonal pour l’intégration des étrangers</a:t>
            </a:r>
            <a:br>
              <a:rPr lang="fr-CH" sz="1600" b="1" dirty="0">
                <a:solidFill>
                  <a:srgbClr val="595959"/>
                </a:solidFill>
                <a:latin typeface="ARS Maquette"/>
                <a:hlinkClick r:id="rId3"/>
              </a:rPr>
            </a:br>
            <a:r>
              <a:rPr lang="fr-CH" sz="1600" b="1" dirty="0">
                <a:solidFill>
                  <a:srgbClr val="595959"/>
                </a:solidFill>
                <a:latin typeface="ARS Maquette"/>
                <a:hlinkClick r:id="rId3"/>
              </a:rPr>
              <a:t>et la prévention du racisme (BCI)</a:t>
            </a:r>
            <a:endParaRPr lang="fr-CH" sz="1600" b="1" dirty="0">
              <a:solidFill>
                <a:srgbClr val="595959"/>
              </a:solidFill>
              <a:latin typeface="ARS Maquette"/>
            </a:endParaRPr>
          </a:p>
        </p:txBody>
      </p:sp>
      <p:pic>
        <p:nvPicPr>
          <p:cNvPr id="50182" name="Image 12"/>
          <p:cNvPicPr>
            <a:picLocks noChangeAspect="1"/>
          </p:cNvPicPr>
          <p:nvPr/>
        </p:nvPicPr>
        <p:blipFill>
          <a:blip r:embed="rId4"/>
          <a:srcRect/>
          <a:stretch>
            <a:fillRect/>
          </a:stretch>
        </p:blipFill>
        <p:spPr bwMode="auto">
          <a:xfrm>
            <a:off x="144463" y="144463"/>
            <a:ext cx="374650" cy="12017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ppt_y</p:attrName>
                                        </p:attrNameLst>
                                      </p:cBhvr>
                                      <p:tavLst>
                                        <p:tav tm="0">
                                          <p:val>
                                            <p:strVal val="#ppt_y-#ppt_h*1.125000"/>
                                          </p:val>
                                        </p:tav>
                                        <p:tav tm="100000">
                                          <p:val>
                                            <p:strVal val="#ppt_y"/>
                                          </p:val>
                                        </p:tav>
                                      </p:tavLst>
                                    </p:anim>
                                    <p:animEffect transition="in" filter="wipe(down)">
                                      <p:cBhvr>
                                        <p:cTn id="13" dur="500"/>
                                        <p:tgtEl>
                                          <p:spTgt spid="10"/>
                                        </p:tgtEl>
                                      </p:cBhvr>
                                    </p:animEffect>
                                  </p:childTnLst>
                                </p:cTn>
                              </p:par>
                            </p:childTnLst>
                          </p:cTn>
                        </p:par>
                        <p:par>
                          <p:cTn id="14" fill="hold">
                            <p:stCondLst>
                              <p:cond delay="1000"/>
                            </p:stCondLst>
                            <p:childTnLst>
                              <p:par>
                                <p:cTn id="15" presetID="10" presetClass="entr" presetSubtype="0" fill="hold" grpId="1" nodeType="afterEffect">
                                  <p:stCondLst>
                                    <p:cond delay="10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88460"/>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Les droits politiques dans le canton de Vaud : </a:t>
            </a:r>
            <a:r>
              <a:rPr lang="fr-CH" sz="2800" b="1" cap="all" dirty="0">
                <a:solidFill>
                  <a:schemeClr val="accent6">
                    <a:lumMod val="75000"/>
                  </a:schemeClr>
                </a:solidFill>
                <a:latin typeface="ARS Maquette" panose="02000503030000020004" pitchFamily="2" charset="0"/>
                <a:cs typeface="+mn-cs"/>
              </a:rPr>
              <a:t>en constante évolution</a:t>
            </a:r>
            <a:endParaRPr lang="fr-CH" sz="2800" b="1" cap="all" dirty="0">
              <a:solidFill>
                <a:schemeClr val="accent6">
                  <a:lumMod val="75000"/>
                </a:schemeClr>
              </a:solidFill>
              <a:latin typeface="+mn-lt"/>
              <a:cs typeface="+mn-cs"/>
            </a:endParaRPr>
          </a:p>
        </p:txBody>
      </p:sp>
      <p:sp>
        <p:nvSpPr>
          <p:cNvPr id="11" name="ZoneTexte 10"/>
          <p:cNvSpPr txBox="1"/>
          <p:nvPr/>
        </p:nvSpPr>
        <p:spPr>
          <a:xfrm>
            <a:off x="490538" y="1716088"/>
            <a:ext cx="8167687" cy="461962"/>
          </a:xfrm>
          <a:prstGeom prst="rect">
            <a:avLst/>
          </a:prstGeom>
          <a:noFill/>
        </p:spPr>
        <p:txBody>
          <a:bodyPr>
            <a:spAutoFit/>
          </a:bodyPr>
          <a:lstStyle/>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Le suffrage universel en 200 ans</a:t>
            </a:r>
          </a:p>
        </p:txBody>
      </p:sp>
      <p:pic>
        <p:nvPicPr>
          <p:cNvPr id="16389"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0" name="ZoneTexte 9"/>
          <p:cNvSpPr txBox="1"/>
          <p:nvPr/>
        </p:nvSpPr>
        <p:spPr>
          <a:xfrm>
            <a:off x="490538" y="2546350"/>
            <a:ext cx="8582025" cy="3324225"/>
          </a:xfrm>
          <a:prstGeom prst="rect">
            <a:avLst/>
          </a:prstGeom>
          <a:noFill/>
        </p:spPr>
        <p:txBody>
          <a:bodyPr>
            <a:spAutoFit/>
          </a:bodyPr>
          <a:lstStyle/>
          <a:p>
            <a:pPr marL="177800" indent="-177800" fontAlgn="auto">
              <a:lnSpc>
                <a:spcPct val="150000"/>
              </a:lnSpc>
              <a:spcBef>
                <a:spcPts val="0"/>
              </a:spcBef>
              <a:spcAft>
                <a:spcPts val="0"/>
              </a:spcAft>
              <a:defRPr/>
            </a:pPr>
            <a:r>
              <a:rPr lang="fr-CH" sz="2000" b="1" dirty="0">
                <a:solidFill>
                  <a:srgbClr val="008D91"/>
                </a:solidFill>
                <a:latin typeface="ARS Maquette" panose="02000503030000020004" pitchFamily="2" charset="0"/>
                <a:cs typeface="+mn-cs"/>
              </a:rPr>
              <a:t> </a:t>
            </a:r>
            <a:r>
              <a:rPr lang="fr-CH" sz="2000" b="1" dirty="0">
                <a:solidFill>
                  <a:schemeClr val="accent6">
                    <a:lumMod val="75000"/>
                  </a:schemeClr>
                </a:solidFill>
                <a:latin typeface="ARS Maquette" panose="02000503030000020004" pitchFamily="2" charset="0"/>
                <a:cs typeface="+mn-cs"/>
              </a:rPr>
              <a:t>1803</a:t>
            </a:r>
            <a:r>
              <a:rPr lang="fr-CH" sz="2000" b="1" dirty="0">
                <a:solidFill>
                  <a:srgbClr val="008D91"/>
                </a:solidFill>
                <a:latin typeface="ARS Maquette" panose="02000503030000020004" pitchFamily="2" charset="0"/>
                <a:cs typeface="+mn-cs"/>
              </a:rPr>
              <a:t>	</a:t>
            </a:r>
            <a:r>
              <a:rPr lang="fr-CH" sz="2000" dirty="0">
                <a:solidFill>
                  <a:schemeClr val="tx1">
                    <a:lumMod val="65000"/>
                    <a:lumOff val="35000"/>
                  </a:schemeClr>
                </a:solidFill>
                <a:latin typeface="ARS Maquette" panose="02000503030000020004" pitchFamily="2" charset="0"/>
                <a:cs typeface="+mn-cs"/>
              </a:rPr>
              <a:t>Vaudois, hommes, âgés de plus de 30 ans, propriétaires</a:t>
            </a:r>
          </a:p>
          <a:p>
            <a:pPr marL="177800" indent="-177800" fontAlgn="auto">
              <a:lnSpc>
                <a:spcPct val="150000"/>
              </a:lnSpc>
              <a:spcBef>
                <a:spcPts val="0"/>
              </a:spcBef>
              <a:spcAft>
                <a:spcPts val="0"/>
              </a:spcAft>
              <a:defRPr/>
            </a:pPr>
            <a:r>
              <a:rPr lang="fr-CH" sz="2000" b="1" dirty="0">
                <a:solidFill>
                  <a:srgbClr val="008D91"/>
                </a:solidFill>
                <a:latin typeface="ARS Maquette" panose="02000503030000020004" pitchFamily="2" charset="0"/>
                <a:cs typeface="+mn-cs"/>
              </a:rPr>
              <a:t> </a:t>
            </a:r>
            <a:r>
              <a:rPr lang="fr-CH" sz="2000" b="1" dirty="0">
                <a:solidFill>
                  <a:schemeClr val="accent6">
                    <a:lumMod val="75000"/>
                  </a:schemeClr>
                </a:solidFill>
                <a:latin typeface="ARS Maquette" panose="02000503030000020004" pitchFamily="2" charset="0"/>
                <a:cs typeface="+mn-cs"/>
              </a:rPr>
              <a:t>1831</a:t>
            </a:r>
            <a:r>
              <a:rPr lang="fr-CH" sz="2000" b="1" dirty="0">
                <a:solidFill>
                  <a:srgbClr val="008D91"/>
                </a:solidFill>
                <a:latin typeface="ARS Maquette" panose="02000503030000020004" pitchFamily="2" charset="0"/>
                <a:cs typeface="+mn-cs"/>
              </a:rPr>
              <a:t>	</a:t>
            </a:r>
            <a:r>
              <a:rPr lang="fr-CH" sz="2000" dirty="0">
                <a:solidFill>
                  <a:schemeClr val="tx1">
                    <a:lumMod val="65000"/>
                    <a:lumOff val="35000"/>
                  </a:schemeClr>
                </a:solidFill>
                <a:latin typeface="ARS Maquette" panose="02000503030000020004" pitchFamily="2" charset="0"/>
                <a:cs typeface="+mn-cs"/>
              </a:rPr>
              <a:t>Diminution à  23 ans</a:t>
            </a:r>
          </a:p>
          <a:p>
            <a:pPr marL="177800" indent="-177800" fontAlgn="auto">
              <a:lnSpc>
                <a:spcPct val="150000"/>
              </a:lnSpc>
              <a:spcBef>
                <a:spcPts val="0"/>
              </a:spcBef>
              <a:spcAft>
                <a:spcPts val="0"/>
              </a:spcAft>
              <a:defRPr/>
            </a:pPr>
            <a:r>
              <a:rPr lang="fr-CH" sz="2000" b="1" dirty="0">
                <a:solidFill>
                  <a:srgbClr val="008D91"/>
                </a:solidFill>
                <a:latin typeface="ARS Maquette" panose="02000503030000020004" pitchFamily="2" charset="0"/>
                <a:cs typeface="+mn-cs"/>
              </a:rPr>
              <a:t> </a:t>
            </a:r>
            <a:r>
              <a:rPr lang="fr-CH" sz="2000" b="1" dirty="0">
                <a:solidFill>
                  <a:schemeClr val="accent6">
                    <a:lumMod val="75000"/>
                  </a:schemeClr>
                </a:solidFill>
                <a:latin typeface="ARS Maquette" panose="02000503030000020004" pitchFamily="2" charset="0"/>
                <a:cs typeface="+mn-cs"/>
              </a:rPr>
              <a:t>1845</a:t>
            </a:r>
            <a:r>
              <a:rPr lang="fr-CH" sz="2000" b="1" dirty="0">
                <a:solidFill>
                  <a:srgbClr val="008D91"/>
                </a:solidFill>
                <a:latin typeface="ARS Maquette" panose="02000503030000020004" pitchFamily="2" charset="0"/>
                <a:cs typeface="+mn-cs"/>
              </a:rPr>
              <a:t>	</a:t>
            </a:r>
            <a:r>
              <a:rPr lang="fr-CH" sz="2000" dirty="0">
                <a:solidFill>
                  <a:schemeClr val="tx1">
                    <a:lumMod val="65000"/>
                    <a:lumOff val="35000"/>
                  </a:schemeClr>
                </a:solidFill>
                <a:latin typeface="ARS Maquette" panose="02000503030000020004" pitchFamily="2" charset="0"/>
                <a:cs typeface="+mn-cs"/>
              </a:rPr>
              <a:t>Diminution à 21 ans</a:t>
            </a:r>
          </a:p>
          <a:p>
            <a:pPr marL="177800" indent="-177800" fontAlgn="auto">
              <a:lnSpc>
                <a:spcPct val="150000"/>
              </a:lnSpc>
              <a:spcBef>
                <a:spcPts val="0"/>
              </a:spcBef>
              <a:spcAft>
                <a:spcPts val="0"/>
              </a:spcAft>
              <a:defRPr/>
            </a:pPr>
            <a:r>
              <a:rPr lang="fr-CH" sz="2000" b="1" dirty="0">
                <a:solidFill>
                  <a:srgbClr val="008D91"/>
                </a:solidFill>
                <a:latin typeface="ARS Maquette" panose="02000503030000020004" pitchFamily="2" charset="0"/>
                <a:cs typeface="+mn-cs"/>
              </a:rPr>
              <a:t> </a:t>
            </a:r>
            <a:r>
              <a:rPr lang="fr-CH" sz="2000" b="1" dirty="0">
                <a:solidFill>
                  <a:schemeClr val="accent6">
                    <a:lumMod val="75000"/>
                  </a:schemeClr>
                </a:solidFill>
                <a:latin typeface="ARS Maquette" panose="02000503030000020004" pitchFamily="2" charset="0"/>
                <a:cs typeface="+mn-cs"/>
              </a:rPr>
              <a:t>1861</a:t>
            </a:r>
            <a:r>
              <a:rPr lang="fr-CH" sz="2000" b="1" dirty="0">
                <a:solidFill>
                  <a:srgbClr val="008D91"/>
                </a:solidFill>
                <a:latin typeface="ARS Maquette" panose="02000503030000020004" pitchFamily="2" charset="0"/>
                <a:cs typeface="+mn-cs"/>
              </a:rPr>
              <a:t>	</a:t>
            </a:r>
            <a:r>
              <a:rPr lang="fr-CH" sz="2000" dirty="0">
                <a:solidFill>
                  <a:schemeClr val="tx1">
                    <a:lumMod val="65000"/>
                    <a:lumOff val="35000"/>
                  </a:schemeClr>
                </a:solidFill>
                <a:latin typeface="ARS Maquette" panose="02000503030000020004" pitchFamily="2" charset="0"/>
                <a:cs typeface="+mn-cs"/>
              </a:rPr>
              <a:t>Extension aux Confédérés, diminution à 20 ans</a:t>
            </a:r>
          </a:p>
          <a:p>
            <a:pPr marL="177800" indent="-177800" fontAlgn="auto">
              <a:lnSpc>
                <a:spcPct val="150000"/>
              </a:lnSpc>
              <a:spcBef>
                <a:spcPts val="0"/>
              </a:spcBef>
              <a:spcAft>
                <a:spcPts val="0"/>
              </a:spcAft>
              <a:defRPr/>
            </a:pPr>
            <a:r>
              <a:rPr lang="fr-CH" sz="2000" b="1" dirty="0">
                <a:solidFill>
                  <a:srgbClr val="008D91"/>
                </a:solidFill>
                <a:latin typeface="ARS Maquette" panose="02000503030000020004" pitchFamily="2" charset="0"/>
                <a:cs typeface="+mn-cs"/>
              </a:rPr>
              <a:t> </a:t>
            </a:r>
            <a:r>
              <a:rPr lang="fr-CH" sz="2000" b="1" dirty="0">
                <a:solidFill>
                  <a:schemeClr val="accent6">
                    <a:lumMod val="75000"/>
                  </a:schemeClr>
                </a:solidFill>
                <a:latin typeface="ARS Maquette" panose="02000503030000020004" pitchFamily="2" charset="0"/>
                <a:cs typeface="+mn-cs"/>
              </a:rPr>
              <a:t>1959</a:t>
            </a:r>
            <a:r>
              <a:rPr lang="fr-CH" sz="2000" b="1" dirty="0">
                <a:solidFill>
                  <a:srgbClr val="008D91"/>
                </a:solidFill>
                <a:latin typeface="ARS Maquette" panose="02000503030000020004" pitchFamily="2" charset="0"/>
                <a:cs typeface="+mn-cs"/>
              </a:rPr>
              <a:t>	</a:t>
            </a:r>
            <a:r>
              <a:rPr lang="fr-CH" sz="2000" dirty="0">
                <a:solidFill>
                  <a:schemeClr val="tx1">
                    <a:lumMod val="65000"/>
                    <a:lumOff val="35000"/>
                  </a:schemeClr>
                </a:solidFill>
                <a:latin typeface="ARS Maquette" panose="02000503030000020004" pitchFamily="2" charset="0"/>
                <a:cs typeface="+mn-cs"/>
              </a:rPr>
              <a:t>Extension aux femmes</a:t>
            </a:r>
          </a:p>
          <a:p>
            <a:pPr marL="177800" indent="-177800" fontAlgn="auto">
              <a:lnSpc>
                <a:spcPct val="150000"/>
              </a:lnSpc>
              <a:spcBef>
                <a:spcPts val="0"/>
              </a:spcBef>
              <a:spcAft>
                <a:spcPts val="0"/>
              </a:spcAft>
              <a:defRPr/>
            </a:pPr>
            <a:r>
              <a:rPr lang="fr-CH" sz="2000" b="1" dirty="0">
                <a:solidFill>
                  <a:srgbClr val="008D91"/>
                </a:solidFill>
                <a:latin typeface="ARS Maquette" panose="02000503030000020004" pitchFamily="2" charset="0"/>
                <a:cs typeface="+mn-cs"/>
              </a:rPr>
              <a:t> </a:t>
            </a:r>
            <a:r>
              <a:rPr lang="fr-CH" sz="2000" b="1" dirty="0">
                <a:solidFill>
                  <a:schemeClr val="accent6">
                    <a:lumMod val="75000"/>
                  </a:schemeClr>
                </a:solidFill>
                <a:latin typeface="ARS Maquette" panose="02000503030000020004" pitchFamily="2" charset="0"/>
                <a:cs typeface="+mn-cs"/>
              </a:rPr>
              <a:t>1980</a:t>
            </a:r>
            <a:r>
              <a:rPr lang="fr-CH" sz="2000" b="1" dirty="0">
                <a:solidFill>
                  <a:srgbClr val="008D91"/>
                </a:solidFill>
                <a:latin typeface="ARS Maquette" panose="02000503030000020004" pitchFamily="2" charset="0"/>
                <a:cs typeface="+mn-cs"/>
              </a:rPr>
              <a:t>	</a:t>
            </a:r>
            <a:r>
              <a:rPr lang="fr-CH" sz="2000" dirty="0">
                <a:solidFill>
                  <a:schemeClr val="tx1">
                    <a:lumMod val="65000"/>
                    <a:lumOff val="35000"/>
                  </a:schemeClr>
                </a:solidFill>
                <a:latin typeface="ARS Maquette" panose="02000503030000020004" pitchFamily="2" charset="0"/>
                <a:cs typeface="+mn-cs"/>
              </a:rPr>
              <a:t>Abaissement de la majorité à 18 ans</a:t>
            </a:r>
          </a:p>
          <a:p>
            <a:pPr marL="177800" indent="-177800" fontAlgn="auto">
              <a:lnSpc>
                <a:spcPct val="150000"/>
              </a:lnSpc>
              <a:spcBef>
                <a:spcPts val="0"/>
              </a:spcBef>
              <a:spcAft>
                <a:spcPts val="0"/>
              </a:spcAft>
              <a:defRPr/>
            </a:pPr>
            <a:r>
              <a:rPr lang="fr-CH" sz="2000" b="1" dirty="0">
                <a:solidFill>
                  <a:srgbClr val="008D91"/>
                </a:solidFill>
                <a:latin typeface="ARS Maquette" panose="02000503030000020004" pitchFamily="2" charset="0"/>
                <a:cs typeface="+mn-cs"/>
              </a:rPr>
              <a:t> </a:t>
            </a:r>
            <a:r>
              <a:rPr lang="fr-CH" sz="2000" b="1" dirty="0">
                <a:solidFill>
                  <a:schemeClr val="accent6">
                    <a:lumMod val="75000"/>
                  </a:schemeClr>
                </a:solidFill>
                <a:latin typeface="ARS Maquette" panose="02000503030000020004" pitchFamily="2" charset="0"/>
                <a:cs typeface="+mn-cs"/>
              </a:rPr>
              <a:t>2003</a:t>
            </a:r>
            <a:r>
              <a:rPr lang="fr-CH" sz="2000" b="1" dirty="0">
                <a:solidFill>
                  <a:srgbClr val="008D91"/>
                </a:solidFill>
                <a:latin typeface="ARS Maquette" panose="02000503030000020004" pitchFamily="2" charset="0"/>
                <a:cs typeface="+mn-cs"/>
              </a:rPr>
              <a:t>	</a:t>
            </a:r>
            <a:r>
              <a:rPr lang="fr-CH" sz="2000" b="1" dirty="0">
                <a:solidFill>
                  <a:schemeClr val="tx1">
                    <a:lumMod val="65000"/>
                    <a:lumOff val="35000"/>
                  </a:schemeClr>
                </a:solidFill>
                <a:latin typeface="ARS Maquette" panose="02000503030000020004" pitchFamily="2" charset="0"/>
                <a:cs typeface="+mn-cs"/>
              </a:rPr>
              <a:t>Étrangères et étrangers sur le plan communal</a:t>
            </a:r>
          </a:p>
        </p:txBody>
      </p:sp>
      <p:sp>
        <p:nvSpPr>
          <p:cNvPr id="2" name="Ellipse 1"/>
          <p:cNvSpPr/>
          <p:nvPr/>
        </p:nvSpPr>
        <p:spPr>
          <a:xfrm>
            <a:off x="215900" y="5318125"/>
            <a:ext cx="7593013" cy="581025"/>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par>
                          <p:cTn id="13" fill="hold">
                            <p:stCondLst>
                              <p:cond delay="1500"/>
                            </p:stCondLst>
                            <p:childTnLst>
                              <p:par>
                                <p:cTn id="14" presetID="12" presetClass="entr" presetSubtype="1"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 calcmode="lin" valueType="num">
                                      <p:cBhvr additive="base">
                                        <p:cTn id="16" dur="1000"/>
                                        <p:tgtEl>
                                          <p:spTgt spid="10">
                                            <p:txEl>
                                              <p:pRg st="0" end="0"/>
                                            </p:txEl>
                                          </p:spTgt>
                                        </p:tgtEl>
                                        <p:attrNameLst>
                                          <p:attrName>ppt_y</p:attrName>
                                        </p:attrNameLst>
                                      </p:cBhvr>
                                      <p:tavLst>
                                        <p:tav tm="0">
                                          <p:val>
                                            <p:strVal val="#ppt_y-#ppt_h*1.125000"/>
                                          </p:val>
                                        </p:tav>
                                        <p:tav tm="100000">
                                          <p:val>
                                            <p:strVal val="#ppt_y"/>
                                          </p:val>
                                        </p:tav>
                                      </p:tavLst>
                                    </p:anim>
                                    <p:animEffect transition="in" filter="wipe(down)">
                                      <p:cBhvr>
                                        <p:cTn id="17" dur="1000"/>
                                        <p:tgtEl>
                                          <p:spTgt spid="10">
                                            <p:txEl>
                                              <p:pRg st="0" end="0"/>
                                            </p:txEl>
                                          </p:spTgt>
                                        </p:tgtEl>
                                      </p:cBhvr>
                                    </p:animEffect>
                                  </p:childTnLst>
                                </p:cTn>
                              </p:par>
                            </p:childTnLst>
                          </p:cTn>
                        </p:par>
                        <p:par>
                          <p:cTn id="18" fill="hold">
                            <p:stCondLst>
                              <p:cond delay="2500"/>
                            </p:stCondLst>
                            <p:childTnLst>
                              <p:par>
                                <p:cTn id="19" presetID="12" presetClass="entr" presetSubtype="1" fill="hold" grpId="0" nodeType="after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additive="base">
                                        <p:cTn id="21" dur="1000"/>
                                        <p:tgtEl>
                                          <p:spTgt spid="10">
                                            <p:txEl>
                                              <p:pRg st="1" end="1"/>
                                            </p:txEl>
                                          </p:spTgt>
                                        </p:tgtEl>
                                        <p:attrNameLst>
                                          <p:attrName>ppt_y</p:attrName>
                                        </p:attrNameLst>
                                      </p:cBhvr>
                                      <p:tavLst>
                                        <p:tav tm="0">
                                          <p:val>
                                            <p:strVal val="#ppt_y-#ppt_h*1.125000"/>
                                          </p:val>
                                        </p:tav>
                                        <p:tav tm="100000">
                                          <p:val>
                                            <p:strVal val="#ppt_y"/>
                                          </p:val>
                                        </p:tav>
                                      </p:tavLst>
                                    </p:anim>
                                    <p:animEffect transition="in" filter="wipe(down)">
                                      <p:cBhvr>
                                        <p:cTn id="22" dur="1000"/>
                                        <p:tgtEl>
                                          <p:spTgt spid="10">
                                            <p:txEl>
                                              <p:pRg st="1" end="1"/>
                                            </p:txEl>
                                          </p:spTgt>
                                        </p:tgtEl>
                                      </p:cBhvr>
                                    </p:animEffect>
                                  </p:childTnLst>
                                </p:cTn>
                              </p:par>
                            </p:childTnLst>
                          </p:cTn>
                        </p:par>
                        <p:par>
                          <p:cTn id="23" fill="hold">
                            <p:stCondLst>
                              <p:cond delay="3500"/>
                            </p:stCondLst>
                            <p:childTnLst>
                              <p:par>
                                <p:cTn id="24" presetID="12" presetClass="entr" presetSubtype="1" fill="hold" grpId="0" nodeType="after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additive="base">
                                        <p:cTn id="26" dur="1000"/>
                                        <p:tgtEl>
                                          <p:spTgt spid="10">
                                            <p:txEl>
                                              <p:pRg st="2" end="2"/>
                                            </p:txEl>
                                          </p:spTgt>
                                        </p:tgtEl>
                                        <p:attrNameLst>
                                          <p:attrName>ppt_y</p:attrName>
                                        </p:attrNameLst>
                                      </p:cBhvr>
                                      <p:tavLst>
                                        <p:tav tm="0">
                                          <p:val>
                                            <p:strVal val="#ppt_y-#ppt_h*1.125000"/>
                                          </p:val>
                                        </p:tav>
                                        <p:tav tm="100000">
                                          <p:val>
                                            <p:strVal val="#ppt_y"/>
                                          </p:val>
                                        </p:tav>
                                      </p:tavLst>
                                    </p:anim>
                                    <p:animEffect transition="in" filter="wipe(down)">
                                      <p:cBhvr>
                                        <p:cTn id="27" dur="1000"/>
                                        <p:tgtEl>
                                          <p:spTgt spid="10">
                                            <p:txEl>
                                              <p:pRg st="2" end="2"/>
                                            </p:txEl>
                                          </p:spTgt>
                                        </p:tgtEl>
                                      </p:cBhvr>
                                    </p:animEffect>
                                  </p:childTnLst>
                                </p:cTn>
                              </p:par>
                            </p:childTnLst>
                          </p:cTn>
                        </p:par>
                        <p:par>
                          <p:cTn id="28" fill="hold">
                            <p:stCondLst>
                              <p:cond delay="4500"/>
                            </p:stCondLst>
                            <p:childTnLst>
                              <p:par>
                                <p:cTn id="29" presetID="12" presetClass="entr" presetSubtype="1" fill="hold" grpId="0" nodeType="after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1000"/>
                                        <p:tgtEl>
                                          <p:spTgt spid="10">
                                            <p:txEl>
                                              <p:pRg st="3" end="3"/>
                                            </p:txEl>
                                          </p:spTgt>
                                        </p:tgtEl>
                                        <p:attrNameLst>
                                          <p:attrName>ppt_y</p:attrName>
                                        </p:attrNameLst>
                                      </p:cBhvr>
                                      <p:tavLst>
                                        <p:tav tm="0">
                                          <p:val>
                                            <p:strVal val="#ppt_y-#ppt_h*1.125000"/>
                                          </p:val>
                                        </p:tav>
                                        <p:tav tm="100000">
                                          <p:val>
                                            <p:strVal val="#ppt_y"/>
                                          </p:val>
                                        </p:tav>
                                      </p:tavLst>
                                    </p:anim>
                                    <p:animEffect transition="in" filter="wipe(down)">
                                      <p:cBhvr>
                                        <p:cTn id="32" dur="1000"/>
                                        <p:tgtEl>
                                          <p:spTgt spid="10">
                                            <p:txEl>
                                              <p:pRg st="3" end="3"/>
                                            </p:txEl>
                                          </p:spTgt>
                                        </p:tgtEl>
                                      </p:cBhvr>
                                    </p:animEffect>
                                  </p:childTnLst>
                                </p:cTn>
                              </p:par>
                            </p:childTnLst>
                          </p:cTn>
                        </p:par>
                        <p:par>
                          <p:cTn id="33" fill="hold">
                            <p:stCondLst>
                              <p:cond delay="5500"/>
                            </p:stCondLst>
                            <p:childTnLst>
                              <p:par>
                                <p:cTn id="34" presetID="12" presetClass="entr" presetSubtype="1" fill="hold" grpId="0" nodeType="afterEffect">
                                  <p:stCondLst>
                                    <p:cond delay="0"/>
                                  </p:stCondLst>
                                  <p:childTnLst>
                                    <p:set>
                                      <p:cBhvr>
                                        <p:cTn id="35" dur="1" fill="hold">
                                          <p:stCondLst>
                                            <p:cond delay="0"/>
                                          </p:stCondLst>
                                        </p:cTn>
                                        <p:tgtEl>
                                          <p:spTgt spid="10">
                                            <p:txEl>
                                              <p:pRg st="4" end="4"/>
                                            </p:txEl>
                                          </p:spTgt>
                                        </p:tgtEl>
                                        <p:attrNameLst>
                                          <p:attrName>style.visibility</p:attrName>
                                        </p:attrNameLst>
                                      </p:cBhvr>
                                      <p:to>
                                        <p:strVal val="visible"/>
                                      </p:to>
                                    </p:set>
                                    <p:anim calcmode="lin" valueType="num">
                                      <p:cBhvr additive="base">
                                        <p:cTn id="36" dur="1000"/>
                                        <p:tgtEl>
                                          <p:spTgt spid="10">
                                            <p:txEl>
                                              <p:pRg st="4" end="4"/>
                                            </p:txEl>
                                          </p:spTgt>
                                        </p:tgtEl>
                                        <p:attrNameLst>
                                          <p:attrName>ppt_y</p:attrName>
                                        </p:attrNameLst>
                                      </p:cBhvr>
                                      <p:tavLst>
                                        <p:tav tm="0">
                                          <p:val>
                                            <p:strVal val="#ppt_y-#ppt_h*1.125000"/>
                                          </p:val>
                                        </p:tav>
                                        <p:tav tm="100000">
                                          <p:val>
                                            <p:strVal val="#ppt_y"/>
                                          </p:val>
                                        </p:tav>
                                      </p:tavLst>
                                    </p:anim>
                                    <p:animEffect transition="in" filter="wipe(down)">
                                      <p:cBhvr>
                                        <p:cTn id="37" dur="1000"/>
                                        <p:tgtEl>
                                          <p:spTgt spid="10">
                                            <p:txEl>
                                              <p:pRg st="4" end="4"/>
                                            </p:txEl>
                                          </p:spTgt>
                                        </p:tgtEl>
                                      </p:cBhvr>
                                    </p:animEffect>
                                  </p:childTnLst>
                                </p:cTn>
                              </p:par>
                            </p:childTnLst>
                          </p:cTn>
                        </p:par>
                        <p:par>
                          <p:cTn id="38" fill="hold">
                            <p:stCondLst>
                              <p:cond delay="6500"/>
                            </p:stCondLst>
                            <p:childTnLst>
                              <p:par>
                                <p:cTn id="39" presetID="12" presetClass="entr" presetSubtype="1" fill="hold" grpId="0" nodeType="after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anim calcmode="lin" valueType="num">
                                      <p:cBhvr additive="base">
                                        <p:cTn id="41" dur="1000"/>
                                        <p:tgtEl>
                                          <p:spTgt spid="10">
                                            <p:txEl>
                                              <p:pRg st="5" end="5"/>
                                            </p:txEl>
                                          </p:spTgt>
                                        </p:tgtEl>
                                        <p:attrNameLst>
                                          <p:attrName>ppt_y</p:attrName>
                                        </p:attrNameLst>
                                      </p:cBhvr>
                                      <p:tavLst>
                                        <p:tav tm="0">
                                          <p:val>
                                            <p:strVal val="#ppt_y-#ppt_h*1.125000"/>
                                          </p:val>
                                        </p:tav>
                                        <p:tav tm="100000">
                                          <p:val>
                                            <p:strVal val="#ppt_y"/>
                                          </p:val>
                                        </p:tav>
                                      </p:tavLst>
                                    </p:anim>
                                    <p:animEffect transition="in" filter="wipe(down)">
                                      <p:cBhvr>
                                        <p:cTn id="42" dur="1000"/>
                                        <p:tgtEl>
                                          <p:spTgt spid="10">
                                            <p:txEl>
                                              <p:pRg st="5" end="5"/>
                                            </p:txEl>
                                          </p:spTgt>
                                        </p:tgtEl>
                                      </p:cBhvr>
                                    </p:animEffect>
                                  </p:childTnLst>
                                </p:cTn>
                              </p:par>
                            </p:childTnLst>
                          </p:cTn>
                        </p:par>
                        <p:par>
                          <p:cTn id="43" fill="hold">
                            <p:stCondLst>
                              <p:cond delay="7500"/>
                            </p:stCondLst>
                            <p:childTnLst>
                              <p:par>
                                <p:cTn id="44" presetID="12" presetClass="entr" presetSubtype="1" fill="hold" grpId="0" nodeType="afterEffect">
                                  <p:stCondLst>
                                    <p:cond delay="0"/>
                                  </p:stCondLst>
                                  <p:childTnLst>
                                    <p:set>
                                      <p:cBhvr>
                                        <p:cTn id="45" dur="1" fill="hold">
                                          <p:stCondLst>
                                            <p:cond delay="0"/>
                                          </p:stCondLst>
                                        </p:cTn>
                                        <p:tgtEl>
                                          <p:spTgt spid="10">
                                            <p:txEl>
                                              <p:pRg st="6" end="6"/>
                                            </p:txEl>
                                          </p:spTgt>
                                        </p:tgtEl>
                                        <p:attrNameLst>
                                          <p:attrName>style.visibility</p:attrName>
                                        </p:attrNameLst>
                                      </p:cBhvr>
                                      <p:to>
                                        <p:strVal val="visible"/>
                                      </p:to>
                                    </p:set>
                                    <p:anim calcmode="lin" valueType="num">
                                      <p:cBhvr additive="base">
                                        <p:cTn id="46" dur="1000"/>
                                        <p:tgtEl>
                                          <p:spTgt spid="10">
                                            <p:txEl>
                                              <p:pRg st="6" end="6"/>
                                            </p:txEl>
                                          </p:spTgt>
                                        </p:tgtEl>
                                        <p:attrNameLst>
                                          <p:attrName>ppt_y</p:attrName>
                                        </p:attrNameLst>
                                      </p:cBhvr>
                                      <p:tavLst>
                                        <p:tav tm="0">
                                          <p:val>
                                            <p:strVal val="#ppt_y-#ppt_h*1.125000"/>
                                          </p:val>
                                        </p:tav>
                                        <p:tav tm="100000">
                                          <p:val>
                                            <p:strVal val="#ppt_y"/>
                                          </p:val>
                                        </p:tav>
                                      </p:tavLst>
                                    </p:anim>
                                    <p:animEffect transition="in" filter="wipe(down)">
                                      <p:cBhvr>
                                        <p:cTn id="47" dur="1000"/>
                                        <p:tgtEl>
                                          <p:spTgt spid="10">
                                            <p:txEl>
                                              <p:pRg st="6" end="6"/>
                                            </p:txEl>
                                          </p:spTgt>
                                        </p:tgtEl>
                                      </p:cBhvr>
                                    </p:animEffect>
                                  </p:childTnLst>
                                </p:cTn>
                              </p:par>
                            </p:childTnLst>
                          </p:cTn>
                        </p:par>
                        <p:par>
                          <p:cTn id="48" fill="hold">
                            <p:stCondLst>
                              <p:cond delay="8500"/>
                            </p:stCondLst>
                            <p:childTnLst>
                              <p:par>
                                <p:cTn id="49" presetID="21" presetClass="entr" presetSubtype="1" fill="hold" grpId="0" nodeType="afterEffect">
                                  <p:stCondLst>
                                    <p:cond delay="500"/>
                                  </p:stCondLst>
                                  <p:childTnLst>
                                    <p:set>
                                      <p:cBhvr>
                                        <p:cTn id="50" dur="1" fill="hold">
                                          <p:stCondLst>
                                            <p:cond delay="0"/>
                                          </p:stCondLst>
                                        </p:cTn>
                                        <p:tgtEl>
                                          <p:spTgt spid="2"/>
                                        </p:tgtEl>
                                        <p:attrNameLst>
                                          <p:attrName>style.visibility</p:attrName>
                                        </p:attrNameLst>
                                      </p:cBhvr>
                                      <p:to>
                                        <p:strVal val="visible"/>
                                      </p:to>
                                    </p:set>
                                    <p:animEffect transition="in" filter="wheel(1)">
                                      <p:cBhvr>
                                        <p:cTn id="5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uiExpand="1" build="p"/>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5222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La disposition </a:t>
            </a:r>
            <a:r>
              <a:rPr lang="fr-CH" sz="2800" b="1" cap="all" dirty="0">
                <a:solidFill>
                  <a:schemeClr val="accent6">
                    <a:lumMod val="75000"/>
                  </a:schemeClr>
                </a:solidFill>
                <a:latin typeface="ARS Maquette" panose="02000503030000020004" pitchFamily="2" charset="0"/>
                <a:cs typeface="+mn-cs"/>
              </a:rPr>
              <a:t>constitutionnel</a:t>
            </a:r>
            <a:endParaRPr lang="fr-CH" sz="2800" b="1" cap="all" dirty="0">
              <a:solidFill>
                <a:schemeClr val="accent6">
                  <a:lumMod val="75000"/>
                </a:schemeClr>
              </a:solidFill>
              <a:latin typeface="+mn-lt"/>
              <a:cs typeface="+mn-cs"/>
            </a:endParaRPr>
          </a:p>
        </p:txBody>
      </p:sp>
      <p:sp>
        <p:nvSpPr>
          <p:cNvPr id="11" name="ZoneTexte 10"/>
          <p:cNvSpPr txBox="1"/>
          <p:nvPr/>
        </p:nvSpPr>
        <p:spPr>
          <a:xfrm>
            <a:off x="490538" y="2263775"/>
            <a:ext cx="8167687" cy="1201738"/>
          </a:xfrm>
          <a:prstGeom prst="rect">
            <a:avLst/>
          </a:prstGeom>
          <a:noFill/>
        </p:spPr>
        <p:txBody>
          <a:bodyPr>
            <a:spAutoFit/>
          </a:bodyPr>
          <a:lstStyle/>
          <a:p>
            <a:pPr fontAlgn="auto">
              <a:spcBef>
                <a:spcPts val="0"/>
              </a:spcBef>
              <a:spcAft>
                <a:spcPts val="0"/>
              </a:spcAft>
              <a:defRPr/>
            </a:pPr>
            <a:r>
              <a:rPr lang="fr-CH" i="1" dirty="0">
                <a:solidFill>
                  <a:schemeClr val="tx1">
                    <a:lumMod val="65000"/>
                    <a:lumOff val="35000"/>
                  </a:schemeClr>
                </a:solidFill>
                <a:latin typeface="ARS Maquette" panose="02000503030000020004" pitchFamily="2" charset="0"/>
                <a:cs typeface="+mn-cs"/>
              </a:rPr>
              <a:t>Font partie du </a:t>
            </a:r>
            <a:r>
              <a:rPr lang="fr-CH" b="1" i="1" dirty="0">
                <a:solidFill>
                  <a:schemeClr val="tx1">
                    <a:lumMod val="65000"/>
                    <a:lumOff val="35000"/>
                  </a:schemeClr>
                </a:solidFill>
                <a:latin typeface="ARS Maquette" panose="02000503030000020004" pitchFamily="2" charset="0"/>
                <a:cs typeface="+mn-cs"/>
              </a:rPr>
              <a:t>corps électoral communal</a:t>
            </a:r>
            <a:r>
              <a:rPr lang="fr-CH" i="1" dirty="0">
                <a:solidFill>
                  <a:schemeClr val="tx1">
                    <a:lumMod val="65000"/>
                    <a:lumOff val="35000"/>
                  </a:schemeClr>
                </a:solidFill>
                <a:latin typeface="ARS Maquette" panose="02000503030000020004" pitchFamily="2" charset="0"/>
                <a:cs typeface="+mn-cs"/>
              </a:rPr>
              <a:t>, s'ils sont âgés de </a:t>
            </a:r>
            <a:r>
              <a:rPr lang="fr-CH" b="1" i="1" dirty="0">
                <a:solidFill>
                  <a:schemeClr val="tx1">
                    <a:lumMod val="65000"/>
                    <a:lumOff val="35000"/>
                  </a:schemeClr>
                </a:solidFill>
                <a:latin typeface="ARS Maquette" panose="02000503030000020004" pitchFamily="2" charset="0"/>
                <a:cs typeface="+mn-cs"/>
              </a:rPr>
              <a:t>dix-huit ans révolus</a:t>
            </a:r>
            <a:r>
              <a:rPr lang="fr-CH" i="1" dirty="0">
                <a:solidFill>
                  <a:schemeClr val="tx1">
                    <a:lumMod val="65000"/>
                    <a:lumOff val="35000"/>
                  </a:schemeClr>
                </a:solidFill>
                <a:latin typeface="ARS Maquette" panose="02000503030000020004" pitchFamily="2" charset="0"/>
                <a:cs typeface="+mn-cs"/>
              </a:rPr>
              <a:t> et ne sont pas protégés par une curatelle de portée générale ou un mandat pour cause d'inaptitude, en raison d'une incapacité durable de discernement :</a:t>
            </a:r>
          </a:p>
        </p:txBody>
      </p:sp>
      <p:pic>
        <p:nvPicPr>
          <p:cNvPr id="17413"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2" name="ZoneTexte 11"/>
          <p:cNvSpPr txBox="1"/>
          <p:nvPr/>
        </p:nvSpPr>
        <p:spPr>
          <a:xfrm>
            <a:off x="490538" y="1716088"/>
            <a:ext cx="8167687" cy="461962"/>
          </a:xfrm>
          <a:prstGeom prst="rect">
            <a:avLst/>
          </a:prstGeom>
          <a:noFill/>
        </p:spPr>
        <p:txBody>
          <a:bodyPr>
            <a:spAutoFit/>
          </a:bodyPr>
          <a:lstStyle/>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Article 142 de la Constitution vaudoise</a:t>
            </a:r>
          </a:p>
        </p:txBody>
      </p:sp>
      <p:sp>
        <p:nvSpPr>
          <p:cNvPr id="13" name="ZoneTexte 12"/>
          <p:cNvSpPr txBox="1"/>
          <p:nvPr/>
        </p:nvSpPr>
        <p:spPr>
          <a:xfrm>
            <a:off x="490538" y="3436938"/>
            <a:ext cx="8167687" cy="1755775"/>
          </a:xfrm>
          <a:prstGeom prst="rect">
            <a:avLst/>
          </a:prstGeom>
          <a:noFill/>
        </p:spPr>
        <p:txBody>
          <a:bodyPr>
            <a:spAutoFit/>
          </a:bodyPr>
          <a:lstStyle/>
          <a:p>
            <a:pPr marL="177800" indent="-177800" fontAlgn="auto">
              <a:lnSpc>
                <a:spcPct val="150000"/>
              </a:lnSpc>
              <a:spcBef>
                <a:spcPts val="0"/>
              </a:spcBef>
              <a:spcAft>
                <a:spcPts val="0"/>
              </a:spcAft>
              <a:defRPr/>
            </a:pPr>
            <a:r>
              <a:rPr lang="fr-CH" b="1" i="1" dirty="0">
                <a:solidFill>
                  <a:schemeClr val="accent6">
                    <a:lumMod val="75000"/>
                  </a:schemeClr>
                </a:solidFill>
                <a:latin typeface="ARS Maquette" panose="02000503030000020004" pitchFamily="2" charset="0"/>
                <a:cs typeface="+mn-cs"/>
              </a:rPr>
              <a:t>a) </a:t>
            </a:r>
            <a:r>
              <a:rPr lang="fr-CH" i="1" dirty="0">
                <a:solidFill>
                  <a:schemeClr val="tx1">
                    <a:lumMod val="65000"/>
                    <a:lumOff val="35000"/>
                  </a:schemeClr>
                </a:solidFill>
                <a:latin typeface="ARS Maquette" panose="02000503030000020004" pitchFamily="2" charset="0"/>
                <a:cs typeface="+mn-cs"/>
              </a:rPr>
              <a:t>les Suissesses et les Suisses qui sont domiciliés dans la commune ;</a:t>
            </a:r>
          </a:p>
          <a:p>
            <a:pPr marL="266700" indent="-266700" fontAlgn="auto">
              <a:lnSpc>
                <a:spcPct val="150000"/>
              </a:lnSpc>
              <a:spcBef>
                <a:spcPts val="0"/>
              </a:spcBef>
              <a:spcAft>
                <a:spcPts val="0"/>
              </a:spcAft>
              <a:defRPr/>
            </a:pPr>
            <a:r>
              <a:rPr lang="fr-CH" b="1" i="1" dirty="0">
                <a:solidFill>
                  <a:schemeClr val="accent6">
                    <a:lumMod val="75000"/>
                  </a:schemeClr>
                </a:solidFill>
                <a:latin typeface="ARS Maquette" panose="02000503030000020004" pitchFamily="2" charset="0"/>
                <a:cs typeface="+mn-cs"/>
              </a:rPr>
              <a:t>b) </a:t>
            </a:r>
            <a:r>
              <a:rPr lang="fr-CH" i="1" dirty="0">
                <a:solidFill>
                  <a:schemeClr val="tx1">
                    <a:lumMod val="65000"/>
                    <a:lumOff val="35000"/>
                  </a:schemeClr>
                </a:solidFill>
                <a:latin typeface="ARS Maquette" panose="02000503030000020004" pitchFamily="2" charset="0"/>
                <a:cs typeface="+mn-cs"/>
              </a:rPr>
              <a:t>les </a:t>
            </a:r>
            <a:r>
              <a:rPr lang="fr-CH" b="1" i="1" dirty="0">
                <a:solidFill>
                  <a:schemeClr val="tx1">
                    <a:lumMod val="65000"/>
                    <a:lumOff val="35000"/>
                  </a:schemeClr>
                </a:solidFill>
                <a:latin typeface="ARS Maquette" panose="02000503030000020004" pitchFamily="2" charset="0"/>
                <a:cs typeface="+mn-cs"/>
              </a:rPr>
              <a:t>étrangères et les étrangers domiciliés </a:t>
            </a:r>
            <a:r>
              <a:rPr lang="fr-CH" i="1" dirty="0">
                <a:solidFill>
                  <a:schemeClr val="tx1">
                    <a:lumMod val="65000"/>
                    <a:lumOff val="35000"/>
                  </a:schemeClr>
                </a:solidFill>
                <a:latin typeface="ARS Maquette" panose="02000503030000020004" pitchFamily="2" charset="0"/>
                <a:cs typeface="+mn-cs"/>
              </a:rPr>
              <a:t>dans la commune qui résident </a:t>
            </a:r>
            <a:r>
              <a:rPr lang="fr-CH" b="1" i="1" dirty="0">
                <a:solidFill>
                  <a:schemeClr val="accent6">
                    <a:lumMod val="75000"/>
                  </a:schemeClr>
                </a:solidFill>
                <a:latin typeface="ARS Maquette" panose="02000503030000020004" pitchFamily="2" charset="0"/>
                <a:cs typeface="+mn-cs"/>
              </a:rPr>
              <a:t>en</a:t>
            </a:r>
            <a:r>
              <a:rPr lang="fr-CH" i="1" dirty="0">
                <a:solidFill>
                  <a:schemeClr val="accent6">
                    <a:lumMod val="75000"/>
                  </a:schemeClr>
                </a:solidFill>
                <a:latin typeface="ARS Maquette" panose="02000503030000020004" pitchFamily="2" charset="0"/>
                <a:cs typeface="+mn-cs"/>
              </a:rPr>
              <a:t> </a:t>
            </a:r>
            <a:r>
              <a:rPr lang="fr-CH" b="1" i="1" dirty="0">
                <a:solidFill>
                  <a:schemeClr val="accent6">
                    <a:lumMod val="75000"/>
                  </a:schemeClr>
                </a:solidFill>
                <a:latin typeface="ARS Maquette" panose="02000503030000020004" pitchFamily="2" charset="0"/>
                <a:cs typeface="+mn-cs"/>
              </a:rPr>
              <a:t>Suisse</a:t>
            </a:r>
            <a:r>
              <a:rPr lang="fr-CH" i="1" dirty="0">
                <a:solidFill>
                  <a:schemeClr val="accent6">
                    <a:lumMod val="75000"/>
                  </a:schemeClr>
                </a:solidFill>
                <a:latin typeface="ARS Maquette" panose="02000503030000020004" pitchFamily="2" charset="0"/>
                <a:cs typeface="+mn-cs"/>
              </a:rPr>
              <a:t> </a:t>
            </a:r>
            <a:r>
              <a:rPr lang="fr-CH" i="1" dirty="0">
                <a:solidFill>
                  <a:schemeClr val="tx1">
                    <a:lumMod val="65000"/>
                    <a:lumOff val="35000"/>
                  </a:schemeClr>
                </a:solidFill>
                <a:latin typeface="ARS Maquette" panose="02000503030000020004" pitchFamily="2" charset="0"/>
                <a:cs typeface="+mn-cs"/>
              </a:rPr>
              <a:t>au bénéfice d’une autorisation </a:t>
            </a:r>
            <a:r>
              <a:rPr lang="fr-CH" b="1" i="1" dirty="0">
                <a:solidFill>
                  <a:schemeClr val="accent6">
                    <a:lumMod val="75000"/>
                  </a:schemeClr>
                </a:solidFill>
                <a:latin typeface="ARS Maquette" panose="02000503030000020004" pitchFamily="2" charset="0"/>
                <a:cs typeface="+mn-cs"/>
              </a:rPr>
              <a:t>depuis dix ans </a:t>
            </a:r>
            <a:r>
              <a:rPr lang="fr-CH" i="1" dirty="0">
                <a:solidFill>
                  <a:schemeClr val="tx1">
                    <a:lumMod val="65000"/>
                    <a:lumOff val="35000"/>
                  </a:schemeClr>
                </a:solidFill>
                <a:latin typeface="ARS Maquette" panose="02000503030000020004" pitchFamily="2" charset="0"/>
                <a:cs typeface="+mn-cs"/>
              </a:rPr>
              <a:t>au moins et sont domiciliés </a:t>
            </a:r>
            <a:r>
              <a:rPr lang="fr-CH" b="1" i="1" dirty="0">
                <a:solidFill>
                  <a:schemeClr val="tx1">
                    <a:lumMod val="65000"/>
                    <a:lumOff val="35000"/>
                  </a:schemeClr>
                </a:solidFill>
                <a:latin typeface="ARS Maquette" panose="02000503030000020004" pitchFamily="2" charset="0"/>
                <a:cs typeface="+mn-cs"/>
              </a:rPr>
              <a:t>dans le canton depuis trois ans </a:t>
            </a:r>
            <a:r>
              <a:rPr lang="fr-CH" i="1" dirty="0">
                <a:solidFill>
                  <a:schemeClr val="tx1">
                    <a:lumMod val="65000"/>
                    <a:lumOff val="35000"/>
                  </a:schemeClr>
                </a:solidFill>
                <a:latin typeface="ARS Maquette" panose="02000503030000020004" pitchFamily="2" charset="0"/>
                <a:cs typeface="+mn-cs"/>
              </a:rPr>
              <a:t>au moins.</a:t>
            </a:r>
          </a:p>
        </p:txBody>
      </p:sp>
      <p:sp>
        <p:nvSpPr>
          <p:cNvPr id="14" name="ZoneTexte 13"/>
          <p:cNvSpPr txBox="1"/>
          <p:nvPr/>
        </p:nvSpPr>
        <p:spPr>
          <a:xfrm>
            <a:off x="490538" y="5219700"/>
            <a:ext cx="8167687" cy="923925"/>
          </a:xfrm>
          <a:prstGeom prst="rect">
            <a:avLst/>
          </a:prstGeom>
          <a:noFill/>
        </p:spPr>
        <p:txBody>
          <a:bodyPr>
            <a:spAutoFit/>
          </a:bodyPr>
          <a:lstStyle/>
          <a:p>
            <a:pPr fontAlgn="auto">
              <a:spcBef>
                <a:spcPts val="0"/>
              </a:spcBef>
              <a:spcAft>
                <a:spcPts val="0"/>
              </a:spcAft>
              <a:defRPr/>
            </a:pPr>
            <a:r>
              <a:rPr lang="fr-CH" i="1" dirty="0">
                <a:solidFill>
                  <a:schemeClr val="tx1">
                    <a:lumMod val="65000"/>
                    <a:lumOff val="35000"/>
                  </a:schemeClr>
                </a:solidFill>
                <a:latin typeface="ARS Maquette" panose="02000503030000020004" pitchFamily="2" charset="0"/>
                <a:cs typeface="+mn-cs"/>
              </a:rPr>
              <a:t>Les droits politiques ont pour objet la participation aux élections et votations, l’éligibilité ainsi que la signature des demandes d’initiative et, dans les communes à conseil communal, de référendum.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750"/>
                                        <p:tgtEl>
                                          <p:spTgt spid="11"/>
                                        </p:tgtEl>
                                      </p:cBhvr>
                                    </p:animEffect>
                                  </p:childTnLst>
                                </p:cTn>
                              </p:par>
                            </p:childTnLst>
                          </p:cTn>
                        </p:par>
                        <p:par>
                          <p:cTn id="17" fill="hold">
                            <p:stCondLst>
                              <p:cond delay="2000"/>
                            </p:stCondLst>
                            <p:childTnLst>
                              <p:par>
                                <p:cTn id="18" presetID="12" presetClass="entr" presetSubtype="1" fill="hold" grpId="0" nodeType="after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 calcmode="lin" valueType="num">
                                      <p:cBhvr additive="base">
                                        <p:cTn id="20" dur="750"/>
                                        <p:tgtEl>
                                          <p:spTgt spid="13">
                                            <p:txEl>
                                              <p:pRg st="0" end="0"/>
                                            </p:txEl>
                                          </p:spTgt>
                                        </p:tgtEl>
                                        <p:attrNameLst>
                                          <p:attrName>ppt_y</p:attrName>
                                        </p:attrNameLst>
                                      </p:cBhvr>
                                      <p:tavLst>
                                        <p:tav tm="0">
                                          <p:val>
                                            <p:strVal val="#ppt_y-#ppt_h*1.125000"/>
                                          </p:val>
                                        </p:tav>
                                        <p:tav tm="100000">
                                          <p:val>
                                            <p:strVal val="#ppt_y"/>
                                          </p:val>
                                        </p:tav>
                                      </p:tavLst>
                                    </p:anim>
                                    <p:animEffect transition="in" filter="wipe(down)">
                                      <p:cBhvr>
                                        <p:cTn id="21" dur="750"/>
                                        <p:tgtEl>
                                          <p:spTgt spid="13">
                                            <p:txEl>
                                              <p:pRg st="0" end="0"/>
                                            </p:txEl>
                                          </p:spTgt>
                                        </p:tgtEl>
                                      </p:cBhvr>
                                    </p:animEffect>
                                  </p:childTnLst>
                                </p:cTn>
                              </p:par>
                            </p:childTnLst>
                          </p:cTn>
                        </p:par>
                        <p:par>
                          <p:cTn id="22" fill="hold">
                            <p:stCondLst>
                              <p:cond delay="2750"/>
                            </p:stCondLst>
                            <p:childTnLst>
                              <p:par>
                                <p:cTn id="23" presetID="12" presetClass="entr" presetSubtype="1" fill="hold" grpId="0" nodeType="after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 calcmode="lin" valueType="num">
                                      <p:cBhvr additive="base">
                                        <p:cTn id="25" dur="750"/>
                                        <p:tgtEl>
                                          <p:spTgt spid="13">
                                            <p:txEl>
                                              <p:pRg st="1" end="1"/>
                                            </p:txEl>
                                          </p:spTgt>
                                        </p:tgtEl>
                                        <p:attrNameLst>
                                          <p:attrName>ppt_y</p:attrName>
                                        </p:attrNameLst>
                                      </p:cBhvr>
                                      <p:tavLst>
                                        <p:tav tm="0">
                                          <p:val>
                                            <p:strVal val="#ppt_y-#ppt_h*1.125000"/>
                                          </p:val>
                                        </p:tav>
                                        <p:tav tm="100000">
                                          <p:val>
                                            <p:strVal val="#ppt_y"/>
                                          </p:val>
                                        </p:tav>
                                      </p:tavLst>
                                    </p:anim>
                                    <p:animEffect transition="in" filter="wipe(down)">
                                      <p:cBhvr>
                                        <p:cTn id="26" dur="750"/>
                                        <p:tgtEl>
                                          <p:spTgt spid="13">
                                            <p:txEl>
                                              <p:pRg st="1" end="1"/>
                                            </p:txEl>
                                          </p:spTgt>
                                        </p:tgtEl>
                                      </p:cBhvr>
                                    </p:animEffect>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build="p"/>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857"/>
          <a:stretch/>
        </p:blipFill>
        <p:spPr bwMode="auto">
          <a:xfrm>
            <a:off x="-141517" y="1132113"/>
            <a:ext cx="5094513" cy="509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4572000" y="2644775"/>
            <a:ext cx="4910138" cy="1568450"/>
          </a:xfrm>
          <a:prstGeom prst="rect">
            <a:avLst/>
          </a:prstGeom>
          <a:noFill/>
        </p:spPr>
        <p:txBody>
          <a:bodyPr>
            <a:spAutoFit/>
          </a:bodyPr>
          <a:lstStyle/>
          <a:p>
            <a:pPr fontAlgn="auto">
              <a:spcBef>
                <a:spcPts val="0"/>
              </a:spcBef>
              <a:spcAft>
                <a:spcPts val="0"/>
              </a:spcAft>
              <a:defRPr/>
            </a:pPr>
            <a:r>
              <a:rPr lang="fr-CH" sz="4800" dirty="0">
                <a:solidFill>
                  <a:schemeClr val="tx1">
                    <a:lumMod val="65000"/>
                    <a:lumOff val="35000"/>
                  </a:schemeClr>
                </a:solidFill>
                <a:latin typeface="ARS Maquette" panose="02000503030000020004" pitchFamily="2" charset="0"/>
                <a:cs typeface="+mn-cs"/>
              </a:rPr>
              <a:t>QUI</a:t>
            </a:r>
          </a:p>
          <a:p>
            <a:pPr fontAlgn="auto">
              <a:spcBef>
                <a:spcPts val="0"/>
              </a:spcBef>
              <a:spcAft>
                <a:spcPts val="0"/>
              </a:spcAft>
              <a:defRPr/>
            </a:pPr>
            <a:r>
              <a:rPr lang="fr-CH" sz="4800" b="1" dirty="0">
                <a:solidFill>
                  <a:schemeClr val="accent6">
                    <a:lumMod val="75000"/>
                  </a:schemeClr>
                </a:solidFill>
                <a:latin typeface="ARS Maquette" panose="02000503030000020004" pitchFamily="2" charset="0"/>
                <a:cs typeface="+mn-cs"/>
              </a:rPr>
              <a:t>PEUT VOTER ?</a:t>
            </a:r>
            <a:endParaRPr lang="fr-CH" sz="4800" b="1" dirty="0">
              <a:solidFill>
                <a:schemeClr val="accent6">
                  <a:lumMod val="75000"/>
                </a:schemeClr>
              </a:solidFill>
              <a:latin typeface="+mn-lt"/>
              <a:cs typeface="+mn-cs"/>
            </a:endParaRPr>
          </a:p>
        </p:txBody>
      </p:sp>
      <p:pic>
        <p:nvPicPr>
          <p:cNvPr id="18436" name="Image 12"/>
          <p:cNvPicPr>
            <a:picLocks noChangeAspect="1"/>
          </p:cNvPicPr>
          <p:nvPr/>
        </p:nvPicPr>
        <p:blipFill>
          <a:blip r:embed="rId3"/>
          <a:srcRect/>
          <a:stretch>
            <a:fillRect/>
          </a:stretch>
        </p:blipFill>
        <p:spPr bwMode="auto">
          <a:xfrm>
            <a:off x="144463" y="144463"/>
            <a:ext cx="374650" cy="12017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fltVal val="0"/>
                                          </p:val>
                                        </p:tav>
                                        <p:tav tm="100000">
                                          <p:val>
                                            <p:strVal val="#ppt_w"/>
                                          </p:val>
                                        </p:tav>
                                      </p:tavLst>
                                    </p:anim>
                                    <p:anim calcmode="lin" valueType="num">
                                      <p:cBhvr>
                                        <p:cTn id="8" dur="1000" fill="hold"/>
                                        <p:tgtEl>
                                          <p:spTgt spid="2051"/>
                                        </p:tgtEl>
                                        <p:attrNameLst>
                                          <p:attrName>ppt_h</p:attrName>
                                        </p:attrNameLst>
                                      </p:cBhvr>
                                      <p:tavLst>
                                        <p:tav tm="0">
                                          <p:val>
                                            <p:fltVal val="0"/>
                                          </p:val>
                                        </p:tav>
                                        <p:tav tm="100000">
                                          <p:val>
                                            <p:strVal val="#ppt_h"/>
                                          </p:val>
                                        </p:tav>
                                      </p:tavLst>
                                    </p:anim>
                                    <p:anim calcmode="lin" valueType="num">
                                      <p:cBhvr>
                                        <p:cTn id="9" dur="1000" fill="hold"/>
                                        <p:tgtEl>
                                          <p:spTgt spid="2051"/>
                                        </p:tgtEl>
                                        <p:attrNameLst>
                                          <p:attrName>style.rotation</p:attrName>
                                        </p:attrNameLst>
                                      </p:cBhvr>
                                      <p:tavLst>
                                        <p:tav tm="0">
                                          <p:val>
                                            <p:fltVal val="90"/>
                                          </p:val>
                                        </p:tav>
                                        <p:tav tm="100000">
                                          <p:val>
                                            <p:fltVal val="0"/>
                                          </p:val>
                                        </p:tav>
                                      </p:tavLst>
                                    </p:anim>
                                    <p:animEffect transition="in" filter="fade">
                                      <p:cBhvr>
                                        <p:cTn id="10" dur="1000"/>
                                        <p:tgtEl>
                                          <p:spTgt spid="2051"/>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ppt_x</p:attrName>
                                        </p:attrNameLst>
                                      </p:cBhvr>
                                      <p:tavLst>
                                        <p:tav tm="0">
                                          <p:val>
                                            <p:strVal val="#ppt_x-#ppt_w*1.125000"/>
                                          </p:val>
                                        </p:tav>
                                        <p:tav tm="100000">
                                          <p:val>
                                            <p:strVal val="#ppt_x"/>
                                          </p:val>
                                        </p:tav>
                                      </p:tavLst>
                                    </p:anim>
                                    <p:animEffect transition="in" filter="wipe(righ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5222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4 conditions </a:t>
            </a:r>
            <a:r>
              <a:rPr lang="fr-CH" sz="2800" b="1" cap="all" dirty="0">
                <a:solidFill>
                  <a:schemeClr val="accent6">
                    <a:lumMod val="75000"/>
                  </a:schemeClr>
                </a:solidFill>
                <a:latin typeface="ARS Maquette" panose="02000503030000020004" pitchFamily="2" charset="0"/>
                <a:cs typeface="+mn-cs"/>
              </a:rPr>
              <a:t>cumulatives à remplir</a:t>
            </a:r>
            <a:endParaRPr lang="fr-CH" sz="2800" b="1" cap="all" dirty="0">
              <a:solidFill>
                <a:schemeClr val="accent6">
                  <a:lumMod val="75000"/>
                </a:schemeClr>
              </a:solidFill>
              <a:latin typeface="+mn-lt"/>
              <a:cs typeface="+mn-cs"/>
            </a:endParaRPr>
          </a:p>
        </p:txBody>
      </p:sp>
      <p:sp>
        <p:nvSpPr>
          <p:cNvPr id="11" name="ZoneTexte 10"/>
          <p:cNvSpPr txBox="1"/>
          <p:nvPr/>
        </p:nvSpPr>
        <p:spPr>
          <a:xfrm>
            <a:off x="490538" y="1716088"/>
            <a:ext cx="8167687" cy="461962"/>
          </a:xfrm>
          <a:prstGeom prst="rect">
            <a:avLst/>
          </a:prstGeom>
          <a:noFill/>
        </p:spPr>
        <p:txBody>
          <a:bodyPr>
            <a:spAutoFit/>
          </a:bodyPr>
          <a:lstStyle/>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Conditions le jour de la votation ou de l’élection</a:t>
            </a:r>
          </a:p>
        </p:txBody>
      </p:sp>
      <p:pic>
        <p:nvPicPr>
          <p:cNvPr id="19461"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2" name="Rectangle 11"/>
          <p:cNvSpPr/>
          <p:nvPr/>
        </p:nvSpPr>
        <p:spPr>
          <a:xfrm>
            <a:off x="965200" y="3517900"/>
            <a:ext cx="4679950" cy="7207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000" dirty="0">
                <a:solidFill>
                  <a:schemeClr val="bg1"/>
                </a:solidFill>
                <a:latin typeface="ARS Maquette" panose="02000503030000020004" pitchFamily="2" charset="0"/>
              </a:rPr>
              <a:t>Domicile actuel</a:t>
            </a:r>
            <a:br>
              <a:rPr lang="fr-CH" sz="2000" dirty="0">
                <a:solidFill>
                  <a:schemeClr val="bg1"/>
                </a:solidFill>
                <a:latin typeface="ARS Maquette" panose="02000503030000020004" pitchFamily="2" charset="0"/>
              </a:rPr>
            </a:br>
            <a:r>
              <a:rPr lang="fr-CH" sz="2000" dirty="0">
                <a:solidFill>
                  <a:schemeClr val="bg1"/>
                </a:solidFill>
                <a:latin typeface="ARS Maquette" panose="02000503030000020004" pitchFamily="2" charset="0"/>
              </a:rPr>
              <a:t>dans la commune</a:t>
            </a:r>
          </a:p>
        </p:txBody>
      </p:sp>
      <p:sp>
        <p:nvSpPr>
          <p:cNvPr id="13" name="Rectangle 12"/>
          <p:cNvSpPr/>
          <p:nvPr/>
        </p:nvSpPr>
        <p:spPr>
          <a:xfrm>
            <a:off x="965200" y="2433638"/>
            <a:ext cx="4679950" cy="71913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000" dirty="0">
                <a:solidFill>
                  <a:schemeClr val="bg1"/>
                </a:solidFill>
                <a:latin typeface="ARS Maquette" panose="02000503030000020004" pitchFamily="2" charset="0"/>
              </a:rPr>
              <a:t>Avoir </a:t>
            </a:r>
            <a:br>
              <a:rPr lang="fr-CH" sz="2000" dirty="0">
                <a:solidFill>
                  <a:schemeClr val="bg1"/>
                </a:solidFill>
                <a:latin typeface="ARS Maquette" panose="02000503030000020004" pitchFamily="2" charset="0"/>
              </a:rPr>
            </a:br>
            <a:r>
              <a:rPr lang="fr-CH" sz="2000" dirty="0">
                <a:solidFill>
                  <a:schemeClr val="bg1"/>
                </a:solidFill>
                <a:latin typeface="ARS Maquette" panose="02000503030000020004" pitchFamily="2" charset="0"/>
              </a:rPr>
              <a:t>18 ans révolus</a:t>
            </a:r>
          </a:p>
        </p:txBody>
      </p:sp>
      <p:sp>
        <p:nvSpPr>
          <p:cNvPr id="14" name="Rectangle 13"/>
          <p:cNvSpPr/>
          <p:nvPr/>
        </p:nvSpPr>
        <p:spPr>
          <a:xfrm>
            <a:off x="965200" y="5689600"/>
            <a:ext cx="4679950" cy="7191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000" dirty="0">
                <a:solidFill>
                  <a:schemeClr val="bg1"/>
                </a:solidFill>
                <a:latin typeface="ARS Maquette" panose="02000503030000020004" pitchFamily="2" charset="0"/>
              </a:rPr>
              <a:t>Résidence </a:t>
            </a:r>
            <a:r>
              <a:rPr lang="fr-CH" sz="2000" b="1" dirty="0">
                <a:solidFill>
                  <a:schemeClr val="bg1"/>
                </a:solidFill>
                <a:latin typeface="ARS Maquette" panose="02000503030000020004" pitchFamily="2" charset="0"/>
              </a:rPr>
              <a:t>en Suisse</a:t>
            </a:r>
          </a:p>
          <a:p>
            <a:pPr algn="ctr" fontAlgn="auto">
              <a:spcBef>
                <a:spcPts val="0"/>
              </a:spcBef>
              <a:spcAft>
                <a:spcPts val="0"/>
              </a:spcAft>
              <a:defRPr/>
            </a:pPr>
            <a:r>
              <a:rPr lang="fr-CH" sz="2000" dirty="0">
                <a:solidFill>
                  <a:schemeClr val="bg1"/>
                </a:solidFill>
                <a:latin typeface="ARS Maquette" panose="02000503030000020004" pitchFamily="2" charset="0"/>
              </a:rPr>
              <a:t>depuis </a:t>
            </a:r>
            <a:r>
              <a:rPr lang="fr-CH" sz="2000" b="1" dirty="0">
                <a:solidFill>
                  <a:schemeClr val="bg1"/>
                </a:solidFill>
                <a:latin typeface="ARS Maquette" panose="02000503030000020004" pitchFamily="2" charset="0"/>
              </a:rPr>
              <a:t>10 ans au moins</a:t>
            </a:r>
          </a:p>
        </p:txBody>
      </p:sp>
      <p:sp>
        <p:nvSpPr>
          <p:cNvPr id="15" name="Rectangle 14"/>
          <p:cNvSpPr/>
          <p:nvPr/>
        </p:nvSpPr>
        <p:spPr>
          <a:xfrm>
            <a:off x="965200" y="4603750"/>
            <a:ext cx="4679950" cy="7207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000" dirty="0">
                <a:solidFill>
                  <a:schemeClr val="bg1"/>
                </a:solidFill>
                <a:latin typeface="ARS Maquette" panose="02000503030000020004" pitchFamily="2" charset="0"/>
              </a:rPr>
              <a:t>Domicile continu dans le </a:t>
            </a:r>
            <a:r>
              <a:rPr lang="fr-CH" sz="2000" b="1" dirty="0">
                <a:solidFill>
                  <a:schemeClr val="bg1"/>
                </a:solidFill>
                <a:latin typeface="ARS Maquette" panose="02000503030000020004" pitchFamily="2" charset="0"/>
              </a:rPr>
              <a:t>canton de Vaud</a:t>
            </a:r>
            <a:r>
              <a:rPr lang="fr-CH" sz="2000" dirty="0">
                <a:solidFill>
                  <a:schemeClr val="bg1"/>
                </a:solidFill>
                <a:latin typeface="ARS Maquette" panose="02000503030000020004" pitchFamily="2" charset="0"/>
              </a:rPr>
              <a:t>  durant les </a:t>
            </a:r>
            <a:r>
              <a:rPr lang="fr-CH" sz="2000" b="1" dirty="0">
                <a:solidFill>
                  <a:schemeClr val="bg1"/>
                </a:solidFill>
                <a:latin typeface="ARS Maquette" panose="02000503030000020004" pitchFamily="2" charset="0"/>
              </a:rPr>
              <a:t>3 dernière années</a:t>
            </a:r>
          </a:p>
        </p:txBody>
      </p:sp>
      <p:sp>
        <p:nvSpPr>
          <p:cNvPr id="4" name="Plus 3"/>
          <p:cNvSpPr/>
          <p:nvPr/>
        </p:nvSpPr>
        <p:spPr>
          <a:xfrm rot="20516464">
            <a:off x="977900" y="2970213"/>
            <a:ext cx="787400" cy="787400"/>
          </a:xfrm>
          <a:prstGeom prst="mathPlus">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16" name="Plus 15"/>
          <p:cNvSpPr/>
          <p:nvPr/>
        </p:nvSpPr>
        <p:spPr>
          <a:xfrm rot="20516464">
            <a:off x="977900" y="5143500"/>
            <a:ext cx="787400" cy="787400"/>
          </a:xfrm>
          <a:prstGeom prst="mathPlus">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17" name="Plus 16"/>
          <p:cNvSpPr/>
          <p:nvPr/>
        </p:nvSpPr>
        <p:spPr>
          <a:xfrm rot="20516464">
            <a:off x="977900" y="4060825"/>
            <a:ext cx="787400" cy="788988"/>
          </a:xfrm>
          <a:prstGeom prst="mathPlus">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7" name="Rectangle à coins arrondis 6"/>
          <p:cNvSpPr/>
          <p:nvPr/>
        </p:nvSpPr>
        <p:spPr>
          <a:xfrm>
            <a:off x="6223000" y="3513138"/>
            <a:ext cx="2641600" cy="720725"/>
          </a:xfrm>
          <a:prstGeom prst="round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FR" altLang="fr-FR" sz="1200" dirty="0">
                <a:solidFill>
                  <a:schemeClr val="accent6">
                    <a:lumMod val="75000"/>
                  </a:schemeClr>
                </a:solidFill>
                <a:latin typeface="ARS Maquette" panose="02000503030000020004" pitchFamily="2" charset="0"/>
              </a:rPr>
              <a:t>Au bénéfice </a:t>
            </a:r>
          </a:p>
          <a:p>
            <a:pPr algn="ctr" fontAlgn="auto">
              <a:spcAft>
                <a:spcPts val="0"/>
              </a:spcAft>
              <a:defRPr/>
            </a:pPr>
            <a:r>
              <a:rPr lang="fr-FR" altLang="fr-FR" sz="1200" dirty="0">
                <a:solidFill>
                  <a:schemeClr val="accent6">
                    <a:lumMod val="75000"/>
                  </a:schemeClr>
                </a:solidFill>
                <a:latin typeface="ARS Maquette" panose="02000503030000020004" pitchFamily="2" charset="0"/>
              </a:rPr>
              <a:t>d’une autorisation B ou C</a:t>
            </a:r>
            <a:endParaRPr lang="fr-CH" sz="1200" dirty="0">
              <a:solidFill>
                <a:schemeClr val="accent6">
                  <a:lumMod val="75000"/>
                </a:schemeClr>
              </a:solidFill>
              <a:latin typeface="ARS Maquette" panose="02000503030000020004" pitchFamily="2" charset="0"/>
            </a:endParaRPr>
          </a:p>
        </p:txBody>
      </p:sp>
      <p:sp>
        <p:nvSpPr>
          <p:cNvPr id="18" name="Rectangle à coins arrondis 17"/>
          <p:cNvSpPr/>
          <p:nvPr/>
        </p:nvSpPr>
        <p:spPr>
          <a:xfrm>
            <a:off x="6223000" y="4600575"/>
            <a:ext cx="2641600" cy="720725"/>
          </a:xfrm>
          <a:prstGeom prst="round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CH" altLang="fr-FR" sz="1200" dirty="0">
                <a:solidFill>
                  <a:schemeClr val="accent6">
                    <a:lumMod val="75000"/>
                  </a:schemeClr>
                </a:solidFill>
                <a:latin typeface="ARS Maquette" panose="02000503030000020004" pitchFamily="2" charset="0"/>
              </a:rPr>
              <a:t>Au bénéfice </a:t>
            </a:r>
          </a:p>
          <a:p>
            <a:pPr algn="ctr" fontAlgn="auto">
              <a:spcAft>
                <a:spcPts val="0"/>
              </a:spcAft>
              <a:defRPr/>
            </a:pPr>
            <a:r>
              <a:rPr lang="fr-CH" altLang="fr-FR" sz="1200" dirty="0">
                <a:solidFill>
                  <a:schemeClr val="accent6">
                    <a:lumMod val="75000"/>
                  </a:schemeClr>
                </a:solidFill>
                <a:latin typeface="ARS Maquette" panose="02000503030000020004" pitchFamily="2" charset="0"/>
              </a:rPr>
              <a:t>d’une autorisation B, C, N, ou F</a:t>
            </a:r>
          </a:p>
        </p:txBody>
      </p:sp>
      <p:sp>
        <p:nvSpPr>
          <p:cNvPr id="19" name="Rectangle à coins arrondis 18"/>
          <p:cNvSpPr/>
          <p:nvPr/>
        </p:nvSpPr>
        <p:spPr>
          <a:xfrm>
            <a:off x="6223000" y="5691188"/>
            <a:ext cx="2641600" cy="720725"/>
          </a:xfrm>
          <a:prstGeom prst="round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CH" altLang="fr-FR" sz="1200" dirty="0">
                <a:solidFill>
                  <a:schemeClr val="accent6">
                    <a:lumMod val="75000"/>
                  </a:schemeClr>
                </a:solidFill>
                <a:latin typeface="ARS Maquette" panose="02000503030000020004" pitchFamily="2" charset="0"/>
              </a:rPr>
              <a:t>Au bénéfice </a:t>
            </a:r>
          </a:p>
          <a:p>
            <a:pPr algn="ctr" fontAlgn="auto">
              <a:spcAft>
                <a:spcPts val="0"/>
              </a:spcAft>
              <a:defRPr/>
            </a:pPr>
            <a:r>
              <a:rPr lang="fr-CH" altLang="fr-FR" sz="1200" dirty="0">
                <a:solidFill>
                  <a:schemeClr val="accent6">
                    <a:lumMod val="75000"/>
                  </a:schemeClr>
                </a:solidFill>
                <a:latin typeface="ARS Maquette" panose="02000503030000020004" pitchFamily="2" charset="0"/>
              </a:rPr>
              <a:t>d’une autorisation B, C, N, ou 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par>
                          <p:cTn id="13" fill="hold">
                            <p:stCondLst>
                              <p:cond delay="1500"/>
                            </p:stCondLst>
                            <p:childTnLst>
                              <p:par>
                                <p:cTn id="14" presetID="12" presetClass="entr" presetSubtype="1"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750"/>
                                        <p:tgtEl>
                                          <p:spTgt spid="13"/>
                                        </p:tgtEl>
                                        <p:attrNameLst>
                                          <p:attrName>ppt_y</p:attrName>
                                        </p:attrNameLst>
                                      </p:cBhvr>
                                      <p:tavLst>
                                        <p:tav tm="0">
                                          <p:val>
                                            <p:strVal val="#ppt_y-#ppt_h*1.125000"/>
                                          </p:val>
                                        </p:tav>
                                        <p:tav tm="100000">
                                          <p:val>
                                            <p:strVal val="#ppt_y"/>
                                          </p:val>
                                        </p:tav>
                                      </p:tavLst>
                                    </p:anim>
                                    <p:animEffect transition="in" filter="wipe(down)">
                                      <p:cBhvr>
                                        <p:cTn id="17" dur="750"/>
                                        <p:tgtEl>
                                          <p:spTgt spid="13"/>
                                        </p:tgtEl>
                                      </p:cBhvr>
                                    </p:animEffect>
                                  </p:childTnLst>
                                </p:cTn>
                              </p:par>
                            </p:childTnLst>
                          </p:cTn>
                        </p:par>
                        <p:par>
                          <p:cTn id="18" fill="hold">
                            <p:stCondLst>
                              <p:cond delay="2250"/>
                            </p:stCondLst>
                            <p:childTnLst>
                              <p:par>
                                <p:cTn id="19" presetID="23" presetClass="entr" presetSubtype="288" fill="hold" nodeType="afterEffect">
                                  <p:stCondLst>
                                    <p:cond delay="100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4/3*#ppt_w"/>
                                          </p:val>
                                        </p:tav>
                                        <p:tav tm="100000">
                                          <p:val>
                                            <p:strVal val="#ppt_w"/>
                                          </p:val>
                                        </p:tav>
                                      </p:tavLst>
                                    </p:anim>
                                    <p:anim calcmode="lin" valueType="num">
                                      <p:cBhvr>
                                        <p:cTn id="22" dur="500" fill="hold"/>
                                        <p:tgtEl>
                                          <p:spTgt spid="4"/>
                                        </p:tgtEl>
                                        <p:attrNameLst>
                                          <p:attrName>ppt_h</p:attrName>
                                        </p:attrNameLst>
                                      </p:cBhvr>
                                      <p:tavLst>
                                        <p:tav tm="0">
                                          <p:val>
                                            <p:strVal val="4/3*#ppt_h"/>
                                          </p:val>
                                        </p:tav>
                                        <p:tav tm="100000">
                                          <p:val>
                                            <p:strVal val="#ppt_h"/>
                                          </p:val>
                                        </p:tav>
                                      </p:tavLst>
                                    </p:anim>
                                  </p:childTnLst>
                                </p:cTn>
                              </p:par>
                            </p:childTnLst>
                          </p:cTn>
                        </p:par>
                        <p:par>
                          <p:cTn id="23" fill="hold">
                            <p:stCondLst>
                              <p:cond delay="3750"/>
                            </p:stCondLst>
                            <p:childTnLst>
                              <p:par>
                                <p:cTn id="24" presetID="1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ppt_y</p:attrName>
                                        </p:attrNameLst>
                                      </p:cBhvr>
                                      <p:tavLst>
                                        <p:tav tm="0">
                                          <p:val>
                                            <p:strVal val="#ppt_y-#ppt_h*1.125000"/>
                                          </p:val>
                                        </p:tav>
                                        <p:tav tm="100000">
                                          <p:val>
                                            <p:strVal val="#ppt_y"/>
                                          </p:val>
                                        </p:tav>
                                      </p:tavLst>
                                    </p:anim>
                                    <p:animEffect transition="in" filter="wipe(down)">
                                      <p:cBhvr>
                                        <p:cTn id="27" dur="500"/>
                                        <p:tgtEl>
                                          <p:spTgt spid="12"/>
                                        </p:tgtEl>
                                      </p:cBhvr>
                                    </p:animEffect>
                                  </p:childTnLst>
                                </p:cTn>
                              </p:par>
                            </p:childTnLst>
                          </p:cTn>
                        </p:par>
                        <p:par>
                          <p:cTn id="28" fill="hold">
                            <p:stCondLst>
                              <p:cond delay="4250"/>
                            </p:stCondLst>
                            <p:childTnLst>
                              <p:par>
                                <p:cTn id="29" presetID="1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ppt_x</p:attrName>
                                        </p:attrNameLst>
                                      </p:cBhvr>
                                      <p:tavLst>
                                        <p:tav tm="0">
                                          <p:val>
                                            <p:strVal val="#ppt_x-#ppt_w*1.125000"/>
                                          </p:val>
                                        </p:tav>
                                        <p:tav tm="100000">
                                          <p:val>
                                            <p:strVal val="#ppt_x"/>
                                          </p:val>
                                        </p:tav>
                                      </p:tavLst>
                                    </p:anim>
                                    <p:animEffect transition="in" filter="wipe(right)">
                                      <p:cBhvr>
                                        <p:cTn id="32" dur="500"/>
                                        <p:tgtEl>
                                          <p:spTgt spid="7"/>
                                        </p:tgtEl>
                                      </p:cBhvr>
                                    </p:animEffect>
                                  </p:childTnLst>
                                </p:cTn>
                              </p:par>
                            </p:childTnLst>
                          </p:cTn>
                        </p:par>
                        <p:par>
                          <p:cTn id="33" fill="hold">
                            <p:stCondLst>
                              <p:cond delay="4750"/>
                            </p:stCondLst>
                            <p:childTnLst>
                              <p:par>
                                <p:cTn id="34" presetID="23" presetClass="entr" presetSubtype="288" fill="hold" nodeType="afterEffect">
                                  <p:stCondLst>
                                    <p:cond delay="10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strVal val="4/3*#ppt_w"/>
                                          </p:val>
                                        </p:tav>
                                        <p:tav tm="100000">
                                          <p:val>
                                            <p:strVal val="#ppt_w"/>
                                          </p:val>
                                        </p:tav>
                                      </p:tavLst>
                                    </p:anim>
                                    <p:anim calcmode="lin" valueType="num">
                                      <p:cBhvr>
                                        <p:cTn id="37" dur="500" fill="hold"/>
                                        <p:tgtEl>
                                          <p:spTgt spid="17"/>
                                        </p:tgtEl>
                                        <p:attrNameLst>
                                          <p:attrName>ppt_h</p:attrName>
                                        </p:attrNameLst>
                                      </p:cBhvr>
                                      <p:tavLst>
                                        <p:tav tm="0">
                                          <p:val>
                                            <p:strVal val="4/3*#ppt_h"/>
                                          </p:val>
                                        </p:tav>
                                        <p:tav tm="100000">
                                          <p:val>
                                            <p:strVal val="#ppt_h"/>
                                          </p:val>
                                        </p:tav>
                                      </p:tavLst>
                                    </p:anim>
                                  </p:childTnLst>
                                </p:cTn>
                              </p:par>
                            </p:childTnLst>
                          </p:cTn>
                        </p:par>
                        <p:par>
                          <p:cTn id="38" fill="hold">
                            <p:stCondLst>
                              <p:cond delay="6250"/>
                            </p:stCondLst>
                            <p:childTnLst>
                              <p:par>
                                <p:cTn id="39" presetID="12" presetClass="entr" presetSubtype="1"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p:tgtEl>
                                          <p:spTgt spid="15"/>
                                        </p:tgtEl>
                                        <p:attrNameLst>
                                          <p:attrName>ppt_y</p:attrName>
                                        </p:attrNameLst>
                                      </p:cBhvr>
                                      <p:tavLst>
                                        <p:tav tm="0">
                                          <p:val>
                                            <p:strVal val="#ppt_y-#ppt_h*1.125000"/>
                                          </p:val>
                                        </p:tav>
                                        <p:tav tm="100000">
                                          <p:val>
                                            <p:strVal val="#ppt_y"/>
                                          </p:val>
                                        </p:tav>
                                      </p:tavLst>
                                    </p:anim>
                                    <p:animEffect transition="in" filter="wipe(down)">
                                      <p:cBhvr>
                                        <p:cTn id="42" dur="500"/>
                                        <p:tgtEl>
                                          <p:spTgt spid="15"/>
                                        </p:tgtEl>
                                      </p:cBhvr>
                                    </p:animEffect>
                                  </p:childTnLst>
                                </p:cTn>
                              </p:par>
                            </p:childTnLst>
                          </p:cTn>
                        </p:par>
                        <p:par>
                          <p:cTn id="43" fill="hold">
                            <p:stCondLst>
                              <p:cond delay="6750"/>
                            </p:stCondLst>
                            <p:childTnLst>
                              <p:par>
                                <p:cTn id="44" presetID="12" presetClass="entr" presetSubtype="8"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p:tgtEl>
                                          <p:spTgt spid="18"/>
                                        </p:tgtEl>
                                        <p:attrNameLst>
                                          <p:attrName>ppt_x</p:attrName>
                                        </p:attrNameLst>
                                      </p:cBhvr>
                                      <p:tavLst>
                                        <p:tav tm="0">
                                          <p:val>
                                            <p:strVal val="#ppt_x-#ppt_w*1.125000"/>
                                          </p:val>
                                        </p:tav>
                                        <p:tav tm="100000">
                                          <p:val>
                                            <p:strVal val="#ppt_x"/>
                                          </p:val>
                                        </p:tav>
                                      </p:tavLst>
                                    </p:anim>
                                    <p:animEffect transition="in" filter="wipe(right)">
                                      <p:cBhvr>
                                        <p:cTn id="47" dur="500"/>
                                        <p:tgtEl>
                                          <p:spTgt spid="18"/>
                                        </p:tgtEl>
                                      </p:cBhvr>
                                    </p:animEffect>
                                  </p:childTnLst>
                                </p:cTn>
                              </p:par>
                            </p:childTnLst>
                          </p:cTn>
                        </p:par>
                        <p:par>
                          <p:cTn id="48" fill="hold">
                            <p:stCondLst>
                              <p:cond delay="7250"/>
                            </p:stCondLst>
                            <p:childTnLst>
                              <p:par>
                                <p:cTn id="49" presetID="23" presetClass="entr" presetSubtype="288" fill="hold" nodeType="afterEffect">
                                  <p:stCondLst>
                                    <p:cond delay="100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strVal val="4/3*#ppt_w"/>
                                          </p:val>
                                        </p:tav>
                                        <p:tav tm="100000">
                                          <p:val>
                                            <p:strVal val="#ppt_w"/>
                                          </p:val>
                                        </p:tav>
                                      </p:tavLst>
                                    </p:anim>
                                    <p:anim calcmode="lin" valueType="num">
                                      <p:cBhvr>
                                        <p:cTn id="52" dur="500" fill="hold"/>
                                        <p:tgtEl>
                                          <p:spTgt spid="16"/>
                                        </p:tgtEl>
                                        <p:attrNameLst>
                                          <p:attrName>ppt_h</p:attrName>
                                        </p:attrNameLst>
                                      </p:cBhvr>
                                      <p:tavLst>
                                        <p:tav tm="0">
                                          <p:val>
                                            <p:strVal val="4/3*#ppt_h"/>
                                          </p:val>
                                        </p:tav>
                                        <p:tav tm="100000">
                                          <p:val>
                                            <p:strVal val="#ppt_h"/>
                                          </p:val>
                                        </p:tav>
                                      </p:tavLst>
                                    </p:anim>
                                  </p:childTnLst>
                                </p:cTn>
                              </p:par>
                            </p:childTnLst>
                          </p:cTn>
                        </p:par>
                        <p:par>
                          <p:cTn id="53" fill="hold">
                            <p:stCondLst>
                              <p:cond delay="8750"/>
                            </p:stCondLst>
                            <p:childTnLst>
                              <p:par>
                                <p:cTn id="54" presetID="12" presetClass="entr" presetSubtype="1"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p:tgtEl>
                                          <p:spTgt spid="14"/>
                                        </p:tgtEl>
                                        <p:attrNameLst>
                                          <p:attrName>ppt_y</p:attrName>
                                        </p:attrNameLst>
                                      </p:cBhvr>
                                      <p:tavLst>
                                        <p:tav tm="0">
                                          <p:val>
                                            <p:strVal val="#ppt_y-#ppt_h*1.125000"/>
                                          </p:val>
                                        </p:tav>
                                        <p:tav tm="100000">
                                          <p:val>
                                            <p:strVal val="#ppt_y"/>
                                          </p:val>
                                        </p:tav>
                                      </p:tavLst>
                                    </p:anim>
                                    <p:animEffect transition="in" filter="wipe(down)">
                                      <p:cBhvr>
                                        <p:cTn id="57" dur="500"/>
                                        <p:tgtEl>
                                          <p:spTgt spid="14"/>
                                        </p:tgtEl>
                                      </p:cBhvr>
                                    </p:animEffect>
                                  </p:childTnLst>
                                </p:cTn>
                              </p:par>
                            </p:childTnLst>
                          </p:cTn>
                        </p:par>
                        <p:par>
                          <p:cTn id="58" fill="hold">
                            <p:stCondLst>
                              <p:cond delay="9250"/>
                            </p:stCondLst>
                            <p:childTnLst>
                              <p:par>
                                <p:cTn id="59" presetID="1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p:tgtEl>
                                          <p:spTgt spid="19"/>
                                        </p:tgtEl>
                                        <p:attrNameLst>
                                          <p:attrName>ppt_x</p:attrName>
                                        </p:attrNameLst>
                                      </p:cBhvr>
                                      <p:tavLst>
                                        <p:tav tm="0">
                                          <p:val>
                                            <p:strVal val="#ppt_x-#ppt_w*1.125000"/>
                                          </p:val>
                                        </p:tav>
                                        <p:tav tm="100000">
                                          <p:val>
                                            <p:strVal val="#ppt_x"/>
                                          </p:val>
                                        </p:tav>
                                      </p:tavLst>
                                    </p:anim>
                                    <p:animEffect transition="in" filter="wipe(right)">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13" grpId="0" animBg="1"/>
      <p:bldP spid="14" grpId="0" animBg="1"/>
      <p:bldP spid="15" grpId="0" animBg="1"/>
      <p:bldP spid="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1384995"/>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Nombre </a:t>
            </a:r>
            <a:r>
              <a:rPr lang="fr-CH" sz="2800" cap="all" dirty="0" smtClean="0">
                <a:solidFill>
                  <a:schemeClr val="accent6">
                    <a:lumMod val="75000"/>
                  </a:schemeClr>
                </a:solidFill>
                <a:latin typeface="ARS Maquette" panose="02000503030000020004" pitchFamily="2" charset="0"/>
                <a:cs typeface="+mn-cs"/>
              </a:rPr>
              <a:t>d’électrices </a:t>
            </a:r>
            <a:r>
              <a:rPr lang="fr-CH" sz="2800" cap="all" dirty="0">
                <a:solidFill>
                  <a:schemeClr val="accent6">
                    <a:lumMod val="75000"/>
                  </a:schemeClr>
                </a:solidFill>
                <a:latin typeface="ARS Maquette" panose="02000503030000020004" pitchFamily="2" charset="0"/>
                <a:cs typeface="+mn-cs"/>
              </a:rPr>
              <a:t>et </a:t>
            </a:r>
            <a:r>
              <a:rPr lang="fr-CH" sz="2800" cap="all" dirty="0" smtClean="0">
                <a:solidFill>
                  <a:schemeClr val="accent6">
                    <a:lumMod val="75000"/>
                  </a:schemeClr>
                </a:solidFill>
                <a:latin typeface="ARS Maquette" panose="02000503030000020004" pitchFamily="2" charset="0"/>
                <a:cs typeface="+mn-cs"/>
              </a:rPr>
              <a:t>électeurs </a:t>
            </a:r>
            <a:r>
              <a:rPr lang="fr-CH" sz="2800" b="1" cap="all" dirty="0" err="1" smtClean="0">
                <a:solidFill>
                  <a:schemeClr val="accent6">
                    <a:lumMod val="75000"/>
                  </a:schemeClr>
                </a:solidFill>
                <a:latin typeface="ARS Maquette" panose="02000503030000020004" pitchFamily="2" charset="0"/>
                <a:cs typeface="+mn-cs"/>
              </a:rPr>
              <a:t>vaudois-es</a:t>
            </a:r>
            <a:r>
              <a:rPr lang="fr-CH" sz="2800" b="1" cap="all" dirty="0">
                <a:solidFill>
                  <a:schemeClr val="accent6">
                    <a:lumMod val="75000"/>
                  </a:schemeClr>
                </a:solidFill>
                <a:latin typeface="ARS Maquette" panose="02000503030000020004" pitchFamily="2" charset="0"/>
                <a:cs typeface="+mn-cs"/>
              </a:rPr>
              <a:t/>
            </a:r>
            <a:br>
              <a:rPr lang="fr-CH" sz="2800" b="1" cap="all" dirty="0">
                <a:solidFill>
                  <a:schemeClr val="accent6">
                    <a:lumMod val="75000"/>
                  </a:schemeClr>
                </a:solidFill>
                <a:latin typeface="ARS Maquette" panose="02000503030000020004" pitchFamily="2" charset="0"/>
                <a:cs typeface="+mn-cs"/>
              </a:rPr>
            </a:br>
            <a:r>
              <a:rPr lang="fr-CH" sz="2800" cap="all" dirty="0">
                <a:solidFill>
                  <a:schemeClr val="accent6">
                    <a:lumMod val="75000"/>
                  </a:schemeClr>
                </a:solidFill>
                <a:latin typeface="ARS Maquette" panose="02000503030000020004" pitchFamily="2" charset="0"/>
                <a:cs typeface="+mn-cs"/>
              </a:rPr>
              <a:t>et </a:t>
            </a:r>
            <a:r>
              <a:rPr lang="fr-CH" sz="2800" cap="all" dirty="0" smtClean="0">
                <a:solidFill>
                  <a:schemeClr val="accent6">
                    <a:lumMod val="75000"/>
                  </a:schemeClr>
                </a:solidFill>
                <a:latin typeface="ARS Maquette" panose="02000503030000020004" pitchFamily="2" charset="0"/>
                <a:cs typeface="+mn-cs"/>
              </a:rPr>
              <a:t>d’électrices</a:t>
            </a:r>
            <a:r>
              <a:rPr lang="fr-CH" sz="2800" b="1" cap="all" dirty="0" smtClean="0">
                <a:solidFill>
                  <a:schemeClr val="accent6">
                    <a:lumMod val="75000"/>
                  </a:schemeClr>
                </a:solidFill>
                <a:latin typeface="ARS Maquette" panose="02000503030000020004" pitchFamily="2" charset="0"/>
                <a:cs typeface="+mn-cs"/>
              </a:rPr>
              <a:t> </a:t>
            </a:r>
            <a:r>
              <a:rPr lang="fr-CH" sz="2800" cap="all" dirty="0">
                <a:solidFill>
                  <a:schemeClr val="accent6">
                    <a:lumMod val="75000"/>
                  </a:schemeClr>
                </a:solidFill>
                <a:latin typeface="ARS Maquette" panose="02000503030000020004" pitchFamily="2" charset="0"/>
                <a:cs typeface="+mn-cs"/>
              </a:rPr>
              <a:t>et électeurs </a:t>
            </a:r>
            <a:r>
              <a:rPr lang="fr-CH" sz="2800" b="1" cap="all" dirty="0" smtClean="0">
                <a:solidFill>
                  <a:schemeClr val="accent6">
                    <a:lumMod val="75000"/>
                  </a:schemeClr>
                </a:solidFill>
                <a:latin typeface="ARS Maquette" panose="02000503030000020004" pitchFamily="2" charset="0"/>
                <a:cs typeface="+mn-cs"/>
              </a:rPr>
              <a:t>xxx</a:t>
            </a:r>
            <a:endParaRPr lang="fr-CH" sz="2800" b="1" cap="all" dirty="0">
              <a:solidFill>
                <a:schemeClr val="accent6">
                  <a:lumMod val="75000"/>
                </a:schemeClr>
              </a:solidFill>
              <a:latin typeface="+mn-lt"/>
              <a:cs typeface="+mn-cs"/>
            </a:endParaRPr>
          </a:p>
        </p:txBody>
      </p:sp>
      <p:sp>
        <p:nvSpPr>
          <p:cNvPr id="11" name="ZoneTexte 10"/>
          <p:cNvSpPr txBox="1"/>
          <p:nvPr/>
        </p:nvSpPr>
        <p:spPr>
          <a:xfrm>
            <a:off x="490538" y="1748362"/>
            <a:ext cx="8167687" cy="2308324"/>
          </a:xfrm>
          <a:prstGeom prst="rect">
            <a:avLst/>
          </a:prstGeom>
          <a:noFill/>
        </p:spPr>
        <p:txBody>
          <a:bodyPr>
            <a:spAutoFit/>
          </a:bodyPr>
          <a:lstStyle/>
          <a:p>
            <a:pPr fontAlgn="auto">
              <a:lnSpc>
                <a:spcPct val="150000"/>
              </a:lnSpc>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Dans le canton de Vaud, </a:t>
            </a:r>
            <a:r>
              <a:rPr lang="fr-CH" sz="2400" dirty="0" smtClean="0">
                <a:solidFill>
                  <a:schemeClr val="tx1">
                    <a:lumMod val="65000"/>
                    <a:lumOff val="35000"/>
                  </a:schemeClr>
                </a:solidFill>
                <a:latin typeface="ARS Maquette" panose="02000503030000020004" pitchFamily="2" charset="0"/>
                <a:cs typeface="+mn-cs"/>
              </a:rPr>
              <a:t>on compte</a:t>
            </a:r>
          </a:p>
          <a:p>
            <a:pPr fontAlgn="auto">
              <a:lnSpc>
                <a:spcPct val="150000"/>
              </a:lnSpc>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c</a:t>
            </a:r>
            <a:r>
              <a:rPr lang="fr-CH" sz="2400" dirty="0" smtClean="0">
                <a:solidFill>
                  <a:schemeClr val="tx1">
                    <a:lumMod val="65000"/>
                    <a:lumOff val="35000"/>
                  </a:schemeClr>
                </a:solidFill>
                <a:latin typeface="ARS Maquette" panose="02000503030000020004" pitchFamily="2" charset="0"/>
                <a:cs typeface="+mn-cs"/>
              </a:rPr>
              <a:t>omme électeurs/</a:t>
            </a:r>
            <a:r>
              <a:rPr lang="fr-CH" sz="2400" dirty="0" err="1" smtClean="0">
                <a:solidFill>
                  <a:schemeClr val="tx1">
                    <a:lumMod val="65000"/>
                    <a:lumOff val="35000"/>
                  </a:schemeClr>
                </a:solidFill>
                <a:latin typeface="ARS Maquette" panose="02000503030000020004" pitchFamily="2" charset="0"/>
                <a:cs typeface="+mn-cs"/>
              </a:rPr>
              <a:t>trices</a:t>
            </a:r>
            <a:r>
              <a:rPr lang="fr-CH" sz="2400" dirty="0" smtClean="0">
                <a:solidFill>
                  <a:schemeClr val="tx1">
                    <a:lumMod val="65000"/>
                    <a:lumOff val="35000"/>
                  </a:schemeClr>
                </a:solidFill>
                <a:latin typeface="ARS Maquette" panose="02000503030000020004" pitchFamily="2" charset="0"/>
                <a:cs typeface="+mn-cs"/>
              </a:rPr>
              <a:t> :</a:t>
            </a:r>
            <a:endParaRPr lang="fr-CH" sz="2400" dirty="0">
              <a:solidFill>
                <a:schemeClr val="tx1">
                  <a:lumMod val="65000"/>
                  <a:lumOff val="35000"/>
                </a:schemeClr>
              </a:solidFill>
              <a:latin typeface="ARS Maquette" panose="02000503030000020004" pitchFamily="2" charset="0"/>
              <a:cs typeface="+mn-cs"/>
            </a:endParaRPr>
          </a:p>
          <a:p>
            <a:pPr fontAlgn="auto">
              <a:lnSpc>
                <a:spcPct val="150000"/>
              </a:lnSpc>
              <a:spcBef>
                <a:spcPts val="0"/>
              </a:spcBef>
              <a:spcAft>
                <a:spcPts val="0"/>
              </a:spcAft>
              <a:defRPr/>
            </a:pPr>
            <a:r>
              <a:rPr lang="fr-CH" sz="2400" b="1" dirty="0">
                <a:solidFill>
                  <a:srgbClr val="008D91"/>
                </a:solidFill>
                <a:latin typeface="ARS Maquette" panose="02000503030000020004" pitchFamily="2" charset="0"/>
                <a:cs typeface="+mn-cs"/>
              </a:rPr>
              <a:t>  </a:t>
            </a:r>
            <a:r>
              <a:rPr lang="fr-CH" sz="2400" b="1" dirty="0">
                <a:solidFill>
                  <a:schemeClr val="tx1">
                    <a:lumMod val="65000"/>
                    <a:lumOff val="35000"/>
                  </a:schemeClr>
                </a:solidFill>
                <a:latin typeface="ARS Maquette" panose="02000503030000020004" pitchFamily="2" charset="0"/>
                <a:cs typeface="+mn-cs"/>
              </a:rPr>
              <a:t>› </a:t>
            </a:r>
            <a:r>
              <a:rPr lang="fr-CH" sz="2400" b="1" dirty="0" smtClean="0">
                <a:solidFill>
                  <a:schemeClr val="tx1">
                    <a:lumMod val="65000"/>
                    <a:lumOff val="35000"/>
                  </a:schemeClr>
                </a:solidFill>
                <a:latin typeface="ARS Maquette" panose="02000503030000020004" pitchFamily="2" charset="0"/>
                <a:cs typeface="+mn-cs"/>
              </a:rPr>
              <a:t>460'489 Suisses*</a:t>
            </a:r>
            <a:endParaRPr lang="fr-CH" sz="2400" b="1" dirty="0">
              <a:solidFill>
                <a:schemeClr val="tx1">
                  <a:lumMod val="65000"/>
                  <a:lumOff val="35000"/>
                </a:schemeClr>
              </a:solidFill>
              <a:latin typeface="ARS Maquette" panose="02000503030000020004" pitchFamily="2" charset="0"/>
              <a:cs typeface="+mn-cs"/>
            </a:endParaRPr>
          </a:p>
          <a:p>
            <a:pPr fontAlgn="auto">
              <a:lnSpc>
                <a:spcPct val="150000"/>
              </a:lnSpc>
              <a:spcBef>
                <a:spcPts val="0"/>
              </a:spcBef>
              <a:spcAft>
                <a:spcPts val="0"/>
              </a:spcAft>
              <a:defRPr/>
            </a:pPr>
            <a:r>
              <a:rPr lang="fr-CH" sz="2400" b="1" dirty="0">
                <a:solidFill>
                  <a:srgbClr val="008D91"/>
                </a:solidFill>
                <a:latin typeface="ARS Maquette" panose="02000503030000020004" pitchFamily="2" charset="0"/>
                <a:cs typeface="+mn-cs"/>
              </a:rPr>
              <a:t>  </a:t>
            </a:r>
            <a:r>
              <a:rPr lang="fr-CH" sz="2400" b="1" dirty="0">
                <a:solidFill>
                  <a:schemeClr val="accent6">
                    <a:lumMod val="75000"/>
                  </a:schemeClr>
                </a:solidFill>
                <a:latin typeface="ARS Maquette" panose="02000503030000020004" pitchFamily="2" charset="0"/>
                <a:cs typeface="+mn-cs"/>
              </a:rPr>
              <a:t>› </a:t>
            </a:r>
            <a:r>
              <a:rPr lang="fr-CH" sz="2400" b="1" dirty="0" smtClean="0">
                <a:solidFill>
                  <a:schemeClr val="accent6">
                    <a:lumMod val="75000"/>
                  </a:schemeClr>
                </a:solidFill>
                <a:latin typeface="ARS Maquette" panose="02000503030000020004" pitchFamily="2" charset="0"/>
                <a:cs typeface="+mn-cs"/>
              </a:rPr>
              <a:t>~105’000 étranger/</a:t>
            </a:r>
            <a:r>
              <a:rPr lang="fr-CH" sz="2400" b="1" dirty="0" err="1" smtClean="0">
                <a:solidFill>
                  <a:schemeClr val="accent6">
                    <a:lumMod val="75000"/>
                  </a:schemeClr>
                </a:solidFill>
                <a:latin typeface="ARS Maquette" panose="02000503030000020004" pitchFamily="2" charset="0"/>
                <a:cs typeface="+mn-cs"/>
              </a:rPr>
              <a:t>ère-s</a:t>
            </a:r>
            <a:r>
              <a:rPr lang="fr-CH" sz="2400" b="1" dirty="0" smtClean="0">
                <a:solidFill>
                  <a:schemeClr val="accent6">
                    <a:lumMod val="75000"/>
                  </a:schemeClr>
                </a:solidFill>
                <a:latin typeface="ARS Maquette" panose="02000503030000020004" pitchFamily="2" charset="0"/>
                <a:cs typeface="+mn-cs"/>
              </a:rPr>
              <a:t>**</a:t>
            </a:r>
            <a:endParaRPr lang="fr-CH" sz="2400" b="1" dirty="0">
              <a:solidFill>
                <a:schemeClr val="accent6">
                  <a:lumMod val="75000"/>
                </a:schemeClr>
              </a:solidFill>
              <a:latin typeface="ARS Maquette" panose="02000503030000020004" pitchFamily="2" charset="0"/>
              <a:cs typeface="+mn-cs"/>
            </a:endParaRPr>
          </a:p>
        </p:txBody>
      </p:sp>
      <p:pic>
        <p:nvPicPr>
          <p:cNvPr id="20485" name="Image 7"/>
          <p:cNvPicPr>
            <a:picLocks noChangeAspect="1"/>
          </p:cNvPicPr>
          <p:nvPr/>
        </p:nvPicPr>
        <p:blipFill>
          <a:blip r:embed="rId3"/>
          <a:srcRect/>
          <a:stretch>
            <a:fillRect/>
          </a:stretch>
        </p:blipFill>
        <p:spPr bwMode="auto">
          <a:xfrm>
            <a:off x="144463" y="144463"/>
            <a:ext cx="374650" cy="1201737"/>
          </a:xfrm>
          <a:prstGeom prst="rect">
            <a:avLst/>
          </a:prstGeom>
          <a:noFill/>
          <a:ln w="9525">
            <a:noFill/>
            <a:miter lim="800000"/>
            <a:headEnd/>
            <a:tailEnd/>
          </a:ln>
        </p:spPr>
      </p:pic>
      <p:graphicFrame>
        <p:nvGraphicFramePr>
          <p:cNvPr id="22" name="Graphique 21"/>
          <p:cNvGraphicFramePr>
            <a:graphicFrameLocks noChangeAspect="1"/>
          </p:cNvGraphicFramePr>
          <p:nvPr>
            <p:extLst>
              <p:ext uri="{D42A27DB-BD31-4B8C-83A1-F6EECF244321}">
                <p14:modId xmlns:p14="http://schemas.microsoft.com/office/powerpoint/2010/main" val="2064007063"/>
              </p:ext>
            </p:extLst>
          </p:nvPr>
        </p:nvGraphicFramePr>
        <p:xfrm>
          <a:off x="5753940" y="1463321"/>
          <a:ext cx="2801937" cy="2835275"/>
        </p:xfrm>
        <a:graphic>
          <a:graphicData uri="http://schemas.openxmlformats.org/drawingml/2006/chart">
            <c:chart xmlns:c="http://schemas.openxmlformats.org/drawingml/2006/chart" xmlns:r="http://schemas.openxmlformats.org/officeDocument/2006/relationships" r:id="rId4"/>
          </a:graphicData>
        </a:graphic>
      </p:graphicFrame>
      <p:sp>
        <p:nvSpPr>
          <p:cNvPr id="23" name="ZoneTexte 22"/>
          <p:cNvSpPr txBox="1"/>
          <p:nvPr/>
        </p:nvSpPr>
        <p:spPr>
          <a:xfrm>
            <a:off x="519113" y="4188211"/>
            <a:ext cx="8167687" cy="2308225"/>
          </a:xfrm>
          <a:prstGeom prst="rect">
            <a:avLst/>
          </a:prstGeom>
          <a:noFill/>
        </p:spPr>
        <p:txBody>
          <a:bodyPr>
            <a:spAutoFit/>
          </a:bodyPr>
          <a:lstStyle/>
          <a:p>
            <a:pPr fontAlgn="auto">
              <a:lnSpc>
                <a:spcPct val="150000"/>
              </a:lnSpc>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Dans la commune de </a:t>
            </a:r>
            <a:r>
              <a:rPr lang="fr-CH" sz="2400" dirty="0" err="1">
                <a:solidFill>
                  <a:schemeClr val="tx1">
                    <a:lumMod val="65000"/>
                    <a:lumOff val="35000"/>
                  </a:schemeClr>
                </a:solidFill>
                <a:latin typeface="ARS Maquette" panose="02000503030000020004" pitchFamily="2" charset="0"/>
                <a:cs typeface="+mn-cs"/>
              </a:rPr>
              <a:t>Xxxx</a:t>
            </a:r>
            <a:r>
              <a:rPr lang="fr-CH" sz="2400" dirty="0">
                <a:solidFill>
                  <a:schemeClr val="tx1">
                    <a:lumMod val="65000"/>
                    <a:lumOff val="35000"/>
                  </a:schemeClr>
                </a:solidFill>
                <a:latin typeface="ARS Maquette" panose="02000503030000020004" pitchFamily="2" charset="0"/>
                <a:cs typeface="+mn-cs"/>
              </a:rPr>
              <a:t>, </a:t>
            </a:r>
            <a:br>
              <a:rPr lang="fr-CH" sz="2400" dirty="0">
                <a:solidFill>
                  <a:schemeClr val="tx1">
                    <a:lumMod val="65000"/>
                    <a:lumOff val="35000"/>
                  </a:schemeClr>
                </a:solidFill>
                <a:latin typeface="ARS Maquette" panose="02000503030000020004" pitchFamily="2" charset="0"/>
                <a:cs typeface="+mn-cs"/>
              </a:rPr>
            </a:br>
            <a:r>
              <a:rPr lang="fr-CH" sz="2400" dirty="0">
                <a:solidFill>
                  <a:schemeClr val="tx1">
                    <a:lumMod val="65000"/>
                    <a:lumOff val="35000"/>
                  </a:schemeClr>
                </a:solidFill>
                <a:latin typeface="ARS Maquette" panose="02000503030000020004" pitchFamily="2" charset="0"/>
                <a:cs typeface="+mn-cs"/>
              </a:rPr>
              <a:t>on compte 000’000 </a:t>
            </a:r>
            <a:r>
              <a:rPr lang="fr-CH" sz="2400" dirty="0" smtClean="0">
                <a:solidFill>
                  <a:schemeClr val="tx1">
                    <a:lumMod val="65000"/>
                    <a:lumOff val="35000"/>
                  </a:schemeClr>
                </a:solidFill>
                <a:latin typeface="ARS Maquette" panose="02000503030000020004" pitchFamily="2" charset="0"/>
                <a:cs typeface="+mn-cs"/>
              </a:rPr>
              <a:t>électeurs/</a:t>
            </a:r>
            <a:r>
              <a:rPr lang="fr-CH" sz="2400" dirty="0" err="1" smtClean="0">
                <a:solidFill>
                  <a:schemeClr val="tx1">
                    <a:lumMod val="65000"/>
                    <a:lumOff val="35000"/>
                  </a:schemeClr>
                </a:solidFill>
                <a:latin typeface="ARS Maquette" panose="02000503030000020004" pitchFamily="2" charset="0"/>
                <a:cs typeface="+mn-cs"/>
              </a:rPr>
              <a:t>trices</a:t>
            </a:r>
            <a:r>
              <a:rPr lang="fr-CH" sz="2400" dirty="0" smtClean="0">
                <a:solidFill>
                  <a:schemeClr val="tx1">
                    <a:lumMod val="65000"/>
                    <a:lumOff val="35000"/>
                  </a:schemeClr>
                </a:solidFill>
                <a:latin typeface="ARS Maquette" panose="02000503030000020004" pitchFamily="2" charset="0"/>
                <a:cs typeface="+mn-cs"/>
              </a:rPr>
              <a:t> </a:t>
            </a:r>
            <a:r>
              <a:rPr lang="fr-CH" sz="2400" dirty="0">
                <a:solidFill>
                  <a:schemeClr val="tx1">
                    <a:lumMod val="65000"/>
                    <a:lumOff val="35000"/>
                  </a:schemeClr>
                </a:solidFill>
                <a:latin typeface="ARS Maquette" panose="02000503030000020004" pitchFamily="2" charset="0"/>
                <a:cs typeface="+mn-cs"/>
              </a:rPr>
              <a:t>:</a:t>
            </a:r>
          </a:p>
          <a:p>
            <a:pPr fontAlgn="auto">
              <a:lnSpc>
                <a:spcPct val="150000"/>
              </a:lnSpc>
              <a:spcBef>
                <a:spcPts val="0"/>
              </a:spcBef>
              <a:spcAft>
                <a:spcPts val="0"/>
              </a:spcAft>
              <a:defRPr/>
            </a:pPr>
            <a:r>
              <a:rPr lang="fr-CH" sz="2400" b="1" dirty="0">
                <a:solidFill>
                  <a:srgbClr val="008D91"/>
                </a:solidFill>
                <a:latin typeface="ARS Maquette" panose="02000503030000020004" pitchFamily="2" charset="0"/>
                <a:cs typeface="+mn-cs"/>
              </a:rPr>
              <a:t>  </a:t>
            </a:r>
            <a:r>
              <a:rPr lang="fr-CH" sz="2400" b="1" dirty="0">
                <a:solidFill>
                  <a:schemeClr val="tx1">
                    <a:lumMod val="65000"/>
                    <a:lumOff val="35000"/>
                  </a:schemeClr>
                </a:solidFill>
                <a:latin typeface="ARS Maquette" panose="02000503030000020004" pitchFamily="2" charset="0"/>
                <a:cs typeface="+mn-cs"/>
              </a:rPr>
              <a:t>› 000’000 Suisses</a:t>
            </a:r>
          </a:p>
          <a:p>
            <a:pPr fontAlgn="auto">
              <a:lnSpc>
                <a:spcPct val="150000"/>
              </a:lnSpc>
              <a:spcBef>
                <a:spcPts val="0"/>
              </a:spcBef>
              <a:spcAft>
                <a:spcPts val="0"/>
              </a:spcAft>
              <a:defRPr/>
            </a:pPr>
            <a:r>
              <a:rPr lang="fr-CH" sz="2400" b="1" dirty="0">
                <a:solidFill>
                  <a:srgbClr val="008D91"/>
                </a:solidFill>
                <a:latin typeface="ARS Maquette" panose="02000503030000020004" pitchFamily="2" charset="0"/>
                <a:cs typeface="+mn-cs"/>
              </a:rPr>
              <a:t>  </a:t>
            </a:r>
            <a:r>
              <a:rPr lang="fr-CH" sz="2400" b="1" dirty="0">
                <a:solidFill>
                  <a:schemeClr val="accent6">
                    <a:lumMod val="75000"/>
                  </a:schemeClr>
                </a:solidFill>
                <a:latin typeface="ARS Maquette" panose="02000503030000020004" pitchFamily="2" charset="0"/>
                <a:cs typeface="+mn-cs"/>
              </a:rPr>
              <a:t>› 00’000 </a:t>
            </a:r>
            <a:r>
              <a:rPr lang="fr-CH" sz="2400" b="1" dirty="0" smtClean="0">
                <a:solidFill>
                  <a:schemeClr val="accent6">
                    <a:lumMod val="75000"/>
                  </a:schemeClr>
                </a:solidFill>
                <a:latin typeface="ARS Maquette" panose="02000503030000020004" pitchFamily="2" charset="0"/>
                <a:cs typeface="+mn-cs"/>
              </a:rPr>
              <a:t>étranger/</a:t>
            </a:r>
            <a:r>
              <a:rPr lang="fr-CH" sz="2400" b="1" dirty="0" err="1" smtClean="0">
                <a:solidFill>
                  <a:schemeClr val="accent6">
                    <a:lumMod val="75000"/>
                  </a:schemeClr>
                </a:solidFill>
                <a:latin typeface="ARS Maquette" panose="02000503030000020004" pitchFamily="2" charset="0"/>
                <a:cs typeface="+mn-cs"/>
              </a:rPr>
              <a:t>ère-s</a:t>
            </a:r>
            <a:endParaRPr lang="fr-CH" sz="2400" b="1" dirty="0">
              <a:solidFill>
                <a:schemeClr val="accent6">
                  <a:lumMod val="75000"/>
                </a:schemeClr>
              </a:solidFill>
              <a:latin typeface="ARS Maquette" panose="02000503030000020004" pitchFamily="2" charset="0"/>
              <a:cs typeface="+mn-cs"/>
            </a:endParaRPr>
          </a:p>
        </p:txBody>
      </p:sp>
      <p:graphicFrame>
        <p:nvGraphicFramePr>
          <p:cNvPr id="24" name="Graphique 23"/>
          <p:cNvGraphicFramePr>
            <a:graphicFrameLocks noChangeAspect="1"/>
          </p:cNvGraphicFramePr>
          <p:nvPr>
            <p:extLst>
              <p:ext uri="{D42A27DB-BD31-4B8C-83A1-F6EECF244321}">
                <p14:modId xmlns:p14="http://schemas.microsoft.com/office/powerpoint/2010/main" val="2524560778"/>
              </p:ext>
            </p:extLst>
          </p:nvPr>
        </p:nvGraphicFramePr>
        <p:xfrm>
          <a:off x="5770227" y="4056492"/>
          <a:ext cx="2801937" cy="2835275"/>
        </p:xfrm>
        <a:graphic>
          <a:graphicData uri="http://schemas.openxmlformats.org/drawingml/2006/chart">
            <c:chart xmlns:c="http://schemas.openxmlformats.org/drawingml/2006/chart" xmlns:r="http://schemas.openxmlformats.org/officeDocument/2006/relationships" r:id="rId5"/>
          </a:graphicData>
        </a:graphic>
      </p:graphicFrame>
      <p:sp>
        <p:nvSpPr>
          <p:cNvPr id="25" name="ZoneTexte 24"/>
          <p:cNvSpPr txBox="1"/>
          <p:nvPr/>
        </p:nvSpPr>
        <p:spPr>
          <a:xfrm>
            <a:off x="4521425" y="6295636"/>
            <a:ext cx="1742465" cy="577081"/>
          </a:xfrm>
          <a:prstGeom prst="rect">
            <a:avLst/>
          </a:prstGeom>
          <a:noFill/>
        </p:spPr>
        <p:txBody>
          <a:bodyPr wrap="square">
            <a:spAutoFit/>
          </a:bodyPr>
          <a:lstStyle/>
          <a:p>
            <a:pPr fontAlgn="auto">
              <a:spcBef>
                <a:spcPts val="0"/>
              </a:spcBef>
              <a:spcAft>
                <a:spcPts val="0"/>
              </a:spcAft>
              <a:defRPr/>
            </a:pPr>
            <a:r>
              <a:rPr lang="fr-CH" sz="1050" i="1" dirty="0">
                <a:solidFill>
                  <a:schemeClr val="tx1">
                    <a:lumMod val="65000"/>
                    <a:lumOff val="35000"/>
                  </a:schemeClr>
                </a:solidFill>
                <a:latin typeface="ARS Maquette" panose="02000503030000020004" pitchFamily="2" charset="0"/>
                <a:cs typeface="+mn-cs"/>
              </a:rPr>
              <a:t>*</a:t>
            </a:r>
            <a:r>
              <a:rPr lang="fr-CH" sz="1050" i="1" dirty="0" err="1" smtClean="0">
                <a:solidFill>
                  <a:schemeClr val="tx1">
                    <a:lumMod val="65000"/>
                    <a:lumOff val="35000"/>
                  </a:schemeClr>
                </a:solidFill>
                <a:latin typeface="ARS Maquette" panose="02000503030000020004" pitchFamily="2" charset="0"/>
                <a:cs typeface="+mn-cs"/>
              </a:rPr>
              <a:t>StatVD</a:t>
            </a:r>
            <a:r>
              <a:rPr lang="fr-CH" sz="1050" i="1" dirty="0" smtClean="0">
                <a:solidFill>
                  <a:schemeClr val="tx1">
                    <a:lumMod val="65000"/>
                    <a:lumOff val="35000"/>
                  </a:schemeClr>
                </a:solidFill>
                <a:latin typeface="ARS Maquette" panose="02000503030000020004" pitchFamily="2" charset="0"/>
                <a:cs typeface="+mn-cs"/>
              </a:rPr>
              <a:t> au 27.09.2020</a:t>
            </a:r>
          </a:p>
          <a:p>
            <a:pPr fontAlgn="auto">
              <a:spcBef>
                <a:spcPts val="0"/>
              </a:spcBef>
              <a:spcAft>
                <a:spcPts val="0"/>
              </a:spcAft>
              <a:defRPr/>
            </a:pPr>
            <a:r>
              <a:rPr lang="fr-CH" sz="1050" i="1" dirty="0" smtClean="0">
                <a:solidFill>
                  <a:schemeClr val="tx1">
                    <a:lumMod val="65000"/>
                    <a:lumOff val="35000"/>
                  </a:schemeClr>
                </a:solidFill>
                <a:latin typeface="ARS Maquette" panose="02000503030000020004" pitchFamily="2" charset="0"/>
                <a:cs typeface="+mn-cs"/>
              </a:rPr>
              <a:t>**estimations de la DGAIC pour 2020</a:t>
            </a:r>
            <a:endParaRPr lang="fr-CH" sz="1050" i="1" dirty="0">
              <a:solidFill>
                <a:schemeClr val="tx1">
                  <a:lumMod val="65000"/>
                  <a:lumOff val="35000"/>
                </a:schemeClr>
              </a:solidFill>
              <a:latin typeface="ARS Maquette" panose="02000503030000020004" pitchFamily="2"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childTnLst>
                                </p:cTn>
                              </p:par>
                              <p:par>
                                <p:cTn id="13" presetID="21" presetClass="entr" presetSubtype="1" fill="hold" grpId="1" nodeType="withEffect">
                                  <p:stCondLst>
                                    <p:cond delay="1000"/>
                                  </p:stCondLst>
                                  <p:childTnLst>
                                    <p:set>
                                      <p:cBhvr>
                                        <p:cTn id="14" dur="1" fill="hold">
                                          <p:stCondLst>
                                            <p:cond delay="0"/>
                                          </p:stCondLst>
                                        </p:cTn>
                                        <p:tgtEl>
                                          <p:spTgt spid="22">
                                            <p:graphicEl>
                                              <a:chart seriesIdx="-3" categoryIdx="-3" bldStep="gridLegend"/>
                                            </p:graphicEl>
                                          </p:spTgt>
                                        </p:tgtEl>
                                        <p:attrNameLst>
                                          <p:attrName>style.visibility</p:attrName>
                                        </p:attrNameLst>
                                      </p:cBhvr>
                                      <p:to>
                                        <p:strVal val="visible"/>
                                      </p:to>
                                    </p:set>
                                    <p:animEffect transition="in" filter="wheel(1)">
                                      <p:cBhvr>
                                        <p:cTn id="15" dur="2000"/>
                                        <p:tgtEl>
                                          <p:spTgt spid="22">
                                            <p:graphicEl>
                                              <a:chart seriesIdx="-3" categoryIdx="-3" bldStep="gridLegend"/>
                                            </p:graphicEl>
                                          </p:spTgt>
                                        </p:tgtEl>
                                      </p:cBhvr>
                                    </p:animEffect>
                                  </p:childTnLst>
                                </p:cTn>
                              </p:par>
                              <p:par>
                                <p:cTn id="16" presetID="21" presetClass="entr" presetSubtype="1" fill="hold" grpId="1" nodeType="withEffect">
                                  <p:stCondLst>
                                    <p:cond delay="1000"/>
                                  </p:stCondLst>
                                  <p:childTnLst>
                                    <p:set>
                                      <p:cBhvr>
                                        <p:cTn id="17" dur="1" fill="hold">
                                          <p:stCondLst>
                                            <p:cond delay="0"/>
                                          </p:stCondLst>
                                        </p:cTn>
                                        <p:tgtEl>
                                          <p:spTgt spid="22">
                                            <p:graphicEl>
                                              <a:chart seriesIdx="-4" categoryIdx="0" bldStep="category"/>
                                            </p:graphicEl>
                                          </p:spTgt>
                                        </p:tgtEl>
                                        <p:attrNameLst>
                                          <p:attrName>style.visibility</p:attrName>
                                        </p:attrNameLst>
                                      </p:cBhvr>
                                      <p:to>
                                        <p:strVal val="visible"/>
                                      </p:to>
                                    </p:set>
                                    <p:animEffect transition="in" filter="wheel(1)">
                                      <p:cBhvr>
                                        <p:cTn id="18" dur="2000"/>
                                        <p:tgtEl>
                                          <p:spTgt spid="22">
                                            <p:graphicEl>
                                              <a:chart seriesIdx="-4" categoryIdx="0" bldStep="category"/>
                                            </p:graphicEl>
                                          </p:spTgt>
                                        </p:tgtEl>
                                      </p:cBhvr>
                                    </p:animEffect>
                                  </p:childTnLst>
                                </p:cTn>
                              </p:par>
                              <p:par>
                                <p:cTn id="19" presetID="21" presetClass="entr" presetSubtype="1" fill="hold" grpId="1" nodeType="withEffect">
                                  <p:stCondLst>
                                    <p:cond delay="1000"/>
                                  </p:stCondLst>
                                  <p:childTnLst>
                                    <p:set>
                                      <p:cBhvr>
                                        <p:cTn id="20" dur="1" fill="hold">
                                          <p:stCondLst>
                                            <p:cond delay="0"/>
                                          </p:stCondLst>
                                        </p:cTn>
                                        <p:tgtEl>
                                          <p:spTgt spid="22">
                                            <p:graphicEl>
                                              <a:chart seriesIdx="-4" categoryIdx="1" bldStep="category"/>
                                            </p:graphicEl>
                                          </p:spTgt>
                                        </p:tgtEl>
                                        <p:attrNameLst>
                                          <p:attrName>style.visibility</p:attrName>
                                        </p:attrNameLst>
                                      </p:cBhvr>
                                      <p:to>
                                        <p:strVal val="visible"/>
                                      </p:to>
                                    </p:set>
                                    <p:animEffect transition="in" filter="wheel(1)">
                                      <p:cBhvr>
                                        <p:cTn id="21" dur="2000"/>
                                        <p:tgtEl>
                                          <p:spTgt spid="22">
                                            <p:graphicEl>
                                              <a:chart seriesIdx="-4" categoryIdx="1" bldStep="category"/>
                                            </p:graphicEl>
                                          </p:spTgt>
                                        </p:tgtEl>
                                      </p:cBhvr>
                                    </p:animEffect>
                                  </p:childTnLst>
                                </p:cTn>
                              </p:par>
                            </p:childTnLst>
                          </p:cTn>
                        </p:par>
                        <p:par>
                          <p:cTn id="22" fill="hold">
                            <p:stCondLst>
                              <p:cond delay="3500"/>
                            </p:stCondLst>
                            <p:childTnLst>
                              <p:par>
                                <p:cTn id="23" presetID="10" presetClass="entr" presetSubtype="0" fill="hold" grpId="0" nodeType="afterEffect">
                                  <p:stCondLst>
                                    <p:cond delay="1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750"/>
                                        <p:tgtEl>
                                          <p:spTgt spid="23"/>
                                        </p:tgtEl>
                                      </p:cBhvr>
                                    </p:animEffect>
                                  </p:childTnLst>
                                </p:cTn>
                              </p:par>
                              <p:par>
                                <p:cTn id="26" presetID="21" presetClass="entr" presetSubtype="1" fill="hold" grpId="0" nodeType="withEffect">
                                  <p:stCondLst>
                                    <p:cond delay="1500"/>
                                  </p:stCondLst>
                                  <p:childTnLst>
                                    <p:set>
                                      <p:cBhvr>
                                        <p:cTn id="27" dur="1" fill="hold">
                                          <p:stCondLst>
                                            <p:cond delay="0"/>
                                          </p:stCondLst>
                                        </p:cTn>
                                        <p:tgtEl>
                                          <p:spTgt spid="24">
                                            <p:graphicEl>
                                              <a:chart seriesIdx="-3" categoryIdx="-3" bldStep="gridLegend"/>
                                            </p:graphicEl>
                                          </p:spTgt>
                                        </p:tgtEl>
                                        <p:attrNameLst>
                                          <p:attrName>style.visibility</p:attrName>
                                        </p:attrNameLst>
                                      </p:cBhvr>
                                      <p:to>
                                        <p:strVal val="visible"/>
                                      </p:to>
                                    </p:set>
                                    <p:animEffect transition="in" filter="wheel(1)">
                                      <p:cBhvr>
                                        <p:cTn id="28" dur="2000"/>
                                        <p:tgtEl>
                                          <p:spTgt spid="24">
                                            <p:graphicEl>
                                              <a:chart seriesIdx="-3" categoryIdx="-3" bldStep="gridLegend"/>
                                            </p:graphicEl>
                                          </p:spTgt>
                                        </p:tgtEl>
                                      </p:cBhvr>
                                    </p:animEffect>
                                  </p:childTnLst>
                                </p:cTn>
                              </p:par>
                              <p:par>
                                <p:cTn id="29" presetID="21" presetClass="entr" presetSubtype="1" fill="hold" grpId="0" nodeType="withEffect">
                                  <p:stCondLst>
                                    <p:cond delay="1500"/>
                                  </p:stCondLst>
                                  <p:childTnLst>
                                    <p:set>
                                      <p:cBhvr>
                                        <p:cTn id="30" dur="1" fill="hold">
                                          <p:stCondLst>
                                            <p:cond delay="0"/>
                                          </p:stCondLst>
                                        </p:cTn>
                                        <p:tgtEl>
                                          <p:spTgt spid="24">
                                            <p:graphicEl>
                                              <a:chart seriesIdx="-4" categoryIdx="0" bldStep="category"/>
                                            </p:graphicEl>
                                          </p:spTgt>
                                        </p:tgtEl>
                                        <p:attrNameLst>
                                          <p:attrName>style.visibility</p:attrName>
                                        </p:attrNameLst>
                                      </p:cBhvr>
                                      <p:to>
                                        <p:strVal val="visible"/>
                                      </p:to>
                                    </p:set>
                                    <p:animEffect transition="in" filter="wheel(1)">
                                      <p:cBhvr>
                                        <p:cTn id="31" dur="2000"/>
                                        <p:tgtEl>
                                          <p:spTgt spid="24">
                                            <p:graphicEl>
                                              <a:chart seriesIdx="-4" categoryIdx="0" bldStep="category"/>
                                            </p:graphicEl>
                                          </p:spTgt>
                                        </p:tgtEl>
                                      </p:cBhvr>
                                    </p:animEffect>
                                  </p:childTnLst>
                                </p:cTn>
                              </p:par>
                              <p:par>
                                <p:cTn id="32" presetID="21" presetClass="entr" presetSubtype="1" fill="hold" grpId="0" nodeType="withEffect">
                                  <p:stCondLst>
                                    <p:cond delay="1500"/>
                                  </p:stCondLst>
                                  <p:childTnLst>
                                    <p:set>
                                      <p:cBhvr>
                                        <p:cTn id="33" dur="1" fill="hold">
                                          <p:stCondLst>
                                            <p:cond delay="0"/>
                                          </p:stCondLst>
                                        </p:cTn>
                                        <p:tgtEl>
                                          <p:spTgt spid="24">
                                            <p:graphicEl>
                                              <a:chart seriesIdx="-4" categoryIdx="1" bldStep="category"/>
                                            </p:graphicEl>
                                          </p:spTgt>
                                        </p:tgtEl>
                                        <p:attrNameLst>
                                          <p:attrName>style.visibility</p:attrName>
                                        </p:attrNameLst>
                                      </p:cBhvr>
                                      <p:to>
                                        <p:strVal val="visible"/>
                                      </p:to>
                                    </p:set>
                                    <p:animEffect transition="in" filter="wheel(1)">
                                      <p:cBhvr>
                                        <p:cTn id="34" dur="2000"/>
                                        <p:tgtEl>
                                          <p:spTgt spid="24">
                                            <p:graphicEl>
                                              <a:chart seriesIdx="-4" categoryIdx="1" bldStep="category"/>
                                            </p:graphicEl>
                                          </p:spTgt>
                                        </p:tgtEl>
                                      </p:cBhvr>
                                    </p:animEffect>
                                  </p:childTnLst>
                                </p:cTn>
                              </p:par>
                            </p:childTnLst>
                          </p:cTn>
                        </p:par>
                        <p:par>
                          <p:cTn id="35" fill="hold">
                            <p:stCondLst>
                              <p:cond delay="7000"/>
                            </p:stCondLst>
                            <p:childTnLst>
                              <p:par>
                                <p:cTn id="36" presetID="10" presetClass="entr" presetSubtype="0" fill="hold" grpId="0" nodeType="afterEffect">
                                  <p:stCondLst>
                                    <p:cond delay="50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Graphic spid="22" grpId="1">
        <p:bldSub>
          <a:bldChart bld="category"/>
        </p:bldSub>
      </p:bldGraphic>
      <p:bldP spid="23" grpId="0"/>
      <p:bldGraphic spid="24" grpId="0">
        <p:bldSub>
          <a:bldChart bld="category"/>
        </p:bldSub>
      </p:bldGraphic>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err="1">
                <a:solidFill>
                  <a:schemeClr val="accent6">
                    <a:lumMod val="75000"/>
                  </a:schemeClr>
                </a:solidFill>
                <a:latin typeface="ARS Maquette" panose="02000503030000020004" pitchFamily="2" charset="0"/>
                <a:cs typeface="+mn-cs"/>
              </a:rPr>
              <a:t>DeVENIR</a:t>
            </a:r>
            <a:r>
              <a:rPr lang="fr-CH" sz="2800" cap="all" dirty="0">
                <a:solidFill>
                  <a:schemeClr val="accent6">
                    <a:lumMod val="75000"/>
                  </a:schemeClr>
                </a:solidFill>
                <a:latin typeface="ARS Maquette" panose="02000503030000020004" pitchFamily="2" charset="0"/>
                <a:cs typeface="+mn-cs"/>
              </a:rPr>
              <a:t> </a:t>
            </a:r>
            <a:br>
              <a:rPr lang="fr-CH" sz="2800" cap="all" dirty="0">
                <a:solidFill>
                  <a:schemeClr val="accent6">
                    <a:lumMod val="75000"/>
                  </a:schemeClr>
                </a:solidFill>
                <a:latin typeface="ARS Maquette" panose="02000503030000020004" pitchFamily="2" charset="0"/>
                <a:cs typeface="+mn-cs"/>
              </a:rPr>
            </a:br>
            <a:r>
              <a:rPr lang="fr-CH" sz="2800" b="1" cap="all" dirty="0">
                <a:solidFill>
                  <a:schemeClr val="accent6">
                    <a:lumMod val="75000"/>
                  </a:schemeClr>
                </a:solidFill>
                <a:latin typeface="ARS Maquette" panose="02000503030000020004" pitchFamily="2" charset="0"/>
                <a:cs typeface="+mn-cs"/>
              </a:rPr>
              <a:t>électrice ou électeur</a:t>
            </a:r>
            <a:endParaRPr lang="fr-CH" sz="2800" b="1" cap="all" dirty="0">
              <a:solidFill>
                <a:schemeClr val="accent6">
                  <a:lumMod val="75000"/>
                </a:schemeClr>
              </a:solidFill>
              <a:latin typeface="+mn-lt"/>
              <a:cs typeface="+mn-cs"/>
            </a:endParaRPr>
          </a:p>
        </p:txBody>
      </p:sp>
      <p:sp>
        <p:nvSpPr>
          <p:cNvPr id="11" name="ZoneTexte 10"/>
          <p:cNvSpPr txBox="1"/>
          <p:nvPr/>
        </p:nvSpPr>
        <p:spPr>
          <a:xfrm>
            <a:off x="519113" y="3048000"/>
            <a:ext cx="8167687" cy="2678113"/>
          </a:xfrm>
          <a:prstGeom prst="rect">
            <a:avLst/>
          </a:prstGeom>
          <a:noFill/>
        </p:spPr>
        <p:txBody>
          <a:bodyPr>
            <a:spAutoFit/>
          </a:bodyPr>
          <a:lstStyle/>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Pour devenir </a:t>
            </a:r>
            <a:r>
              <a:rPr lang="fr-CH" sz="2400" b="1" dirty="0">
                <a:solidFill>
                  <a:schemeClr val="tx1">
                    <a:lumMod val="65000"/>
                    <a:lumOff val="35000"/>
                  </a:schemeClr>
                </a:solidFill>
                <a:latin typeface="ARS Maquette" panose="02000503030000020004" pitchFamily="2" charset="0"/>
                <a:cs typeface="+mn-cs"/>
              </a:rPr>
              <a:t>électrice</a:t>
            </a:r>
            <a:r>
              <a:rPr lang="fr-CH" sz="2400" dirty="0">
                <a:solidFill>
                  <a:schemeClr val="tx1">
                    <a:lumMod val="65000"/>
                    <a:lumOff val="35000"/>
                  </a:schemeClr>
                </a:solidFill>
                <a:latin typeface="ARS Maquette" panose="02000503030000020004" pitchFamily="2" charset="0"/>
                <a:cs typeface="+mn-cs"/>
              </a:rPr>
              <a:t> ou </a:t>
            </a:r>
            <a:r>
              <a:rPr lang="fr-CH" sz="2400" b="1" dirty="0">
                <a:solidFill>
                  <a:schemeClr val="tx1">
                    <a:lumMod val="65000"/>
                    <a:lumOff val="35000"/>
                  </a:schemeClr>
                </a:solidFill>
                <a:latin typeface="ARS Maquette" panose="02000503030000020004" pitchFamily="2" charset="0"/>
                <a:cs typeface="+mn-cs"/>
              </a:rPr>
              <a:t>électeur</a:t>
            </a:r>
            <a:r>
              <a:rPr lang="fr-CH" sz="2400" dirty="0">
                <a:solidFill>
                  <a:schemeClr val="tx1">
                    <a:lumMod val="65000"/>
                    <a:lumOff val="35000"/>
                  </a:schemeClr>
                </a:solidFill>
                <a:latin typeface="ARS Maquette" panose="02000503030000020004" pitchFamily="2" charset="0"/>
                <a:cs typeface="+mn-cs"/>
              </a:rPr>
              <a:t>, </a:t>
            </a:r>
          </a:p>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il n’y a rien à faire ! </a:t>
            </a:r>
          </a:p>
          <a:p>
            <a:pPr fontAlgn="auto">
              <a:spcBef>
                <a:spcPts val="0"/>
              </a:spcBef>
              <a:spcAft>
                <a:spcPts val="0"/>
              </a:spcAft>
              <a:defRPr/>
            </a:pPr>
            <a:endParaRPr lang="fr-CH" sz="2400" dirty="0">
              <a:solidFill>
                <a:schemeClr val="tx1">
                  <a:lumMod val="65000"/>
                  <a:lumOff val="35000"/>
                </a:schemeClr>
              </a:solidFill>
              <a:latin typeface="ARS Maquette" panose="02000503030000020004" pitchFamily="2" charset="0"/>
              <a:cs typeface="+mn-cs"/>
            </a:endParaRPr>
          </a:p>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Dès que vous remplissez les conditions, vous êtes </a:t>
            </a:r>
            <a:r>
              <a:rPr lang="fr-CH" sz="2400" dirty="0" err="1">
                <a:solidFill>
                  <a:schemeClr val="tx1">
                    <a:lumMod val="65000"/>
                    <a:lumOff val="35000"/>
                  </a:schemeClr>
                </a:solidFill>
                <a:latin typeface="ARS Maquette" panose="02000503030000020004" pitchFamily="2" charset="0"/>
                <a:cs typeface="+mn-cs"/>
              </a:rPr>
              <a:t>inscrit-e</a:t>
            </a:r>
            <a:r>
              <a:rPr lang="fr-CH" sz="2400" dirty="0">
                <a:solidFill>
                  <a:schemeClr val="tx1">
                    <a:lumMod val="65000"/>
                    <a:lumOff val="35000"/>
                  </a:schemeClr>
                </a:solidFill>
                <a:latin typeface="ARS Maquette" panose="02000503030000020004" pitchFamily="2" charset="0"/>
                <a:cs typeface="+mn-cs"/>
              </a:rPr>
              <a:t> automatiquement dans le registre de votre commune et recevez le matériel de vote ou </a:t>
            </a:r>
            <a:br>
              <a:rPr lang="fr-CH" sz="2400" dirty="0">
                <a:solidFill>
                  <a:schemeClr val="tx1">
                    <a:lumMod val="65000"/>
                    <a:lumOff val="35000"/>
                  </a:schemeClr>
                </a:solidFill>
                <a:latin typeface="ARS Maquette" panose="02000503030000020004" pitchFamily="2" charset="0"/>
                <a:cs typeface="+mn-cs"/>
              </a:rPr>
            </a:br>
            <a:r>
              <a:rPr lang="fr-CH" sz="2400" dirty="0">
                <a:solidFill>
                  <a:schemeClr val="tx1">
                    <a:lumMod val="65000"/>
                    <a:lumOff val="35000"/>
                  </a:schemeClr>
                </a:solidFill>
                <a:latin typeface="ARS Maquette" panose="02000503030000020004" pitchFamily="2" charset="0"/>
                <a:cs typeface="+mn-cs"/>
              </a:rPr>
              <a:t>d’élection à votre domicile. </a:t>
            </a:r>
          </a:p>
        </p:txBody>
      </p:sp>
      <p:pic>
        <p:nvPicPr>
          <p:cNvPr id="21509"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3" name="Rectangle 12"/>
          <p:cNvSpPr/>
          <p:nvPr/>
        </p:nvSpPr>
        <p:spPr>
          <a:xfrm>
            <a:off x="519113" y="1735138"/>
            <a:ext cx="8167687" cy="91598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CH" sz="2800" b="1" cap="all" dirty="0">
                <a:solidFill>
                  <a:schemeClr val="bg1"/>
                </a:solidFill>
                <a:latin typeface="ARS Maquette" panose="02000503030000020004" pitchFamily="2" charset="0"/>
              </a:rPr>
              <a:t>Électrice, électeur</a:t>
            </a:r>
          </a:p>
          <a:p>
            <a:pPr fontAlgn="auto">
              <a:spcBef>
                <a:spcPts val="0"/>
              </a:spcBef>
              <a:spcAft>
                <a:spcPts val="0"/>
              </a:spcAft>
              <a:defRPr/>
            </a:pPr>
            <a:r>
              <a:rPr lang="fr-CH" sz="2000" i="1" dirty="0">
                <a:solidFill>
                  <a:schemeClr val="bg1">
                    <a:lumMod val="75000"/>
                  </a:schemeClr>
                </a:solidFill>
                <a:latin typeface="ARS Maquette" panose="02000503030000020004" pitchFamily="2" charset="0"/>
              </a:rPr>
              <a:t>Personne pouvant élire et être élue</a:t>
            </a:r>
            <a:endParaRPr lang="fr-CH" sz="2000" i="1" dirty="0">
              <a:solidFill>
                <a:schemeClr val="bg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p:tgtEl>
                                          <p:spTgt spid="13"/>
                                        </p:tgtEl>
                                        <p:attrNameLst>
                                          <p:attrName>ppt_y</p:attrName>
                                        </p:attrNameLst>
                                      </p:cBhvr>
                                      <p:tavLst>
                                        <p:tav tm="0">
                                          <p:val>
                                            <p:strVal val="#ppt_y-#ppt_h*1.125000"/>
                                          </p:val>
                                        </p:tav>
                                        <p:tav tm="100000">
                                          <p:val>
                                            <p:strVal val="#ppt_y"/>
                                          </p:val>
                                        </p:tav>
                                      </p:tavLst>
                                    </p:anim>
                                    <p:animEffect transition="in" filter="wipe(down)">
                                      <p:cBhvr>
                                        <p:cTn id="13" dur="1000"/>
                                        <p:tgtEl>
                                          <p:spTgt spid="13"/>
                                        </p:tgtEl>
                                      </p:cBhvr>
                                    </p:animEffect>
                                  </p:childTnLst>
                                </p:cTn>
                              </p:par>
                            </p:childTnLst>
                          </p:cTn>
                        </p:par>
                        <p:par>
                          <p:cTn id="14" fill="hold">
                            <p:stCondLst>
                              <p:cond delay="1500"/>
                            </p:stCondLst>
                            <p:childTnLst>
                              <p:par>
                                <p:cTn id="15" presetID="10" presetClass="entr" presetSubtype="0" fill="hold" grpId="0" nodeType="after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2844</TotalTime>
  <Words>1771</Words>
  <Application>Microsoft Office PowerPoint</Application>
  <PresentationFormat>Affichage à l'écran (4:3)</PresentationFormat>
  <Paragraphs>250</Paragraphs>
  <Slides>37</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37</vt:i4>
      </vt:variant>
    </vt:vector>
  </HeadingPairs>
  <TitlesOfParts>
    <vt:vector size="42" baseType="lpstr">
      <vt:lpstr>Arial</vt:lpstr>
      <vt:lpstr>Calibri</vt:lpstr>
      <vt:lpstr>ARS Maquette</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voix - Un choix</dc:title>
  <dc:creator>KeKo Razzano</dc:creator>
  <cp:keywords>konsept</cp:keywords>
  <cp:lastModifiedBy>Amaudruz Tatiana</cp:lastModifiedBy>
  <cp:revision>174</cp:revision>
  <dcterms:created xsi:type="dcterms:W3CDTF">2015-12-01T20:46:56Z</dcterms:created>
  <dcterms:modified xsi:type="dcterms:W3CDTF">2020-11-13T07:47:36Z</dcterms:modified>
</cp:coreProperties>
</file>