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7" r:id="rId1"/>
  </p:sldMasterIdLst>
  <p:notesMasterIdLst>
    <p:notesMasterId r:id="rId19"/>
  </p:notesMasterIdLst>
  <p:sldIdLst>
    <p:sldId id="256" r:id="rId2"/>
    <p:sldId id="257" r:id="rId3"/>
    <p:sldId id="267" r:id="rId4"/>
    <p:sldId id="258" r:id="rId5"/>
    <p:sldId id="265" r:id="rId6"/>
    <p:sldId id="269" r:id="rId7"/>
    <p:sldId id="259" r:id="rId8"/>
    <p:sldId id="260" r:id="rId9"/>
    <p:sldId id="266" r:id="rId10"/>
    <p:sldId id="264" r:id="rId11"/>
    <p:sldId id="262" r:id="rId12"/>
    <p:sldId id="263" r:id="rId13"/>
    <p:sldId id="268" r:id="rId14"/>
    <p:sldId id="271" r:id="rId15"/>
    <p:sldId id="272" r:id="rId16"/>
    <p:sldId id="270"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3"/>
    <p:restoredTop sz="70917" autoAdjust="0"/>
  </p:normalViewPr>
  <p:slideViewPr>
    <p:cSldViewPr snapToGrid="0" snapToObjects="1">
      <p:cViewPr>
        <p:scale>
          <a:sx n="66" d="100"/>
          <a:sy n="66" d="100"/>
        </p:scale>
        <p:origin x="2070" y="4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A3FE8B-57D5-AB49-ACEF-B93DD46B6F0D}" type="datetimeFigureOut">
              <a:rPr lang="fr-FR" smtClean="0"/>
              <a:t>24/09/2021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AE2EF8-F780-B845-9815-6A2122B9350E}" type="slidenum">
              <a:rPr lang="fr-FR" smtClean="0"/>
              <a:t>‹N°›</a:t>
            </a:fld>
            <a:endParaRPr lang="fr-FR"/>
          </a:p>
        </p:txBody>
      </p:sp>
    </p:spTree>
    <p:extLst>
      <p:ext uri="{BB962C8B-B14F-4D97-AF65-F5344CB8AC3E}">
        <p14:creationId xmlns:p14="http://schemas.microsoft.com/office/powerpoint/2010/main" val="1385561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Reconnaissance individuels des motifs</a:t>
            </a:r>
            <a:r>
              <a:rPr lang="fr-FR" baseline="0" dirty="0"/>
              <a:t> de persécution</a:t>
            </a:r>
            <a:endParaRPr lang="fr-FR" dirty="0"/>
          </a:p>
        </p:txBody>
      </p:sp>
      <p:sp>
        <p:nvSpPr>
          <p:cNvPr id="4" name="Espace réservé du numéro de diapositive 3"/>
          <p:cNvSpPr>
            <a:spLocks noGrp="1"/>
          </p:cNvSpPr>
          <p:nvPr>
            <p:ph type="sldNum" sz="quarter" idx="10"/>
          </p:nvPr>
        </p:nvSpPr>
        <p:spPr/>
        <p:txBody>
          <a:bodyPr/>
          <a:lstStyle/>
          <a:p>
            <a:fld id="{08AE2EF8-F780-B845-9815-6A2122B9350E}" type="slidenum">
              <a:rPr lang="fr-FR" smtClean="0"/>
              <a:t>8</a:t>
            </a:fld>
            <a:endParaRPr lang="fr-FR"/>
          </a:p>
        </p:txBody>
      </p:sp>
    </p:spTree>
    <p:extLst>
      <p:ext uri="{BB962C8B-B14F-4D97-AF65-F5344CB8AC3E}">
        <p14:creationId xmlns:p14="http://schemas.microsoft.com/office/powerpoint/2010/main" val="1975080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sz="1800" i="1" dirty="0">
                <a:effectLst/>
                <a:latin typeface="Liberation Serif" panose="02020603050405020304" pitchFamily="18" charset="0"/>
                <a:ea typeface="NSimSun" panose="02010609030101010101" pitchFamily="49" charset="-122"/>
                <a:cs typeface="Arial" panose="020B0604020202020204" pitchFamily="34" charset="0"/>
              </a:rPr>
              <a:t>De fausses représentations peuvent conduire à des préjugés, des stéréotypes, qui peuvent induire des discriminations dans notre quotidien. Nos représentations influencent également nos choix lors de votations. Donc cela a une vrai impact sur la vie des personnes migrantes et la nôtre dans notre pays.</a:t>
            </a:r>
            <a:endParaRPr lang="fr-CH" dirty="0"/>
          </a:p>
        </p:txBody>
      </p:sp>
      <p:sp>
        <p:nvSpPr>
          <p:cNvPr id="4" name="Espace réservé du numéro de diapositive 3"/>
          <p:cNvSpPr>
            <a:spLocks noGrp="1"/>
          </p:cNvSpPr>
          <p:nvPr>
            <p:ph type="sldNum" sz="quarter" idx="5"/>
          </p:nvPr>
        </p:nvSpPr>
        <p:spPr/>
        <p:txBody>
          <a:bodyPr/>
          <a:lstStyle/>
          <a:p>
            <a:fld id="{08AE2EF8-F780-B845-9815-6A2122B9350E}" type="slidenum">
              <a:rPr lang="fr-FR" smtClean="0"/>
              <a:t>13</a:t>
            </a:fld>
            <a:endParaRPr lang="fr-FR"/>
          </a:p>
        </p:txBody>
      </p:sp>
    </p:spTree>
    <p:extLst>
      <p:ext uri="{BB962C8B-B14F-4D97-AF65-F5344CB8AC3E}">
        <p14:creationId xmlns:p14="http://schemas.microsoft.com/office/powerpoint/2010/main" val="236641785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fr-FR"/>
              <a:t>Cliquez et modifiez le titre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Cliquez pour modifier le style des sous-titres du masque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9/24/2021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6D22F896-40B5-4ADD-8801-0D06FADFA095}" type="slidenum">
              <a:rPr lang="en-US" smtClean="0"/>
              <a:t>‹N°›</a:t>
            </a:fld>
            <a:endParaRPr lang="en-US" dirty="0"/>
          </a:p>
        </p:txBody>
      </p:sp>
    </p:spTree>
    <p:extLst>
      <p:ext uri="{BB962C8B-B14F-4D97-AF65-F5344CB8AC3E}">
        <p14:creationId xmlns:p14="http://schemas.microsoft.com/office/powerpoint/2010/main" val="77995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1FA3F48C-C7C6-4055-9F49-3777875E72AE}" type="datetimeFigureOut">
              <a:rPr lang="en-US" smtClean="0"/>
              <a:t>9/24/2021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773318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fr-FR"/>
              <a:t>Cliquez et modifiez le titre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t>9/24/2021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383052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9/24/2021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16410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fr-FR"/>
              <a:t>Cliquez et modifiez le titre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30578ACC-22D6-47C1-A373-4FD133E34F3C}" type="datetimeFigureOut">
              <a:rPr lang="en-US" smtClean="0"/>
              <a:t>9/24/2021</a:t>
            </a:fld>
            <a:endParaRPr lang="en-US" dirty="0"/>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6D22F896-40B5-4ADD-8801-0D06FADFA095}" type="slidenum">
              <a:rPr lang="en-US" smtClean="0"/>
              <a:t>‹N°›</a:t>
            </a:fld>
            <a:endParaRPr lang="en-US" dirty="0"/>
          </a:p>
        </p:txBody>
      </p:sp>
    </p:spTree>
    <p:extLst>
      <p:ext uri="{BB962C8B-B14F-4D97-AF65-F5344CB8AC3E}">
        <p14:creationId xmlns:p14="http://schemas.microsoft.com/office/powerpoint/2010/main" val="2109517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9/24/2021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860825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9/24/2021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
        <p:nvSpPr>
          <p:cNvPr id="10" name="Title 9"/>
          <p:cNvSpPr>
            <a:spLocks noGrp="1"/>
          </p:cNvSpPr>
          <p:nvPr>
            <p:ph type="title"/>
          </p:nvPr>
        </p:nvSpPr>
        <p:spPr/>
        <p:txBody>
          <a:bodyPr/>
          <a:lstStyle/>
          <a:p>
            <a:r>
              <a:rPr lang="fr-FR"/>
              <a:t>Cliquez et modifiez le titre</a:t>
            </a:r>
            <a:endParaRPr lang="en-US" dirty="0"/>
          </a:p>
        </p:txBody>
      </p:sp>
    </p:spTree>
    <p:extLst>
      <p:ext uri="{BB962C8B-B14F-4D97-AF65-F5344CB8AC3E}">
        <p14:creationId xmlns:p14="http://schemas.microsoft.com/office/powerpoint/2010/main" val="1088096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E99F462-093F-4566-844B-4C71F2739DA5}" type="datetimeFigureOut">
              <a:rPr lang="en-US" smtClean="0"/>
              <a:t>9/24/2021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
        <p:nvSpPr>
          <p:cNvPr id="6" name="Title 5"/>
          <p:cNvSpPr>
            <a:spLocks noGrp="1"/>
          </p:cNvSpPr>
          <p:nvPr>
            <p:ph type="title"/>
          </p:nvPr>
        </p:nvSpPr>
        <p:spPr/>
        <p:txBody>
          <a:bodyPr/>
          <a:lstStyle/>
          <a:p>
            <a:r>
              <a:rPr lang="fr-FR"/>
              <a:t>Cliquez et modifiez le titre</a:t>
            </a:r>
            <a:endParaRPr lang="en-US"/>
          </a:p>
        </p:txBody>
      </p:sp>
    </p:spTree>
    <p:extLst>
      <p:ext uri="{BB962C8B-B14F-4D97-AF65-F5344CB8AC3E}">
        <p14:creationId xmlns:p14="http://schemas.microsoft.com/office/powerpoint/2010/main" val="1808201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9/24/2021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393471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r-FR"/>
              <a:t>Cliquez et modifiez le titre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331444B-B92B-4E27-8C94-BB93EAF5CB18}" type="datetimeFigureOut">
              <a:rPr lang="en-US" smtClean="0"/>
              <a:t>9/24/2021</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762128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r-FR"/>
              <a:t>Cliquez et modifiez le titre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363EFA5E-FA76-400D-B3DC-F0BA90E6D107}" type="datetimeFigureOut">
              <a:rPr lang="en-US" smtClean="0"/>
              <a:t>9/24/2021</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41933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fr-FR"/>
              <a:t>Cliquez et modifiez le titre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9D6E9DEC-419B-4CC5-A080-3B06BD5A8291}" type="datetimeFigureOut">
              <a:rPr lang="en-US" smtClean="0"/>
              <a:t>9/24/2021</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993227247"/>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hf sldNum="0"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
	<Relationship Id="rId3" Type="http://schemas.openxmlformats.org/officeDocument/2006/relationships/hyperlink" Target="http://?" TargetMode="External"/>
	<Relationship Id="rId2" Type="http://schemas.openxmlformats.org/officeDocument/2006/relationships/hyperlink" Target="http://?" TargetMode="External"/>
	<Relationship Id="rId1" Type="http://schemas.openxmlformats.org/officeDocument/2006/relationships/slideLayout" Target="../slideLayouts/slideLayout2.xml"/>
	<Relationship Id="rId5" Type="http://schemas.openxmlformats.org/officeDocument/2006/relationships/image" Target="../media/image18.png"/>
	<Relationship Id="rId4" Type="http://schemas.openxmlformats.org/officeDocument/2006/relationships/hyperlink" Target="http://?" TargetMode="External"/>
</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solidFill>
            <a:schemeClr val="accent4">
              <a:lumMod val="75000"/>
            </a:schemeClr>
          </a:solidFill>
          <a:ln>
            <a:solidFill>
              <a:schemeClr val="tx1"/>
            </a:solidFill>
          </a:ln>
        </p:spPr>
        <p:txBody>
          <a:bodyPr/>
          <a:lstStyle/>
          <a:p>
            <a:r>
              <a:rPr lang="fr-FR" dirty="0"/>
              <a:t>Le choix des mots</a:t>
            </a:r>
            <a:br>
              <a:rPr lang="fr-FR" dirty="0"/>
            </a:br>
            <a:r>
              <a:rPr lang="fr-FR" sz="2800" dirty="0"/>
              <a:t>Impacts et contextualisation</a:t>
            </a:r>
          </a:p>
        </p:txBody>
      </p:sp>
      <p:sp>
        <p:nvSpPr>
          <p:cNvPr id="3" name="Sous-titre 2"/>
          <p:cNvSpPr>
            <a:spLocks noGrp="1"/>
          </p:cNvSpPr>
          <p:nvPr>
            <p:ph type="subTitle" idx="1"/>
          </p:nvPr>
        </p:nvSpPr>
        <p:spPr>
          <a:xfrm>
            <a:off x="1051560" y="4468031"/>
            <a:ext cx="7920040" cy="1497972"/>
          </a:xfrm>
        </p:spPr>
        <p:txBody>
          <a:bodyPr/>
          <a:lstStyle/>
          <a:p>
            <a:r>
              <a:rPr lang="fr-FR" dirty="0" err="1">
                <a:solidFill>
                  <a:schemeClr val="tx1"/>
                </a:solidFill>
              </a:rPr>
              <a:t>Giada</a:t>
            </a:r>
            <a:r>
              <a:rPr lang="fr-FR" dirty="0">
                <a:solidFill>
                  <a:schemeClr val="tx1"/>
                </a:solidFill>
              </a:rPr>
              <a:t> de </a:t>
            </a:r>
            <a:r>
              <a:rPr lang="fr-FR" dirty="0" err="1">
                <a:solidFill>
                  <a:schemeClr val="tx1"/>
                </a:solidFill>
              </a:rPr>
              <a:t>Coulon</a:t>
            </a:r>
            <a:endParaRPr lang="fr-FR" dirty="0">
              <a:solidFill>
                <a:schemeClr val="tx1"/>
              </a:solidFill>
            </a:endParaRPr>
          </a:p>
          <a:p>
            <a:r>
              <a:rPr lang="fr-FR" sz="1800" b="0" dirty="0"/>
              <a:t>Responsable du Comptoir des médias </a:t>
            </a:r>
            <a:br>
              <a:rPr lang="fr-FR" sz="1800" b="0" dirty="0"/>
            </a:br>
            <a:r>
              <a:rPr lang="fr-FR" sz="1800" b="0" dirty="0"/>
              <a:t>Association Vivre Ensemble, service d’information et de documentation sur le droit d’asile</a:t>
            </a:r>
          </a:p>
          <a:p>
            <a:endParaRPr lang="fr-FR" dirty="0"/>
          </a:p>
          <a:p>
            <a:endParaRPr lang="fr-FR" dirty="0"/>
          </a:p>
        </p:txBody>
      </p:sp>
      <p:sp>
        <p:nvSpPr>
          <p:cNvPr id="4" name="ZoneTexte 3"/>
          <p:cNvSpPr txBox="1"/>
          <p:nvPr/>
        </p:nvSpPr>
        <p:spPr>
          <a:xfrm>
            <a:off x="10592656" y="1530849"/>
            <a:ext cx="184731" cy="369332"/>
          </a:xfrm>
          <a:prstGeom prst="rect">
            <a:avLst/>
          </a:prstGeom>
          <a:noFill/>
          <a:ln>
            <a:solidFill>
              <a:schemeClr val="accent4">
                <a:lumMod val="60000"/>
                <a:lumOff val="40000"/>
              </a:schemeClr>
            </a:solidFill>
          </a:ln>
        </p:spPr>
        <p:txBody>
          <a:bodyPr wrap="none" rtlCol="0">
            <a:spAutoFit/>
          </a:bodyPr>
          <a:lstStyle/>
          <a:p>
            <a:endParaRPr lang="fr-FR"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7569" y="266910"/>
            <a:ext cx="1824645" cy="1116000"/>
          </a:xfrm>
          <a:prstGeom prst="rect">
            <a:avLst/>
          </a:prstGeom>
        </p:spPr>
      </p:pic>
    </p:spTree>
    <p:extLst>
      <p:ext uri="{BB962C8B-B14F-4D97-AF65-F5344CB8AC3E}">
        <p14:creationId xmlns:p14="http://schemas.microsoft.com/office/powerpoint/2010/main" val="1787962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Migrant·e</a:t>
            </a:r>
            <a:endParaRPr lang="fr-FR" dirty="0"/>
          </a:p>
        </p:txBody>
      </p:sp>
      <p:sp>
        <p:nvSpPr>
          <p:cNvPr id="3" name="Espace réservé du contenu 2"/>
          <p:cNvSpPr>
            <a:spLocks noGrp="1"/>
          </p:cNvSpPr>
          <p:nvPr>
            <p:ph idx="1"/>
          </p:nvPr>
        </p:nvSpPr>
        <p:spPr/>
        <p:txBody>
          <a:bodyPr>
            <a:normAutofit/>
          </a:bodyPr>
          <a:lstStyle/>
          <a:p>
            <a:pPr marL="0" indent="0">
              <a:buNone/>
            </a:pPr>
            <a:r>
              <a:rPr lang="fr-FR" sz="2800" dirty="0"/>
              <a:t>« Personne qui se déplace hors de son pays de résidence, que ce soit pour son travail, ses études, pour rejoindre sa famille ou encore pour fuir son pays. »</a:t>
            </a:r>
          </a:p>
          <a:p>
            <a:pPr marL="0" indent="0">
              <a:buNone/>
            </a:pPr>
            <a:r>
              <a:rPr lang="fr-FR" sz="1800" dirty="0"/>
              <a:t>« Ce terme générique est de plus en plus utilisé de façon péjorative pour nier à priori le besoin de protection des personnes et la légitimité de leur déplacement »</a:t>
            </a:r>
          </a:p>
          <a:p>
            <a:pPr marL="0" indent="0">
              <a:buNone/>
            </a:pPr>
            <a:r>
              <a:rPr lang="fr-FR" sz="1800" dirty="0"/>
              <a:t>									</a:t>
            </a:r>
            <a:r>
              <a:rPr lang="fr-FR" sz="1800" i="1" dirty="0"/>
              <a:t>Mémo[</a:t>
            </a:r>
            <a:r>
              <a:rPr lang="fr-FR" sz="1800" i="1" dirty="0" err="1"/>
              <a:t>ts</a:t>
            </a:r>
            <a:r>
              <a:rPr lang="fr-FR" sz="1800" i="1" dirty="0"/>
              <a:t>]</a:t>
            </a:r>
          </a:p>
        </p:txBody>
      </p:sp>
    </p:spTree>
    <p:extLst>
      <p:ext uri="{BB962C8B-B14F-4D97-AF65-F5344CB8AC3E}">
        <p14:creationId xmlns:p14="http://schemas.microsoft.com/office/powerpoint/2010/main" val="63040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Quand l’utilise-t-on?</a:t>
            </a: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40163" y="1851739"/>
            <a:ext cx="4888086" cy="4542883"/>
          </a:xfr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96" y="2234739"/>
            <a:ext cx="5313999" cy="4363770"/>
          </a:xfrm>
          <a:prstGeom prst="rect">
            <a:avLst/>
          </a:prstGeom>
        </p:spPr>
      </p:pic>
      <p:sp>
        <p:nvSpPr>
          <p:cNvPr id="3" name="ZoneTexte 2">
            <a:extLst>
              <a:ext uri="{FF2B5EF4-FFF2-40B4-BE49-F238E27FC236}">
                <a16:creationId xmlns:a16="http://schemas.microsoft.com/office/drawing/2014/main" id="{8158C44E-D834-49F5-819A-8D2122F61D77}"/>
              </a:ext>
            </a:extLst>
          </p:cNvPr>
          <p:cNvSpPr txBox="1"/>
          <p:nvPr/>
        </p:nvSpPr>
        <p:spPr>
          <a:xfrm>
            <a:off x="9812640" y="1725776"/>
            <a:ext cx="2619023" cy="230832"/>
          </a:xfrm>
          <a:prstGeom prst="rect">
            <a:avLst/>
          </a:prstGeom>
          <a:noFill/>
        </p:spPr>
        <p:txBody>
          <a:bodyPr wrap="square" rtlCol="0">
            <a:spAutoFit/>
          </a:bodyPr>
          <a:lstStyle/>
          <a:p>
            <a:r>
              <a:rPr lang="fr-CH" sz="900" dirty="0"/>
              <a:t>20 septembre 2021</a:t>
            </a:r>
          </a:p>
        </p:txBody>
      </p:sp>
    </p:spTree>
    <p:extLst>
      <p:ext uri="{BB962C8B-B14F-4D97-AF65-F5344CB8AC3E}">
        <p14:creationId xmlns:p14="http://schemas.microsoft.com/office/powerpoint/2010/main" val="27081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9315" y="1289304"/>
            <a:ext cx="5380528" cy="4323219"/>
          </a:xfrm>
          <a:ln w="28575">
            <a:solidFill>
              <a:schemeClr val="tx1"/>
            </a:solidFill>
          </a:ln>
        </p:spPr>
      </p:pic>
      <p:sp>
        <p:nvSpPr>
          <p:cNvPr id="5" name="ZoneTexte 4"/>
          <p:cNvSpPr txBox="1"/>
          <p:nvPr/>
        </p:nvSpPr>
        <p:spPr>
          <a:xfrm>
            <a:off x="7587049" y="3311611"/>
            <a:ext cx="3929448" cy="1200329"/>
          </a:xfrm>
          <a:prstGeom prst="rect">
            <a:avLst/>
          </a:prstGeom>
          <a:noFill/>
        </p:spPr>
        <p:txBody>
          <a:bodyPr wrap="square" rtlCol="0">
            <a:spAutoFit/>
          </a:bodyPr>
          <a:lstStyle/>
          <a:p>
            <a:r>
              <a:rPr lang="fr-FR" dirty="0"/>
              <a:t>Les principales nationalités parmi les migrants sont les Afghans (48%), les Syriens (20%) et les Somaliens (6%)</a:t>
            </a:r>
          </a:p>
        </p:txBody>
      </p:sp>
      <p:cxnSp>
        <p:nvCxnSpPr>
          <p:cNvPr id="7" name="Connecteur droit avec flèche 6"/>
          <p:cNvCxnSpPr>
            <a:cxnSpLocks/>
            <a:stCxn id="4" idx="3"/>
          </p:cNvCxnSpPr>
          <p:nvPr/>
        </p:nvCxnSpPr>
        <p:spPr>
          <a:xfrm>
            <a:off x="6159843" y="3450914"/>
            <a:ext cx="1266568" cy="508015"/>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9" name="Rectangle 8"/>
          <p:cNvSpPr/>
          <p:nvPr/>
        </p:nvSpPr>
        <p:spPr>
          <a:xfrm>
            <a:off x="7426411" y="3113903"/>
            <a:ext cx="4238367" cy="1754659"/>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877330" y="5758249"/>
            <a:ext cx="4782065" cy="369332"/>
          </a:xfrm>
          <a:prstGeom prst="rect">
            <a:avLst/>
          </a:prstGeom>
          <a:noFill/>
        </p:spPr>
        <p:txBody>
          <a:bodyPr wrap="square" rtlCol="0">
            <a:spAutoFit/>
          </a:bodyPr>
          <a:lstStyle/>
          <a:p>
            <a:r>
              <a:rPr lang="fr-FR" dirty="0"/>
              <a:t>Quotidien La Croix, 2019</a:t>
            </a:r>
          </a:p>
        </p:txBody>
      </p:sp>
    </p:spTree>
    <p:extLst>
      <p:ext uri="{BB962C8B-B14F-4D97-AF65-F5344CB8AC3E}">
        <p14:creationId xmlns:p14="http://schemas.microsoft.com/office/powerpoint/2010/main" val="357571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2C13BB-32A9-4BFD-B245-642F2E75F87A}"/>
              </a:ext>
            </a:extLst>
          </p:cNvPr>
          <p:cNvSpPr>
            <a:spLocks noGrp="1"/>
          </p:cNvSpPr>
          <p:nvPr>
            <p:ph type="title"/>
          </p:nvPr>
        </p:nvSpPr>
        <p:spPr/>
        <p:txBody>
          <a:bodyPr>
            <a:noAutofit/>
          </a:bodyPr>
          <a:lstStyle/>
          <a:p>
            <a:r>
              <a:rPr lang="fr-CH" sz="3200" kern="100" dirty="0">
                <a:effectLst/>
                <a:latin typeface="Liberation Serif" panose="02020603050405020304" pitchFamily="18" charset="0"/>
                <a:ea typeface="NSimSun" panose="02010609030101010101" pitchFamily="49" charset="-122"/>
                <a:cs typeface="Arial" panose="020B0604020202020204" pitchFamily="34" charset="0"/>
              </a:rPr>
              <a:t>Nos représentations fondent nos actions. </a:t>
            </a:r>
            <a:br>
              <a:rPr lang="fr-CH" sz="3200" kern="100" dirty="0">
                <a:effectLst/>
                <a:latin typeface="Liberation Serif" panose="02020603050405020304" pitchFamily="18" charset="0"/>
                <a:ea typeface="NSimSun" panose="02010609030101010101" pitchFamily="49" charset="-122"/>
                <a:cs typeface="Arial" panose="020B0604020202020204" pitchFamily="34" charset="0"/>
              </a:rPr>
            </a:br>
            <a:r>
              <a:rPr lang="fr-CH" sz="3200" kern="100" dirty="0">
                <a:effectLst/>
                <a:latin typeface="Liberation Serif" panose="02020603050405020304" pitchFamily="18" charset="0"/>
                <a:ea typeface="NSimSun" panose="02010609030101010101" pitchFamily="49" charset="-122"/>
                <a:cs typeface="Arial" panose="020B0604020202020204" pitchFamily="34" charset="0"/>
              </a:rPr>
              <a:t>Stéréotypes et discriminations se construisent par le langage également.</a:t>
            </a:r>
            <a:br>
              <a:rPr lang="fr-CH" sz="3200" kern="100" dirty="0">
                <a:effectLst/>
                <a:latin typeface="Liberation Serif" panose="02020603050405020304" pitchFamily="18" charset="0"/>
                <a:ea typeface="NSimSun" panose="02010609030101010101" pitchFamily="49" charset="-122"/>
                <a:cs typeface="Arial" panose="020B0604020202020204" pitchFamily="34" charset="0"/>
              </a:rPr>
            </a:br>
            <a:endParaRPr lang="fr-CH" sz="3200" dirty="0"/>
          </a:p>
        </p:txBody>
      </p:sp>
      <p:sp>
        <p:nvSpPr>
          <p:cNvPr id="3" name="Espace réservé du contenu 2">
            <a:extLst>
              <a:ext uri="{FF2B5EF4-FFF2-40B4-BE49-F238E27FC236}">
                <a16:creationId xmlns:a16="http://schemas.microsoft.com/office/drawing/2014/main" id="{5131E53F-59A5-4B1E-961D-3DA139562208}"/>
              </a:ext>
            </a:extLst>
          </p:cNvPr>
          <p:cNvSpPr>
            <a:spLocks noGrp="1"/>
          </p:cNvSpPr>
          <p:nvPr>
            <p:ph idx="1"/>
          </p:nvPr>
        </p:nvSpPr>
        <p:spPr/>
        <p:txBody>
          <a:bodyPr/>
          <a:lstStyle/>
          <a:p>
            <a:pPr marL="0" indent="0">
              <a:buNone/>
            </a:pPr>
            <a:r>
              <a:rPr lang="fr-CH" sz="1800" b="1" kern="100" dirty="0">
                <a:effectLst/>
                <a:latin typeface="Liberation Serif" panose="02020603050405020304" pitchFamily="18" charset="0"/>
                <a:ea typeface="NSimSun" panose="02010609030101010101" pitchFamily="49" charset="-122"/>
                <a:cs typeface="Arial" panose="020B0604020202020204" pitchFamily="34" charset="0"/>
              </a:rPr>
              <a:t>Stéréotypes</a:t>
            </a:r>
            <a:r>
              <a:rPr lang="fr-CH" sz="1800" kern="100" dirty="0">
                <a:effectLst/>
                <a:latin typeface="Liberation Serif" panose="02020603050405020304" pitchFamily="18" charset="0"/>
                <a:ea typeface="NSimSun" panose="02010609030101010101" pitchFamily="49" charset="-122"/>
                <a:cs typeface="Arial" panose="020B0604020202020204" pitchFamily="34" charset="0"/>
              </a:rPr>
              <a:t>: Comment nous nous représentons les autres, croyances simplificatrices à l’égard d’un groupe, peut être négatif ou positif.</a:t>
            </a:r>
          </a:p>
          <a:p>
            <a:pPr marL="0" indent="0">
              <a:buNone/>
            </a:pPr>
            <a:r>
              <a:rPr lang="fr-CH" sz="1800" kern="100" dirty="0">
                <a:effectLst/>
                <a:latin typeface="Liberation Serif" panose="02020603050405020304" pitchFamily="18" charset="0"/>
                <a:ea typeface="NSimSun" panose="02010609030101010101" pitchFamily="49" charset="-122"/>
                <a:cs typeface="Arial" panose="020B0604020202020204" pitchFamily="34" charset="0"/>
              </a:rPr>
              <a:t> </a:t>
            </a:r>
          </a:p>
          <a:p>
            <a:pPr marL="0" indent="0">
              <a:buNone/>
            </a:pPr>
            <a:r>
              <a:rPr lang="fr-CH" sz="1800" b="1" kern="100" dirty="0">
                <a:effectLst/>
                <a:latin typeface="Liberation Serif" panose="02020603050405020304" pitchFamily="18" charset="0"/>
                <a:ea typeface="NSimSun" panose="02010609030101010101" pitchFamily="49" charset="-122"/>
                <a:cs typeface="Arial" panose="020B0604020202020204" pitchFamily="34" charset="0"/>
              </a:rPr>
              <a:t>Préjugés </a:t>
            </a:r>
            <a:r>
              <a:rPr lang="fr-CH" sz="1800" kern="100" dirty="0">
                <a:effectLst/>
                <a:latin typeface="Liberation Serif" panose="02020603050405020304" pitchFamily="18" charset="0"/>
                <a:ea typeface="NSimSun" panose="02010609030101010101" pitchFamily="49" charset="-122"/>
                <a:cs typeface="Arial" panose="020B0604020202020204" pitchFamily="34" charset="0"/>
              </a:rPr>
              <a:t>: Ils s’appuient sur les stéréotypes, dimension normative, a une connotation affective de comment les personnes doivent se comporter.</a:t>
            </a:r>
          </a:p>
          <a:p>
            <a:endParaRPr lang="fr-CH" sz="1800" kern="100" dirty="0">
              <a:effectLst/>
              <a:latin typeface="Liberation Serif" panose="02020603050405020304" pitchFamily="18" charset="0"/>
              <a:ea typeface="NSimSun" panose="02010609030101010101" pitchFamily="49" charset="-122"/>
              <a:cs typeface="Arial" panose="020B0604020202020204" pitchFamily="34" charset="0"/>
            </a:endParaRPr>
          </a:p>
          <a:p>
            <a:pPr marL="0" indent="0">
              <a:buNone/>
            </a:pPr>
            <a:r>
              <a:rPr lang="fr-CH" sz="1800" b="1" kern="100" dirty="0">
                <a:effectLst/>
                <a:latin typeface="Liberation Serif" panose="02020603050405020304" pitchFamily="18" charset="0"/>
                <a:ea typeface="NSimSun" panose="02010609030101010101" pitchFamily="49" charset="-122"/>
                <a:cs typeface="Arial" panose="020B0604020202020204" pitchFamily="34" charset="0"/>
              </a:rPr>
              <a:t>Discrimination </a:t>
            </a:r>
            <a:r>
              <a:rPr lang="fr-CH" sz="1800" kern="100" dirty="0">
                <a:effectLst/>
                <a:latin typeface="Liberation Serif" panose="02020603050405020304" pitchFamily="18" charset="0"/>
                <a:ea typeface="NSimSun" panose="02010609030101010101" pitchFamily="49" charset="-122"/>
                <a:cs typeface="Arial" panose="020B0604020202020204" pitchFamily="34" charset="0"/>
              </a:rPr>
              <a:t>: </a:t>
            </a:r>
            <a:r>
              <a:rPr lang="fr-CH" sz="1800" kern="100" dirty="0">
                <a:latin typeface="Liberation Serif" panose="02020603050405020304" pitchFamily="18" charset="0"/>
                <a:ea typeface="NSimSun" panose="02010609030101010101" pitchFamily="49" charset="-122"/>
                <a:cs typeface="Arial" panose="020B0604020202020204" pitchFamily="34" charset="0"/>
              </a:rPr>
              <a:t>Crée </a:t>
            </a:r>
            <a:r>
              <a:rPr lang="fr-CH" sz="1800" kern="100" dirty="0">
                <a:effectLst/>
                <a:latin typeface="Liberation Serif" panose="02020603050405020304" pitchFamily="18" charset="0"/>
                <a:ea typeface="NSimSun" panose="02010609030101010101" pitchFamily="49" charset="-122"/>
                <a:cs typeface="Arial" panose="020B0604020202020204" pitchFamily="34" charset="0"/>
              </a:rPr>
              <a:t>des frontières symboliques qui produisent un rejet qui vise l’exclusion sur des critères d’origine, religion, genre, état de santé.</a:t>
            </a:r>
          </a:p>
          <a:p>
            <a:endParaRPr lang="fr-CH" dirty="0"/>
          </a:p>
        </p:txBody>
      </p:sp>
      <p:sp>
        <p:nvSpPr>
          <p:cNvPr id="4" name="Rectangle : coins arrondis 3">
            <a:extLst>
              <a:ext uri="{FF2B5EF4-FFF2-40B4-BE49-F238E27FC236}">
                <a16:creationId xmlns:a16="http://schemas.microsoft.com/office/drawing/2014/main" id="{F20FA2FC-41B0-468C-A43A-72435A2395E2}"/>
              </a:ext>
            </a:extLst>
          </p:cNvPr>
          <p:cNvSpPr/>
          <p:nvPr/>
        </p:nvSpPr>
        <p:spPr>
          <a:xfrm>
            <a:off x="1063753" y="2121408"/>
            <a:ext cx="10064496" cy="740325"/>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 coins arrondis 4">
            <a:extLst>
              <a:ext uri="{FF2B5EF4-FFF2-40B4-BE49-F238E27FC236}">
                <a16:creationId xmlns:a16="http://schemas.microsoft.com/office/drawing/2014/main" id="{AA97E3D7-E514-449E-A508-A654EDFCD4E3}"/>
              </a:ext>
            </a:extLst>
          </p:cNvPr>
          <p:cNvSpPr/>
          <p:nvPr/>
        </p:nvSpPr>
        <p:spPr>
          <a:xfrm>
            <a:off x="1057656" y="3058837"/>
            <a:ext cx="10064496" cy="740325"/>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Rectangle : coins arrondis 5">
            <a:extLst>
              <a:ext uri="{FF2B5EF4-FFF2-40B4-BE49-F238E27FC236}">
                <a16:creationId xmlns:a16="http://schemas.microsoft.com/office/drawing/2014/main" id="{EC81DBD7-DFC1-484C-AACA-781D6F6A55FA}"/>
              </a:ext>
            </a:extLst>
          </p:cNvPr>
          <p:cNvSpPr/>
          <p:nvPr/>
        </p:nvSpPr>
        <p:spPr>
          <a:xfrm>
            <a:off x="1057656" y="4028439"/>
            <a:ext cx="10064496" cy="740325"/>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771677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59311F-19FC-4043-ADE3-8ECC5FD80A67}"/>
              </a:ext>
            </a:extLst>
          </p:cNvPr>
          <p:cNvSpPr>
            <a:spLocks noGrp="1"/>
          </p:cNvSpPr>
          <p:nvPr>
            <p:ph type="title"/>
          </p:nvPr>
        </p:nvSpPr>
        <p:spPr/>
        <p:txBody>
          <a:bodyPr/>
          <a:lstStyle/>
          <a:p>
            <a:endParaRPr lang="fr-CH"/>
          </a:p>
        </p:txBody>
      </p:sp>
      <p:pic>
        <p:nvPicPr>
          <p:cNvPr id="7" name="Image 6">
            <a:extLst>
              <a:ext uri="{FF2B5EF4-FFF2-40B4-BE49-F238E27FC236}">
                <a16:creationId xmlns:a16="http://schemas.microsoft.com/office/drawing/2014/main" id="{08068BFA-7E75-429B-9AD0-F20FFAC178DA}"/>
              </a:ext>
            </a:extLst>
          </p:cNvPr>
          <p:cNvPicPr>
            <a:picLocks noChangeAspect="1"/>
          </p:cNvPicPr>
          <p:nvPr/>
        </p:nvPicPr>
        <p:blipFill>
          <a:blip r:embed="rId2"/>
          <a:stretch>
            <a:fillRect/>
          </a:stretch>
        </p:blipFill>
        <p:spPr>
          <a:xfrm>
            <a:off x="862669" y="-466725"/>
            <a:ext cx="9886950" cy="6638925"/>
          </a:xfrm>
          <a:prstGeom prst="rect">
            <a:avLst/>
          </a:prstGeom>
        </p:spPr>
      </p:pic>
      <p:sp>
        <p:nvSpPr>
          <p:cNvPr id="9" name="Espace réservé du contenu 8">
            <a:extLst>
              <a:ext uri="{FF2B5EF4-FFF2-40B4-BE49-F238E27FC236}">
                <a16:creationId xmlns:a16="http://schemas.microsoft.com/office/drawing/2014/main" id="{264EF642-4587-43EC-B292-9CB9B6C20892}"/>
              </a:ext>
            </a:extLst>
          </p:cNvPr>
          <p:cNvSpPr>
            <a:spLocks noGrp="1"/>
          </p:cNvSpPr>
          <p:nvPr>
            <p:ph idx="1"/>
          </p:nvPr>
        </p:nvSpPr>
        <p:spPr/>
        <p:txBody>
          <a:bodyPr/>
          <a:lstStyle/>
          <a:p>
            <a:endParaRPr lang="fr-CH" dirty="0"/>
          </a:p>
        </p:txBody>
      </p:sp>
      <p:sp>
        <p:nvSpPr>
          <p:cNvPr id="3" name="Rectangle 2">
            <a:extLst>
              <a:ext uri="{FF2B5EF4-FFF2-40B4-BE49-F238E27FC236}">
                <a16:creationId xmlns:a16="http://schemas.microsoft.com/office/drawing/2014/main" id="{DC748EC5-2905-4EED-92BB-393A1C0AADCE}"/>
              </a:ext>
            </a:extLst>
          </p:cNvPr>
          <p:cNvSpPr/>
          <p:nvPr/>
        </p:nvSpPr>
        <p:spPr>
          <a:xfrm>
            <a:off x="856573" y="1919111"/>
            <a:ext cx="9893046" cy="2427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686855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690FDD-7D84-4546-AF32-565291509760}"/>
              </a:ext>
            </a:extLst>
          </p:cNvPr>
          <p:cNvSpPr>
            <a:spLocks noGrp="1"/>
          </p:cNvSpPr>
          <p:nvPr>
            <p:ph type="title"/>
          </p:nvPr>
        </p:nvSpPr>
        <p:spPr/>
        <p:txBody>
          <a:bodyPr/>
          <a:lstStyle/>
          <a:p>
            <a:endParaRPr lang="fr-CH"/>
          </a:p>
        </p:txBody>
      </p:sp>
      <p:sp>
        <p:nvSpPr>
          <p:cNvPr id="3" name="Espace réservé du contenu 2">
            <a:extLst>
              <a:ext uri="{FF2B5EF4-FFF2-40B4-BE49-F238E27FC236}">
                <a16:creationId xmlns:a16="http://schemas.microsoft.com/office/drawing/2014/main" id="{D8988CE2-FAC1-447A-A731-5C9ACB187BAD}"/>
              </a:ext>
            </a:extLst>
          </p:cNvPr>
          <p:cNvSpPr>
            <a:spLocks noGrp="1"/>
          </p:cNvSpPr>
          <p:nvPr>
            <p:ph idx="1"/>
          </p:nvPr>
        </p:nvSpPr>
        <p:spPr/>
        <p:txBody>
          <a:bodyPr/>
          <a:lstStyle/>
          <a:p>
            <a:endParaRPr lang="fr-CH"/>
          </a:p>
        </p:txBody>
      </p:sp>
      <p:pic>
        <p:nvPicPr>
          <p:cNvPr id="4" name="Espace réservé du contenu 4">
            <a:extLst>
              <a:ext uri="{FF2B5EF4-FFF2-40B4-BE49-F238E27FC236}">
                <a16:creationId xmlns:a16="http://schemas.microsoft.com/office/drawing/2014/main" id="{2136166C-6606-4440-AC25-1DFD25A60B0B}"/>
              </a:ext>
            </a:extLst>
          </p:cNvPr>
          <p:cNvPicPr>
            <a:picLocks noChangeAspect="1"/>
          </p:cNvPicPr>
          <p:nvPr/>
        </p:nvPicPr>
        <p:blipFill>
          <a:blip r:embed="rId2"/>
          <a:stretch>
            <a:fillRect/>
          </a:stretch>
        </p:blipFill>
        <p:spPr>
          <a:xfrm>
            <a:off x="788003" y="-721634"/>
            <a:ext cx="10340245" cy="7898940"/>
          </a:xfrm>
          <a:prstGeom prst="rect">
            <a:avLst/>
          </a:prstGeom>
          <a:ln>
            <a:noFill/>
          </a:ln>
        </p:spPr>
      </p:pic>
      <p:sp>
        <p:nvSpPr>
          <p:cNvPr id="5" name="Rectangle 4">
            <a:extLst>
              <a:ext uri="{FF2B5EF4-FFF2-40B4-BE49-F238E27FC236}">
                <a16:creationId xmlns:a16="http://schemas.microsoft.com/office/drawing/2014/main" id="{100A4641-3082-48A0-B9F9-9D1154D5BA9E}"/>
              </a:ext>
            </a:extLst>
          </p:cNvPr>
          <p:cNvSpPr/>
          <p:nvPr/>
        </p:nvSpPr>
        <p:spPr>
          <a:xfrm>
            <a:off x="7800622" y="2743200"/>
            <a:ext cx="3321530" cy="4050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Rectangle 5">
            <a:extLst>
              <a:ext uri="{FF2B5EF4-FFF2-40B4-BE49-F238E27FC236}">
                <a16:creationId xmlns:a16="http://schemas.microsoft.com/office/drawing/2014/main" id="{D217EEFD-DD36-4E58-A25E-5BF93C6C357F}"/>
              </a:ext>
            </a:extLst>
          </p:cNvPr>
          <p:cNvSpPr/>
          <p:nvPr/>
        </p:nvSpPr>
        <p:spPr>
          <a:xfrm>
            <a:off x="788003" y="1648178"/>
            <a:ext cx="7938308" cy="970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584470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F908DB-69BC-481D-9253-503AF6C59991}"/>
              </a:ext>
            </a:extLst>
          </p:cNvPr>
          <p:cNvSpPr>
            <a:spLocks noGrp="1"/>
          </p:cNvSpPr>
          <p:nvPr>
            <p:ph type="title"/>
          </p:nvPr>
        </p:nvSpPr>
        <p:spPr/>
        <p:txBody>
          <a:bodyPr>
            <a:normAutofit fontScale="90000"/>
          </a:bodyPr>
          <a:lstStyle/>
          <a:p>
            <a:r>
              <a:rPr lang="fr-CH" dirty="0"/>
              <a:t>Utiliser les termes appropriés, c’est surtout savoir pourquoi et comment on les utilise</a:t>
            </a:r>
            <a:br>
              <a:rPr lang="fr-CH" dirty="0"/>
            </a:br>
            <a:endParaRPr lang="fr-CH" dirty="0"/>
          </a:p>
        </p:txBody>
      </p:sp>
      <p:sp>
        <p:nvSpPr>
          <p:cNvPr id="3" name="Espace réservé du contenu 2">
            <a:extLst>
              <a:ext uri="{FF2B5EF4-FFF2-40B4-BE49-F238E27FC236}">
                <a16:creationId xmlns:a16="http://schemas.microsoft.com/office/drawing/2014/main" id="{533982DD-297A-4E31-A09F-84DF70A66D98}"/>
              </a:ext>
            </a:extLst>
          </p:cNvPr>
          <p:cNvSpPr>
            <a:spLocks noGrp="1"/>
          </p:cNvSpPr>
          <p:nvPr>
            <p:ph idx="1"/>
          </p:nvPr>
        </p:nvSpPr>
        <p:spPr/>
        <p:txBody>
          <a:bodyPr>
            <a:noAutofit/>
          </a:bodyPr>
          <a:lstStyle/>
          <a:p>
            <a:r>
              <a:rPr lang="fr-CH" sz="2400" kern="100" dirty="0">
                <a:effectLst/>
                <a:latin typeface="Liberation Serif" panose="02020603050405020304" pitchFamily="18" charset="0"/>
                <a:ea typeface="NSimSun" panose="02010609030101010101" pitchFamily="49" charset="-122"/>
                <a:cs typeface="Arial" panose="020B0604020202020204" pitchFamily="34" charset="0"/>
              </a:rPr>
              <a:t>Utiliser le terme de «</a:t>
            </a:r>
            <a:r>
              <a:rPr lang="fr-CH" sz="2400" kern="100" dirty="0">
                <a:solidFill>
                  <a:srgbClr val="FF0000"/>
                </a:solidFill>
                <a:effectLst/>
                <a:latin typeface="Liberation Serif" panose="02020603050405020304" pitchFamily="18" charset="0"/>
                <a:ea typeface="NSimSun" panose="02010609030101010101" pitchFamily="49" charset="-122"/>
                <a:cs typeface="Arial" panose="020B0604020202020204" pitchFamily="34" charset="0"/>
              </a:rPr>
              <a:t>personnes</a:t>
            </a:r>
            <a:r>
              <a:rPr lang="fr-CH" sz="2400" kern="100" dirty="0">
                <a:effectLst/>
                <a:latin typeface="Liberation Serif" panose="02020603050405020304" pitchFamily="18" charset="0"/>
                <a:ea typeface="NSimSun" panose="02010609030101010101" pitchFamily="49" charset="-122"/>
                <a:cs typeface="Arial" panose="020B0604020202020204" pitchFamily="34" charset="0"/>
              </a:rPr>
              <a:t> réfugiées, </a:t>
            </a:r>
            <a:r>
              <a:rPr lang="fr-CH" sz="2400" kern="100" dirty="0">
                <a:solidFill>
                  <a:srgbClr val="FF0000"/>
                </a:solidFill>
                <a:effectLst/>
                <a:latin typeface="Liberation Serif" panose="02020603050405020304" pitchFamily="18" charset="0"/>
                <a:ea typeface="NSimSun" panose="02010609030101010101" pitchFamily="49" charset="-122"/>
                <a:cs typeface="Arial" panose="020B0604020202020204" pitchFamily="34" charset="0"/>
              </a:rPr>
              <a:t>personnes</a:t>
            </a:r>
            <a:r>
              <a:rPr lang="fr-CH" sz="2400" kern="100" dirty="0">
                <a:effectLst/>
                <a:latin typeface="Liberation Serif" panose="02020603050405020304" pitchFamily="18" charset="0"/>
                <a:ea typeface="NSimSun" panose="02010609030101010101" pitchFamily="49" charset="-122"/>
                <a:cs typeface="Arial" panose="020B0604020202020204" pitchFamily="34" charset="0"/>
              </a:rPr>
              <a:t> migrantes, </a:t>
            </a:r>
            <a:r>
              <a:rPr lang="fr-CH" sz="2400" kern="100" dirty="0">
                <a:solidFill>
                  <a:srgbClr val="FF0000"/>
                </a:solidFill>
                <a:effectLst/>
                <a:latin typeface="Liberation Serif" panose="02020603050405020304" pitchFamily="18" charset="0"/>
                <a:ea typeface="NSimSun" panose="02010609030101010101" pitchFamily="49" charset="-122"/>
                <a:cs typeface="Arial" panose="020B0604020202020204" pitchFamily="34" charset="0"/>
              </a:rPr>
              <a:t>personnes</a:t>
            </a:r>
            <a:r>
              <a:rPr lang="fr-CH" sz="2400" kern="100" dirty="0">
                <a:effectLst/>
                <a:latin typeface="Liberation Serif" panose="02020603050405020304" pitchFamily="18" charset="0"/>
                <a:ea typeface="NSimSun" panose="02010609030101010101" pitchFamily="49" charset="-122"/>
                <a:cs typeface="Arial" panose="020B0604020202020204" pitchFamily="34" charset="0"/>
              </a:rPr>
              <a:t> déboutées», cela permet de réhumaniser ce qui est souvent perçu comme une masse.</a:t>
            </a:r>
          </a:p>
          <a:p>
            <a:r>
              <a:rPr lang="fr-CH" sz="2400" kern="100" dirty="0">
                <a:latin typeface="Liberation Serif" panose="02020603050405020304" pitchFamily="18" charset="0"/>
                <a:ea typeface="NSimSun" panose="02010609030101010101" pitchFamily="49" charset="-122"/>
                <a:cs typeface="Arial" panose="020B0604020202020204" pitchFamily="34" charset="0"/>
              </a:rPr>
              <a:t>Garder une distance critique vis-à-vis des «automatismes terminologiques».</a:t>
            </a:r>
            <a:endParaRPr lang="fr-CH" sz="1000" kern="100" dirty="0">
              <a:effectLst/>
              <a:latin typeface="Liberation Serif" panose="02020603050405020304" pitchFamily="18" charset="0"/>
              <a:ea typeface="NSimSun" panose="02010609030101010101" pitchFamily="49" charset="-122"/>
              <a:cs typeface="Arial" panose="020B0604020202020204" pitchFamily="34" charset="0"/>
            </a:endParaRPr>
          </a:p>
          <a:p>
            <a:r>
              <a:rPr lang="fr-CH" sz="2400" kern="100" dirty="0">
                <a:effectLst/>
                <a:latin typeface="Liberation Serif" panose="02020603050405020304" pitchFamily="18" charset="0"/>
                <a:ea typeface="NSimSun" panose="02010609030101010101" pitchFamily="49" charset="-122"/>
                <a:cs typeface="Arial" panose="020B0604020202020204" pitchFamily="34" charset="0"/>
              </a:rPr>
              <a:t>Ne pas oublier et rendre visible autant que possible que ces catégories sont souvent composées de femmes, hommes et enfants ; jeunes et vieux, membre de la communauté LGBTIQ+ : rendez-le visibles par les mots ou les images.</a:t>
            </a:r>
            <a:endParaRPr lang="fr-CH" sz="900" kern="100" dirty="0">
              <a:effectLst/>
              <a:latin typeface="Liberation Serif" panose="02020603050405020304" pitchFamily="18" charset="0"/>
              <a:ea typeface="NSimSun" panose="02010609030101010101" pitchFamily="49" charset="-122"/>
              <a:cs typeface="Arial" panose="020B0604020202020204" pitchFamily="34" charset="0"/>
            </a:endParaRPr>
          </a:p>
          <a:p>
            <a:r>
              <a:rPr lang="fr-CH" sz="2400" dirty="0">
                <a:effectLst/>
                <a:latin typeface="Liberation Serif" panose="02020603050405020304" pitchFamily="18" charset="0"/>
                <a:ea typeface="NSimSun" panose="02010609030101010101" pitchFamily="49" charset="-122"/>
                <a:cs typeface="Arial" panose="020B0604020202020204" pitchFamily="34" charset="0"/>
              </a:rPr>
              <a:t>Choisir ses mots en réfléchissant à l’impact qu’ils pourraient avoir sur les représentations que se font les personnes qui nous écoutent ou qui nous lisent sur les personnes réfugiées.</a:t>
            </a:r>
            <a:endParaRPr lang="fr-CH" sz="2400" dirty="0"/>
          </a:p>
        </p:txBody>
      </p:sp>
    </p:spTree>
    <p:extLst>
      <p:ext uri="{BB962C8B-B14F-4D97-AF65-F5344CB8AC3E}">
        <p14:creationId xmlns:p14="http://schemas.microsoft.com/office/powerpoint/2010/main" val="2893639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DC7528-8211-4652-B086-6523115D9083}"/>
              </a:ext>
            </a:extLst>
          </p:cNvPr>
          <p:cNvSpPr>
            <a:spLocks noGrp="1"/>
          </p:cNvSpPr>
          <p:nvPr>
            <p:ph type="title"/>
          </p:nvPr>
        </p:nvSpPr>
        <p:spPr/>
        <p:txBody>
          <a:bodyPr/>
          <a:lstStyle/>
          <a:p>
            <a:r>
              <a:rPr lang="fr-CH" dirty="0"/>
              <a:t>Le Comptoir des médias</a:t>
            </a:r>
          </a:p>
        </p:txBody>
      </p:sp>
      <p:sp>
        <p:nvSpPr>
          <p:cNvPr id="3" name="Espace réservé du contenu 2">
            <a:extLst>
              <a:ext uri="{FF2B5EF4-FFF2-40B4-BE49-F238E27FC236}">
                <a16:creationId xmlns:a16="http://schemas.microsoft.com/office/drawing/2014/main" id="{DDF111DF-5CB7-44CA-B6B0-830B116A9DA3}"/>
              </a:ext>
            </a:extLst>
          </p:cNvPr>
          <p:cNvSpPr>
            <a:spLocks noGrp="1"/>
          </p:cNvSpPr>
          <p:nvPr>
            <p:ph idx="1"/>
          </p:nvPr>
        </p:nvSpPr>
        <p:spPr/>
        <p:txBody>
          <a:bodyPr/>
          <a:lstStyle/>
          <a:p>
            <a:pPr marL="0" indent="0">
              <a:buNone/>
            </a:pPr>
            <a:r>
              <a:rPr lang="fr-CH" b="1" dirty="0"/>
              <a:t>Association Vivre Ensemble</a:t>
            </a:r>
          </a:p>
          <a:p>
            <a:pPr marL="0" indent="0">
              <a:buNone/>
            </a:pPr>
            <a:r>
              <a:rPr lang="fr-CH" dirty="0"/>
              <a:t>Service d’information et de documentation sur le droit d’asile </a:t>
            </a:r>
          </a:p>
          <a:p>
            <a:pPr marL="0" indent="0">
              <a:buNone/>
            </a:pPr>
            <a:r>
              <a:rPr lang="fr-CH" dirty="0"/>
              <a:t>CP 171</a:t>
            </a:r>
          </a:p>
          <a:p>
            <a:pPr marL="0" indent="0">
              <a:buNone/>
            </a:pPr>
            <a:r>
              <a:rPr lang="fr-CH" dirty="0"/>
              <a:t>1211 Genève 8</a:t>
            </a:r>
          </a:p>
          <a:p>
            <a:pPr marL="0" indent="0">
              <a:buNone/>
            </a:pPr>
            <a:endParaRPr lang="fr-CH" dirty="0"/>
          </a:p>
          <a:p>
            <a:pPr marL="0" indent="0">
              <a:buNone/>
            </a:pPr>
            <a:r>
              <a:rPr lang="fr-CH" dirty="0">
							</a:rPr>
              <a:t>www.asile.ch</a:t>
            </a:r>
            <a:r>
              <a:rPr lang="fr-CH" dirty="0"/>
              <a:t> | </a:t>
            </a:r>
            <a:r>
              <a:rPr lang="fr-CH" dirty="0" err="1"/>
              <a:t>facebook</a:t>
            </a:r>
            <a:r>
              <a:rPr lang="fr-CH" dirty="0"/>
              <a:t>: asile.ch | 079 102 91 00</a:t>
            </a:r>
          </a:p>
          <a:p>
            <a:pPr marL="0" indent="0">
              <a:buNone/>
            </a:pPr>
            <a:r>
              <a:rPr lang="fr-CH" dirty="0">
							</a:rPr>
              <a:t>giada.decoulon@asile.ch</a:t>
            </a:r>
            <a:r>
              <a:rPr lang="fr-CH" dirty="0"/>
              <a:t> Le Comptoir des médias</a:t>
            </a:r>
          </a:p>
          <a:p>
            <a:pPr marL="0" indent="0">
              <a:buNone/>
            </a:pPr>
            <a:r>
              <a:rPr lang="fr-CH" dirty="0">
							</a:rPr>
              <a:t>sophie.malka@asile.ch</a:t>
            </a:r>
            <a:r>
              <a:rPr lang="fr-CH" dirty="0"/>
              <a:t> La Revue Vivre Ensemble</a:t>
            </a:r>
          </a:p>
        </p:txBody>
      </p:sp>
      <p:pic>
        <p:nvPicPr>
          <p:cNvPr id="5" name="Image 4">
            <a:extLst>
              <a:ext uri="{FF2B5EF4-FFF2-40B4-BE49-F238E27FC236}">
                <a16:creationId xmlns:a16="http://schemas.microsoft.com/office/drawing/2014/main" id="{A6B21E2D-E340-4FA9-A8A1-B041EC657EF4}"/>
              </a:ext>
            </a:extLst>
          </p:cNvPr>
          <p:cNvPicPr>
            <a:picLocks noChangeAspect="1"/>
          </p:cNvPicPr>
          <p:nvPr/>
        </p:nvPicPr>
        <p:blipFill>
          <a:blip r:embed="rId5"/>
          <a:stretch>
            <a:fillRect/>
          </a:stretch>
        </p:blipFill>
        <p:spPr>
          <a:xfrm>
            <a:off x="8913074" y="359662"/>
            <a:ext cx="2871222" cy="1859284"/>
          </a:xfrm>
          <a:prstGeom prst="rect">
            <a:avLst/>
          </a:prstGeom>
        </p:spPr>
      </p:pic>
    </p:spTree>
    <p:extLst>
      <p:ext uri="{BB962C8B-B14F-4D97-AF65-F5344CB8AC3E}">
        <p14:creationId xmlns:p14="http://schemas.microsoft.com/office/powerpoint/2010/main" val="766069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Objectif ?</a:t>
            </a:r>
          </a:p>
        </p:txBody>
      </p:sp>
      <p:sp>
        <p:nvSpPr>
          <p:cNvPr id="3" name="Espace réservé du contenu 2"/>
          <p:cNvSpPr>
            <a:spLocks noGrp="1"/>
          </p:cNvSpPr>
          <p:nvPr>
            <p:ph idx="1"/>
          </p:nvPr>
        </p:nvSpPr>
        <p:spPr/>
        <p:txBody>
          <a:bodyPr>
            <a:normAutofit/>
          </a:bodyPr>
          <a:lstStyle/>
          <a:p>
            <a:pPr marL="0" indent="0">
              <a:buNone/>
            </a:pPr>
            <a:r>
              <a:rPr lang="fr-FR" sz="2800" dirty="0"/>
              <a:t>Définir différents termes utilisés dans le domaine de la migration pour que tout le monde parte avec les mêmes outils au sein des ateliers.</a:t>
            </a:r>
          </a:p>
        </p:txBody>
      </p:sp>
      <p:pic>
        <p:nvPicPr>
          <p:cNvPr id="5" name="Image 4">
            <a:extLst>
              <a:ext uri="{FF2B5EF4-FFF2-40B4-BE49-F238E27FC236}">
                <a16:creationId xmlns:a16="http://schemas.microsoft.com/office/drawing/2014/main" id="{26E03542-EE1C-4472-A4F2-A0B271EF09F7}"/>
              </a:ext>
            </a:extLst>
          </p:cNvPr>
          <p:cNvPicPr>
            <a:picLocks noChangeAspect="1"/>
          </p:cNvPicPr>
          <p:nvPr/>
        </p:nvPicPr>
        <p:blipFill>
          <a:blip r:embed="rId2"/>
          <a:stretch>
            <a:fillRect/>
          </a:stretch>
        </p:blipFill>
        <p:spPr>
          <a:xfrm>
            <a:off x="5757392" y="2919215"/>
            <a:ext cx="4881957" cy="4050792"/>
          </a:xfrm>
          <a:prstGeom prst="rect">
            <a:avLst/>
          </a:prstGeom>
        </p:spPr>
      </p:pic>
    </p:spTree>
    <p:extLst>
      <p:ext uri="{BB962C8B-B14F-4D97-AF65-F5344CB8AC3E}">
        <p14:creationId xmlns:p14="http://schemas.microsoft.com/office/powerpoint/2010/main" val="127575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5F6686-569A-42B7-90A5-2A971AA5CEE8}"/>
              </a:ext>
            </a:extLst>
          </p:cNvPr>
          <p:cNvSpPr>
            <a:spLocks noGrp="1"/>
          </p:cNvSpPr>
          <p:nvPr>
            <p:ph type="title"/>
          </p:nvPr>
        </p:nvSpPr>
        <p:spPr/>
        <p:txBody>
          <a:bodyPr>
            <a:normAutofit/>
          </a:bodyPr>
          <a:lstStyle/>
          <a:p>
            <a:r>
              <a:rPr lang="fr-CH" sz="3600" dirty="0"/>
              <a:t>Dénominations plurielles</a:t>
            </a:r>
          </a:p>
        </p:txBody>
      </p:sp>
      <p:sp>
        <p:nvSpPr>
          <p:cNvPr id="3" name="Espace réservé du contenu 2">
            <a:extLst>
              <a:ext uri="{FF2B5EF4-FFF2-40B4-BE49-F238E27FC236}">
                <a16:creationId xmlns:a16="http://schemas.microsoft.com/office/drawing/2014/main" id="{25193093-2EA7-48A4-90E9-2F69044B0964}"/>
              </a:ext>
            </a:extLst>
          </p:cNvPr>
          <p:cNvSpPr>
            <a:spLocks noGrp="1"/>
          </p:cNvSpPr>
          <p:nvPr>
            <p:ph idx="1"/>
          </p:nvPr>
        </p:nvSpPr>
        <p:spPr/>
        <p:txBody>
          <a:bodyPr/>
          <a:lstStyle/>
          <a:p>
            <a:pPr marL="0" indent="0">
              <a:buNone/>
            </a:pPr>
            <a:r>
              <a:rPr lang="fr-CH" sz="2800" dirty="0"/>
              <a:t>Bureau cantonal pour l'intégration des </a:t>
            </a:r>
            <a:r>
              <a:rPr lang="fr-CH" sz="2800" dirty="0">
                <a:solidFill>
                  <a:srgbClr val="C00000"/>
                </a:solidFill>
              </a:rPr>
              <a:t>étrangers</a:t>
            </a:r>
            <a:r>
              <a:rPr lang="fr-CH" sz="2800" dirty="0"/>
              <a:t> et la prévention du racisme (Vaud)</a:t>
            </a:r>
          </a:p>
          <a:p>
            <a:pPr marL="0" indent="0">
              <a:buNone/>
            </a:pPr>
            <a:r>
              <a:rPr lang="fr-CH" sz="2800" dirty="0"/>
              <a:t>Chambre cantonale consultative des </a:t>
            </a:r>
            <a:r>
              <a:rPr lang="fr-CH" sz="2800" dirty="0">
                <a:solidFill>
                  <a:srgbClr val="FF0000"/>
                </a:solidFill>
              </a:rPr>
              <a:t>immigrés</a:t>
            </a:r>
            <a:r>
              <a:rPr lang="fr-CH" sz="2800" dirty="0"/>
              <a:t> (CCCI)</a:t>
            </a:r>
          </a:p>
          <a:p>
            <a:pPr marL="0" indent="0">
              <a:buNone/>
            </a:pPr>
            <a:r>
              <a:rPr lang="fr-CH" sz="2800" dirty="0"/>
              <a:t>Etablissement vaudois d’accueil des </a:t>
            </a:r>
            <a:r>
              <a:rPr lang="fr-CH" sz="2800" dirty="0">
                <a:solidFill>
                  <a:srgbClr val="FF0000"/>
                </a:solidFill>
              </a:rPr>
              <a:t>migrants </a:t>
            </a:r>
            <a:r>
              <a:rPr lang="fr-CH" sz="2800" dirty="0"/>
              <a:t>(EVAM)</a:t>
            </a:r>
          </a:p>
          <a:p>
            <a:pPr marL="0" indent="0">
              <a:buNone/>
            </a:pPr>
            <a:r>
              <a:rPr lang="fr-CH" sz="2800" dirty="0"/>
              <a:t>Service d’aide juridique aux </a:t>
            </a:r>
            <a:r>
              <a:rPr lang="fr-CH" sz="2800" dirty="0">
                <a:solidFill>
                  <a:srgbClr val="FF0000"/>
                </a:solidFill>
              </a:rPr>
              <a:t>exilés</a:t>
            </a:r>
            <a:r>
              <a:rPr lang="fr-CH" sz="2800" dirty="0"/>
              <a:t> (SAJE)</a:t>
            </a:r>
          </a:p>
          <a:p>
            <a:endParaRPr lang="fr-CH" dirty="0"/>
          </a:p>
          <a:p>
            <a:endParaRPr lang="fr-CH" dirty="0"/>
          </a:p>
        </p:txBody>
      </p:sp>
    </p:spTree>
    <p:extLst>
      <p:ext uri="{BB962C8B-B14F-4D97-AF65-F5344CB8AC3E}">
        <p14:creationId xmlns:p14="http://schemas.microsoft.com/office/powerpoint/2010/main" val="4017370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20800" y="545509"/>
            <a:ext cx="9804400" cy="1609344"/>
          </a:xfrm>
        </p:spPr>
        <p:txBody>
          <a:bodyPr/>
          <a:lstStyle/>
          <a:p>
            <a:r>
              <a:rPr lang="fr-FR" dirty="0"/>
              <a:t>Le Mémo[</a:t>
            </a:r>
            <a:r>
              <a:rPr lang="fr-FR" dirty="0" err="1"/>
              <a:t>ts</a:t>
            </a:r>
            <a:r>
              <a:rPr lang="fr-FR" dirty="0"/>
              <a:t>]</a:t>
            </a: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68445" y="1590196"/>
            <a:ext cx="3169002" cy="4051300"/>
          </a:xfrm>
        </p:spPr>
      </p:pic>
      <p:sp>
        <p:nvSpPr>
          <p:cNvPr id="3" name="ZoneTexte 2">
            <a:extLst>
              <a:ext uri="{FF2B5EF4-FFF2-40B4-BE49-F238E27FC236}">
                <a16:creationId xmlns:a16="http://schemas.microsoft.com/office/drawing/2014/main" id="{0A3B2B05-F051-4EB5-9CDF-7F64E62E7DA7}"/>
              </a:ext>
            </a:extLst>
          </p:cNvPr>
          <p:cNvSpPr txBox="1"/>
          <p:nvPr/>
        </p:nvSpPr>
        <p:spPr>
          <a:xfrm>
            <a:off x="1320800" y="3093156"/>
            <a:ext cx="4334933" cy="2308324"/>
          </a:xfrm>
          <a:prstGeom prst="rect">
            <a:avLst/>
          </a:prstGeom>
          <a:noFill/>
        </p:spPr>
        <p:txBody>
          <a:bodyPr wrap="square" rtlCol="0">
            <a:spAutoFit/>
          </a:bodyPr>
          <a:lstStyle/>
          <a:p>
            <a:r>
              <a:rPr lang="fr-CH" dirty="0"/>
              <a:t>Le Comptoir des médias (2013), un projet de sensibilisation aux questions d’asile et de migration pour les médias et les journalistes.</a:t>
            </a:r>
          </a:p>
          <a:p>
            <a:endParaRPr lang="fr-CH" dirty="0"/>
          </a:p>
          <a:p>
            <a:r>
              <a:rPr lang="fr-CH" dirty="0"/>
              <a:t>Association Vivre Ensemble, service d’information et de documentation sur le droit d’asile.</a:t>
            </a:r>
          </a:p>
        </p:txBody>
      </p:sp>
      <p:sp>
        <p:nvSpPr>
          <p:cNvPr id="5" name="ZoneTexte 4">
            <a:extLst>
              <a:ext uri="{FF2B5EF4-FFF2-40B4-BE49-F238E27FC236}">
                <a16:creationId xmlns:a16="http://schemas.microsoft.com/office/drawing/2014/main" id="{3A638E1E-8080-4749-B35A-7B08CEDDDB4D}"/>
              </a:ext>
            </a:extLst>
          </p:cNvPr>
          <p:cNvSpPr txBox="1"/>
          <p:nvPr/>
        </p:nvSpPr>
        <p:spPr>
          <a:xfrm>
            <a:off x="1422400" y="5881511"/>
            <a:ext cx="8915047" cy="369332"/>
          </a:xfrm>
          <a:prstGeom prst="rect">
            <a:avLst/>
          </a:prstGeom>
          <a:solidFill>
            <a:schemeClr val="accent1"/>
          </a:solidFill>
        </p:spPr>
        <p:txBody>
          <a:bodyPr wrap="square" rtlCol="0">
            <a:spAutoFit/>
          </a:bodyPr>
          <a:lstStyle/>
          <a:p>
            <a:r>
              <a:rPr lang="fr-CH" b="1" dirty="0"/>
              <a:t>INFORMER POUR RENFORCER LE DROIT DES PERSONNES REFUGIEES</a:t>
            </a:r>
          </a:p>
        </p:txBody>
      </p:sp>
    </p:spTree>
    <p:extLst>
      <p:ext uri="{BB962C8B-B14F-4D97-AF65-F5344CB8AC3E}">
        <p14:creationId xmlns:p14="http://schemas.microsoft.com/office/powerpoint/2010/main" val="1211583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Pourquoi est-ce important de s’accorder sur les termes utilisés?</a:t>
            </a:r>
          </a:p>
        </p:txBody>
      </p:sp>
      <p:sp>
        <p:nvSpPr>
          <p:cNvPr id="3" name="Espace réservé du contenu 2"/>
          <p:cNvSpPr>
            <a:spLocks noGrp="1"/>
          </p:cNvSpPr>
          <p:nvPr>
            <p:ph idx="1"/>
          </p:nvPr>
        </p:nvSpPr>
        <p:spPr/>
        <p:txBody>
          <a:bodyPr>
            <a:normAutofit lnSpcReduction="10000"/>
          </a:bodyPr>
          <a:lstStyle/>
          <a:p>
            <a:pPr marL="0" indent="0">
              <a:buNone/>
            </a:pPr>
            <a:r>
              <a:rPr lang="fr-CH" dirty="0"/>
              <a:t>Certains mots sont des statuts juridiques, ils sont déterminées par des lois, déterminent des droits et des interdits</a:t>
            </a:r>
          </a:p>
          <a:p>
            <a:pPr marL="0" indent="0">
              <a:buNone/>
            </a:pPr>
            <a:r>
              <a:rPr lang="fr-CH" b="1" dirty="0" err="1"/>
              <a:t>Requérant·es</a:t>
            </a:r>
            <a:r>
              <a:rPr lang="fr-CH" b="1" dirty="0"/>
              <a:t> d’asile: «Personne ayant requis la protection d’un pays autre que le sien, en attente d’une décision. Déposer une demande d’asile est un droit et la personne séjourne légalement dans le pays durant toute la procédure d’asile.»</a:t>
            </a:r>
            <a:endParaRPr lang="fr-FR" b="1" dirty="0"/>
          </a:p>
          <a:p>
            <a:pPr marL="0" indent="0">
              <a:buNone/>
            </a:pPr>
            <a:endParaRPr lang="fr-CH" dirty="0"/>
          </a:p>
          <a:p>
            <a:pPr marL="0" indent="0">
              <a:buNone/>
            </a:pPr>
            <a:r>
              <a:rPr lang="fr-CH" dirty="0"/>
              <a:t>Certains désignent des processus juridiques mais aussi des statuts administratifs, dont découlent des droits et des interdits</a:t>
            </a:r>
          </a:p>
          <a:p>
            <a:pPr marL="0" indent="0">
              <a:buNone/>
            </a:pPr>
            <a:r>
              <a:rPr lang="fr-CH" b="1" dirty="0"/>
              <a:t>NEM: «Décision des autorités d’écarter une demande d’asile sans examiner sur le fond les motifs de fuite invoqués par la personne en demande de protection. </a:t>
            </a:r>
            <a:br>
              <a:rPr lang="fr-CH" dirty="0"/>
            </a:br>
            <a:endParaRPr lang="fr-FR" dirty="0"/>
          </a:p>
        </p:txBody>
      </p:sp>
      <p:sp>
        <p:nvSpPr>
          <p:cNvPr id="4" name="Rectangle à coins arrondis 3"/>
          <p:cNvSpPr/>
          <p:nvPr/>
        </p:nvSpPr>
        <p:spPr>
          <a:xfrm>
            <a:off x="1069848" y="2093976"/>
            <a:ext cx="10261298" cy="184173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à coins arrondis 4"/>
          <p:cNvSpPr/>
          <p:nvPr/>
        </p:nvSpPr>
        <p:spPr>
          <a:xfrm>
            <a:off x="1069848" y="4152035"/>
            <a:ext cx="10261298" cy="174897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1819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xit" presetSubtype="4" fill="hold" nodeType="clickEffect">
                                  <p:stCondLst>
                                    <p:cond delay="0"/>
                                  </p:stCondLst>
                                  <p:childTnLst>
                                    <p:animEffect transition="out" filter="wipe(down)">
                                      <p:cBhvr>
                                        <p:cTn id="12" dur="500"/>
                                        <p:tgtEl>
                                          <p:spTgt spid="3">
                                            <p:txEl>
                                              <p:pRg st="0" end="0"/>
                                            </p:txEl>
                                          </p:spTgt>
                                        </p:tgtEl>
                                      </p:cBhvr>
                                    </p:animEffect>
                                    <p:set>
                                      <p:cBhvr>
                                        <p:cTn id="13" dur="1" fill="hold">
                                          <p:stCondLst>
                                            <p:cond delay="499"/>
                                          </p:stCondLst>
                                        </p:cTn>
                                        <p:tgtEl>
                                          <p:spTgt spid="3">
                                            <p:txEl>
                                              <p:pRg st="0" end="0"/>
                                            </p:txEl>
                                          </p:spTgt>
                                        </p:tgtEl>
                                        <p:attrNameLst>
                                          <p:attrName>style.visibility</p:attrName>
                                        </p:attrNameLst>
                                      </p:cBhvr>
                                      <p:to>
                                        <p:strVal val="hidden"/>
                                      </p:to>
                                    </p:set>
                                  </p:childTnLst>
                                </p:cTn>
                              </p:par>
                              <p:par>
                                <p:cTn id="14" presetID="22" presetClass="exit" presetSubtype="4" fill="hold" nodeType="withEffect">
                                  <p:stCondLst>
                                    <p:cond delay="0"/>
                                  </p:stCondLst>
                                  <p:childTnLst>
                                    <p:animEffect transition="out" filter="wipe(down)">
                                      <p:cBhvr>
                                        <p:cTn id="15" dur="500"/>
                                        <p:tgtEl>
                                          <p:spTgt spid="3">
                                            <p:txEl>
                                              <p:pRg st="1" end="1"/>
                                            </p:txEl>
                                          </p:spTgt>
                                        </p:tgtEl>
                                      </p:cBhvr>
                                    </p:animEffect>
                                    <p:set>
                                      <p:cBhvr>
                                        <p:cTn id="16"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FA839F-273B-48D7-B4CA-3BB0A41FFC8A}"/>
              </a:ext>
            </a:extLst>
          </p:cNvPr>
          <p:cNvSpPr>
            <a:spLocks noGrp="1"/>
          </p:cNvSpPr>
          <p:nvPr>
            <p:ph type="title"/>
          </p:nvPr>
        </p:nvSpPr>
        <p:spPr/>
        <p:txBody>
          <a:bodyPr/>
          <a:lstStyle/>
          <a:p>
            <a:r>
              <a:rPr lang="fr-CH" dirty="0"/>
              <a:t>La terminologie a un impact important sur nos représentations</a:t>
            </a:r>
          </a:p>
        </p:txBody>
      </p:sp>
      <p:pic>
        <p:nvPicPr>
          <p:cNvPr id="5" name="Espace réservé du contenu 4">
            <a:extLst>
              <a:ext uri="{FF2B5EF4-FFF2-40B4-BE49-F238E27FC236}">
                <a16:creationId xmlns:a16="http://schemas.microsoft.com/office/drawing/2014/main" id="{58EF79D2-7781-4B56-A8BE-95C6586CBCC9}"/>
              </a:ext>
            </a:extLst>
          </p:cNvPr>
          <p:cNvPicPr>
            <a:picLocks noGrp="1" noChangeAspect="1"/>
          </p:cNvPicPr>
          <p:nvPr>
            <p:ph idx="1"/>
          </p:nvPr>
        </p:nvPicPr>
        <p:blipFill>
          <a:blip r:embed="rId2"/>
          <a:stretch>
            <a:fillRect/>
          </a:stretch>
        </p:blipFill>
        <p:spPr>
          <a:xfrm>
            <a:off x="4484687" y="2755899"/>
            <a:ext cx="3228975" cy="2874433"/>
          </a:xfrm>
          <a:effectLst>
            <a:softEdge rad="31750"/>
          </a:effectLst>
        </p:spPr>
      </p:pic>
    </p:spTree>
    <p:extLst>
      <p:ext uri="{BB962C8B-B14F-4D97-AF65-F5344CB8AC3E}">
        <p14:creationId xmlns:p14="http://schemas.microsoft.com/office/powerpoint/2010/main" val="1528700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9847" y="484632"/>
            <a:ext cx="10317819" cy="1609344"/>
          </a:xfrm>
        </p:spPr>
        <p:txBody>
          <a:bodyPr/>
          <a:lstStyle/>
          <a:p>
            <a:r>
              <a:rPr lang="fr-FR" dirty="0"/>
              <a:t>Exemple des </a:t>
            </a:r>
            <a:r>
              <a:rPr lang="fr-FR" dirty="0" err="1"/>
              <a:t>réfugié·es</a:t>
            </a:r>
            <a:r>
              <a:rPr lang="fr-FR" dirty="0"/>
              <a:t> </a:t>
            </a:r>
            <a:r>
              <a:rPr lang="fr-FR" dirty="0" err="1"/>
              <a:t>afghan·es</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17251" y="1978748"/>
            <a:ext cx="3974749" cy="3955550"/>
          </a:xfr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2905" y="2093976"/>
            <a:ext cx="3834299" cy="4491793"/>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134" y="2029180"/>
            <a:ext cx="3801052" cy="4556589"/>
          </a:xfrm>
          <a:prstGeom prst="rect">
            <a:avLst/>
          </a:prstGeom>
        </p:spPr>
      </p:pic>
    </p:spTree>
    <p:extLst>
      <p:ext uri="{BB962C8B-B14F-4D97-AF65-F5344CB8AC3E}">
        <p14:creationId xmlns:p14="http://schemas.microsoft.com/office/powerpoint/2010/main" val="193928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Réfugié·e</a:t>
            </a:r>
            <a:endParaRPr lang="fr-FR" dirty="0"/>
          </a:p>
        </p:txBody>
      </p:sp>
      <p:sp>
        <p:nvSpPr>
          <p:cNvPr id="3" name="Espace réservé du contenu 2"/>
          <p:cNvSpPr>
            <a:spLocks noGrp="1"/>
          </p:cNvSpPr>
          <p:nvPr>
            <p:ph idx="1"/>
          </p:nvPr>
        </p:nvSpPr>
        <p:spPr/>
        <p:txBody>
          <a:bodyPr>
            <a:normAutofit/>
          </a:bodyPr>
          <a:lstStyle/>
          <a:p>
            <a:pPr marL="0" indent="0">
              <a:buNone/>
            </a:pPr>
            <a:r>
              <a:rPr lang="fr-FR" sz="2400" dirty="0"/>
              <a:t>Quelqu’un qui « craignant avec raison d’être persécutée du fait de sa race, de sa religion, de sa nationalité, de son appartenance à un certain groupe social ou de ses opinions politiques, se trouve hors du pays dont elle a la nationalité et qui ne peut ou, du fait de cette crainte, ne veut se réclamer de la protection de ce pays.» (art. 1 A (2))</a:t>
            </a:r>
          </a:p>
          <a:p>
            <a:pPr marL="0" indent="0">
              <a:buNone/>
            </a:pPr>
            <a:endParaRPr lang="fr-FR" sz="2400" dirty="0"/>
          </a:p>
          <a:p>
            <a:pPr marL="0" indent="0">
              <a:buNone/>
            </a:pPr>
            <a:r>
              <a:rPr lang="fr-FR" i="1" dirty="0"/>
              <a:t>Convention relative au statut des réfugiés de 1951 et son Protocole de 1967</a:t>
            </a:r>
          </a:p>
        </p:txBody>
      </p:sp>
    </p:spTree>
    <p:extLst>
      <p:ext uri="{BB962C8B-B14F-4D97-AF65-F5344CB8AC3E}">
        <p14:creationId xmlns:p14="http://schemas.microsoft.com/office/powerpoint/2010/main" val="1392543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8638" y="138277"/>
            <a:ext cx="7910763" cy="6588000"/>
          </a:xfrm>
        </p:spPr>
      </p:pic>
    </p:spTree>
    <p:extLst>
      <p:ext uri="{BB962C8B-B14F-4D97-AF65-F5344CB8AC3E}">
        <p14:creationId xmlns:p14="http://schemas.microsoft.com/office/powerpoint/2010/main" val="2360666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ype de bois">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Type de bois">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ype de bois">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219</TotalTime>
  <Words>824</Words>
  <Application>Microsoft Office PowerPoint</Application>
  <PresentationFormat>Grand écran</PresentationFormat>
  <Paragraphs>59</Paragraphs>
  <Slides>17</Slides>
  <Notes>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17</vt:i4>
      </vt:variant>
    </vt:vector>
  </HeadingPairs>
  <TitlesOfParts>
    <vt:vector size="24" baseType="lpstr">
      <vt:lpstr>Bookman Old Style</vt:lpstr>
      <vt:lpstr>Calibri</vt:lpstr>
      <vt:lpstr>Century Gothic</vt:lpstr>
      <vt:lpstr>Liberation Serif</vt:lpstr>
      <vt:lpstr>Rockwell Extra Bold</vt:lpstr>
      <vt:lpstr>Wingdings</vt:lpstr>
      <vt:lpstr>Type de bois</vt:lpstr>
      <vt:lpstr>Le choix des mots Impacts et contextualisation</vt:lpstr>
      <vt:lpstr>Objectif ?</vt:lpstr>
      <vt:lpstr>Dénominations plurielles</vt:lpstr>
      <vt:lpstr>Le Mémo[ts]</vt:lpstr>
      <vt:lpstr>Pourquoi est-ce important de s’accorder sur les termes utilisés?</vt:lpstr>
      <vt:lpstr>La terminologie a un impact important sur nos représentations</vt:lpstr>
      <vt:lpstr>Exemple des réfugié·es afghan·es</vt:lpstr>
      <vt:lpstr>Réfugié·e</vt:lpstr>
      <vt:lpstr>Présentation PowerPoint</vt:lpstr>
      <vt:lpstr>Migrant·e</vt:lpstr>
      <vt:lpstr>Quand l’utilise-t-on?</vt:lpstr>
      <vt:lpstr>Présentation PowerPoint</vt:lpstr>
      <vt:lpstr>Nos représentations fondent nos actions.  Stéréotypes et discriminations se construisent par le langage également. </vt:lpstr>
      <vt:lpstr>Présentation PowerPoint</vt:lpstr>
      <vt:lpstr>Présentation PowerPoint</vt:lpstr>
      <vt:lpstr>Utiliser les termes appropriés, c’est surtout savoir pourquoi et comment on les utilise </vt:lpstr>
      <vt:lpstr>Le Comptoir des médias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choix des mots Impacts et contextualisation</dc:title>
  <dc:creator>Utilisateur de Microsoft Office</dc:creator>
  <cp:lastModifiedBy>Giada de Coulon</cp:lastModifiedBy>
  <cp:revision>13</cp:revision>
  <dcterms:created xsi:type="dcterms:W3CDTF">2021-09-23T12:23:57Z</dcterms:created>
  <dcterms:modified xsi:type="dcterms:W3CDTF">2021-09-24T08:17:18Z</dcterms:modified>
</cp:coreProperties>
</file>