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59" r:id="rId3"/>
    <p:sldId id="257" r:id="rId4"/>
    <p:sldId id="258" r:id="rId5"/>
    <p:sldId id="260" r:id="rId6"/>
    <p:sldId id="261" r:id="rId7"/>
    <p:sldId id="262" r:id="rId8"/>
    <p:sldId id="264" r:id="rId9"/>
    <p:sldId id="266" r:id="rId10"/>
    <p:sldId id="271" r:id="rId11"/>
    <p:sldId id="265" r:id="rId12"/>
    <p:sldId id="268" r:id="rId13"/>
    <p:sldId id="269" r:id="rId14"/>
    <p:sldId id="270" r:id="rId15"/>
    <p:sldId id="272" r:id="rId16"/>
    <p:sldId id="273" r:id="rId17"/>
    <p:sldId id="274" r:id="rId18"/>
    <p:sldId id="275" r:id="rId19"/>
    <p:sldId id="267" r:id="rId20"/>
    <p:sldId id="289" r:id="rId21"/>
    <p:sldId id="276" r:id="rId22"/>
    <p:sldId id="277" r:id="rId23"/>
    <p:sldId id="278" r:id="rId24"/>
    <p:sldId id="291" r:id="rId25"/>
    <p:sldId id="290" r:id="rId26"/>
    <p:sldId id="292" r:id="rId27"/>
    <p:sldId id="279" r:id="rId28"/>
    <p:sldId id="280" r:id="rId29"/>
    <p:sldId id="281" r:id="rId30"/>
    <p:sldId id="282" r:id="rId31"/>
    <p:sldId id="283" r:id="rId32"/>
    <p:sldId id="284" r:id="rId33"/>
    <p:sldId id="285" r:id="rId34"/>
    <p:sldId id="286" r:id="rId35"/>
    <p:sldId id="287" r:id="rId36"/>
    <p:sldId id="288" r:id="rId37"/>
    <p:sldId id="293" r:id="rId38"/>
  </p:sldIdLst>
  <p:sldSz cx="9144000" cy="6858000" type="screen4x3"/>
  <p:notesSz cx="6858000" cy="9144000"/>
  <p:embeddedFontLst>
    <p:embeddedFont>
      <p:font typeface="ARS Maquette" panose="02000503030000020004" pitchFamily="2" charset="0"/>
      <p:regular r:id="rId39"/>
      <p:bold r:id="rId40"/>
    </p:embeddedFon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1530" y="-102"/>
      </p:cViewPr>
      <p:guideLst>
        <p:guide orient="horz" pos="2160"/>
        <p:guide pos="2880"/>
      </p:guideLst>
    </p:cSldViewPr>
  </p:slideViewPr>
  <p:notesTextViewPr>
    <p:cViewPr>
      <p:scale>
        <a:sx n="3" d="2"/>
        <a:sy n="3" d="2"/>
      </p:scale>
      <p:origin x="0" y="0"/>
    </p:cViewPr>
  </p:notesTextViewPr>
  <p:sorterViewPr>
    <p:cViewPr>
      <p:scale>
        <a:sx n="100" d="100"/>
        <a:sy n="100" d="100"/>
      </p:scale>
      <p:origin x="0" y="-46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Colonne1</c:v>
                </c:pt>
              </c:strCache>
            </c:strRef>
          </c:tx>
          <c:spPr>
            <a:solidFill>
              <a:schemeClr val="tx2"/>
            </a:solidFill>
          </c:spPr>
          <c:dPt>
            <c:idx val="0"/>
            <c:bubble3D val="0"/>
            <c:spPr>
              <a:solidFill>
                <a:schemeClr val="bg1">
                  <a:lumMod val="50000"/>
                </a:schemeClr>
              </a:solidFill>
              <a:ln>
                <a:noFill/>
              </a:ln>
              <a:effectLst/>
            </c:spPr>
          </c:dPt>
          <c:dPt>
            <c:idx val="1"/>
            <c:bubble3D val="0"/>
            <c:spPr>
              <a:solidFill>
                <a:srgbClr val="008D91"/>
              </a:solidFill>
              <a:ln w="25403">
                <a:noFill/>
              </a:ln>
            </c:spPr>
          </c:dPt>
          <c:dLbls>
            <c:numFmt formatCode="0.0%" sourceLinked="0"/>
            <c:spPr>
              <a:noFill/>
              <a:ln w="25403">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ARS Maquette" panose="02000503030000020004" pitchFamily="2" charset="0"/>
                    <a:ea typeface="+mn-ea"/>
                    <a:cs typeface="+mn-cs"/>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numRef>
              <c:f>Feuil1!$A$2:$A$3</c:f>
              <c:numCache>
                <c:formatCode>General</c:formatCode>
                <c:ptCount val="2"/>
              </c:numCache>
            </c:numRef>
          </c:cat>
          <c:val>
            <c:numRef>
              <c:f>Feuil1!$B$2:$B$3</c:f>
              <c:numCache>
                <c:formatCode>General</c:formatCode>
                <c:ptCount val="2"/>
                <c:pt idx="0">
                  <c:v>411457</c:v>
                </c:pt>
                <c:pt idx="1">
                  <c:v>96048</c:v>
                </c:pt>
              </c:numCache>
            </c:numRef>
          </c:val>
        </c:ser>
        <c:dLbls>
          <c:showLegendKey val="0"/>
          <c:showVal val="0"/>
          <c:showCatName val="0"/>
          <c:showSerName val="0"/>
          <c:showPercent val="1"/>
          <c:showBubbleSize val="0"/>
          <c:showLeaderLines val="0"/>
        </c:dLbls>
        <c:firstSliceAng val="0"/>
        <c:holeSize val="50"/>
      </c:doughnutChart>
      <c:spPr>
        <a:noFill/>
        <a:ln w="25403">
          <a:noFill/>
        </a:ln>
      </c:spPr>
    </c:plotArea>
    <c:plotVisOnly val="1"/>
    <c:dispBlanksAs val="zero"/>
    <c:showDLblsOverMax val="0"/>
  </c:chart>
  <c:spPr>
    <a:noFill/>
    <a:ln>
      <a:noFill/>
    </a:ln>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Colonne1</c:v>
                </c:pt>
              </c:strCache>
            </c:strRef>
          </c:tx>
          <c:spPr>
            <a:solidFill>
              <a:schemeClr val="tx2"/>
            </a:solidFill>
          </c:spPr>
          <c:dPt>
            <c:idx val="0"/>
            <c:bubble3D val="0"/>
            <c:spPr>
              <a:solidFill>
                <a:schemeClr val="bg1">
                  <a:lumMod val="50000"/>
                </a:schemeClr>
              </a:solidFill>
              <a:ln>
                <a:noFill/>
              </a:ln>
              <a:effectLst/>
            </c:spPr>
          </c:dPt>
          <c:dPt>
            <c:idx val="1"/>
            <c:bubble3D val="0"/>
            <c:spPr>
              <a:solidFill>
                <a:srgbClr val="008D91"/>
              </a:solidFill>
              <a:ln w="25403">
                <a:noFill/>
              </a:ln>
            </c:spPr>
          </c:dPt>
          <c:dLbls>
            <c:numFmt formatCode="0.0%" sourceLinked="0"/>
            <c:spPr>
              <a:noFill/>
              <a:ln w="25403">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ARS Maquette" panose="02000503030000020004" pitchFamily="2" charset="0"/>
                    <a:ea typeface="+mn-ea"/>
                    <a:cs typeface="+mn-cs"/>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numRef>
              <c:f>Feuil1!$A$2:$A$3</c:f>
              <c:numCache>
                <c:formatCode>General</c:formatCode>
                <c:ptCount val="2"/>
              </c:numCache>
            </c:numRef>
          </c:cat>
          <c:val>
            <c:numRef>
              <c:f>Feuil1!$B$2:$B$3</c:f>
              <c:numCache>
                <c:formatCode>General</c:formatCode>
                <c:ptCount val="2"/>
                <c:pt idx="0">
                  <c:v>411457</c:v>
                </c:pt>
                <c:pt idx="1">
                  <c:v>96048</c:v>
                </c:pt>
              </c:numCache>
            </c:numRef>
          </c:val>
        </c:ser>
        <c:dLbls>
          <c:showLegendKey val="0"/>
          <c:showVal val="0"/>
          <c:showCatName val="0"/>
          <c:showSerName val="0"/>
          <c:showPercent val="1"/>
          <c:showBubbleSize val="0"/>
          <c:showLeaderLines val="0"/>
        </c:dLbls>
        <c:firstSliceAng val="0"/>
        <c:holeSize val="50"/>
      </c:doughnutChart>
      <c:spPr>
        <a:noFill/>
        <a:ln w="25403">
          <a:noFill/>
        </a:ln>
      </c:spPr>
    </c:plotArea>
    <c:plotVisOnly val="1"/>
    <c:dispBlanksAs val="zero"/>
    <c:showDLblsOverMax val="0"/>
  </c:chart>
  <c:spPr>
    <a:noFill/>
    <a:ln>
      <a:noFill/>
    </a:ln>
  </c:spPr>
  <c:txPr>
    <a:bodyPr/>
    <a:lstStyle/>
    <a:p>
      <a:pPr>
        <a:defRPr/>
      </a:pPr>
      <a:endParaRPr lang="fr-F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CH"/>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lvl1pPr>
              <a:defRPr/>
            </a:lvl1pPr>
          </a:lstStyle>
          <a:p>
            <a:pPr>
              <a:defRPr/>
            </a:pPr>
            <a:fld id="{2F622B22-6AC5-4E55-B2FD-F0FE4EF3D61A}" type="datetimeFigureOut">
              <a:rPr lang="fr-CH"/>
              <a:pPr>
                <a:defRPr/>
              </a:pPr>
              <a:t>20.01.2016</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71C41420-CED4-45D4-A5AE-4E9BA2EF69A2}" type="slidenum">
              <a:rPr lang="fr-CH"/>
              <a:pPr>
                <a:defRPr/>
              </a:pPr>
              <a:t>‹N°›</a:t>
            </a:fld>
            <a:endParaRPr lang="fr-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pPr>
              <a:defRPr/>
            </a:pPr>
            <a:fld id="{FE54C7ED-954C-4270-958A-DA26FE3D9BBA}" type="datetimeFigureOut">
              <a:rPr lang="fr-CH"/>
              <a:pPr>
                <a:defRPr/>
              </a:pPr>
              <a:t>20.01.2016</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49A37D09-A38D-486E-9E5F-C55190D0A20D}" type="slidenum">
              <a:rPr lang="fr-CH"/>
              <a:pPr>
                <a:defRPr/>
              </a:pPr>
              <a:t>‹N°›</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pPr>
              <a:defRPr/>
            </a:pPr>
            <a:fld id="{A27D6E6D-ADAB-4C8E-A279-E6C0C106DF56}" type="datetimeFigureOut">
              <a:rPr lang="fr-CH"/>
              <a:pPr>
                <a:defRPr/>
              </a:pPr>
              <a:t>20.01.2016</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6A305B37-8068-4026-B16F-9EF9261B4DEE}" type="slidenum">
              <a:rPr lang="fr-CH"/>
              <a:pPr>
                <a:defRPr/>
              </a:pPr>
              <a:t>‹N°›</a:t>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pPr>
              <a:defRPr/>
            </a:pPr>
            <a:fld id="{D7381083-30FA-4693-957C-226778F843E3}" type="datetimeFigureOut">
              <a:rPr lang="fr-CH"/>
              <a:pPr>
                <a:defRPr/>
              </a:pPr>
              <a:t>20.01.2016</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B932D8F6-AD89-4BFF-AD74-129A45429ED8}" type="slidenum">
              <a:rPr lang="fr-CH"/>
              <a:pPr>
                <a:defRPr/>
              </a:pPr>
              <a:t>‹N°›</a:t>
            </a:fld>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CH"/>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0FB62C5-1453-498B-84F1-B239F10C5BF2}" type="datetimeFigureOut">
              <a:rPr lang="fr-CH"/>
              <a:pPr>
                <a:defRPr/>
              </a:pPr>
              <a:t>20.01.2016</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7CC3A912-AF93-410C-9FB0-D31A2DD78F28}" type="slidenum">
              <a:rPr lang="fr-CH"/>
              <a:pPr>
                <a:defRPr/>
              </a:pPr>
              <a:t>‹N°›</a:t>
            </a:fld>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3"/>
          <p:cNvSpPr>
            <a:spLocks noGrp="1"/>
          </p:cNvSpPr>
          <p:nvPr>
            <p:ph type="dt" sz="half" idx="10"/>
          </p:nvPr>
        </p:nvSpPr>
        <p:spPr/>
        <p:txBody>
          <a:bodyPr/>
          <a:lstStyle>
            <a:lvl1pPr>
              <a:defRPr/>
            </a:lvl1pPr>
          </a:lstStyle>
          <a:p>
            <a:pPr>
              <a:defRPr/>
            </a:pPr>
            <a:fld id="{DFDDB2E1-8DEE-4142-BB74-87B7CBE4F16B}" type="datetimeFigureOut">
              <a:rPr lang="fr-CH"/>
              <a:pPr>
                <a:defRPr/>
              </a:pPr>
              <a:t>20.01.2016</a:t>
            </a:fld>
            <a:endParaRPr lang="fr-CH"/>
          </a:p>
        </p:txBody>
      </p:sp>
      <p:sp>
        <p:nvSpPr>
          <p:cNvPr id="6" name="Espace réservé du pied de page 4"/>
          <p:cNvSpPr>
            <a:spLocks noGrp="1"/>
          </p:cNvSpPr>
          <p:nvPr>
            <p:ph type="ftr" sz="quarter" idx="11"/>
          </p:nvPr>
        </p:nvSpPr>
        <p:spPr/>
        <p:txBody>
          <a:bodyPr/>
          <a:lstStyle>
            <a:lvl1pPr>
              <a:defRPr/>
            </a:lvl1pPr>
          </a:lstStyle>
          <a:p>
            <a:pPr>
              <a:defRPr/>
            </a:pPr>
            <a:endParaRPr lang="fr-CH"/>
          </a:p>
        </p:txBody>
      </p:sp>
      <p:sp>
        <p:nvSpPr>
          <p:cNvPr id="7" name="Espace réservé du numéro de diapositive 5"/>
          <p:cNvSpPr>
            <a:spLocks noGrp="1"/>
          </p:cNvSpPr>
          <p:nvPr>
            <p:ph type="sldNum" sz="quarter" idx="12"/>
          </p:nvPr>
        </p:nvSpPr>
        <p:spPr/>
        <p:txBody>
          <a:bodyPr/>
          <a:lstStyle>
            <a:lvl1pPr>
              <a:defRPr/>
            </a:lvl1pPr>
          </a:lstStyle>
          <a:p>
            <a:pPr>
              <a:defRPr/>
            </a:pPr>
            <a:fld id="{23E28F95-38A2-4497-99D8-AD26EB26D887}" type="slidenum">
              <a:rPr lang="fr-CH"/>
              <a:pPr>
                <a:defRPr/>
              </a:pPr>
              <a:t>‹N°›</a:t>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CH"/>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3"/>
          <p:cNvSpPr>
            <a:spLocks noGrp="1"/>
          </p:cNvSpPr>
          <p:nvPr>
            <p:ph type="dt" sz="half" idx="10"/>
          </p:nvPr>
        </p:nvSpPr>
        <p:spPr/>
        <p:txBody>
          <a:bodyPr/>
          <a:lstStyle>
            <a:lvl1pPr>
              <a:defRPr/>
            </a:lvl1pPr>
          </a:lstStyle>
          <a:p>
            <a:pPr>
              <a:defRPr/>
            </a:pPr>
            <a:fld id="{51BFB69C-94F2-41CC-8D62-74C4CCCAAA79}" type="datetimeFigureOut">
              <a:rPr lang="fr-CH"/>
              <a:pPr>
                <a:defRPr/>
              </a:pPr>
              <a:t>20.01.2016</a:t>
            </a:fld>
            <a:endParaRPr lang="fr-CH"/>
          </a:p>
        </p:txBody>
      </p:sp>
      <p:sp>
        <p:nvSpPr>
          <p:cNvPr id="8" name="Espace réservé du pied de page 4"/>
          <p:cNvSpPr>
            <a:spLocks noGrp="1"/>
          </p:cNvSpPr>
          <p:nvPr>
            <p:ph type="ftr" sz="quarter" idx="11"/>
          </p:nvPr>
        </p:nvSpPr>
        <p:spPr/>
        <p:txBody>
          <a:bodyPr/>
          <a:lstStyle>
            <a:lvl1pPr>
              <a:defRPr/>
            </a:lvl1pPr>
          </a:lstStyle>
          <a:p>
            <a:pPr>
              <a:defRPr/>
            </a:pPr>
            <a:endParaRPr lang="fr-CH"/>
          </a:p>
        </p:txBody>
      </p:sp>
      <p:sp>
        <p:nvSpPr>
          <p:cNvPr id="9" name="Espace réservé du numéro de diapositive 5"/>
          <p:cNvSpPr>
            <a:spLocks noGrp="1"/>
          </p:cNvSpPr>
          <p:nvPr>
            <p:ph type="sldNum" sz="quarter" idx="12"/>
          </p:nvPr>
        </p:nvSpPr>
        <p:spPr/>
        <p:txBody>
          <a:bodyPr/>
          <a:lstStyle>
            <a:lvl1pPr>
              <a:defRPr/>
            </a:lvl1pPr>
          </a:lstStyle>
          <a:p>
            <a:pPr>
              <a:defRPr/>
            </a:pPr>
            <a:fld id="{138B05A5-DBC2-4525-BECB-90EA571CCAC8}" type="slidenum">
              <a:rPr lang="fr-CH"/>
              <a:pPr>
                <a:defRPr/>
              </a:pPr>
              <a:t>‹N°›</a:t>
            </a:fld>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3"/>
          <p:cNvSpPr>
            <a:spLocks noGrp="1"/>
          </p:cNvSpPr>
          <p:nvPr>
            <p:ph type="dt" sz="half" idx="10"/>
          </p:nvPr>
        </p:nvSpPr>
        <p:spPr/>
        <p:txBody>
          <a:bodyPr/>
          <a:lstStyle>
            <a:lvl1pPr>
              <a:defRPr/>
            </a:lvl1pPr>
          </a:lstStyle>
          <a:p>
            <a:pPr>
              <a:defRPr/>
            </a:pPr>
            <a:fld id="{6E8A11B5-6666-4747-9F4D-2DB934540330}" type="datetimeFigureOut">
              <a:rPr lang="fr-CH"/>
              <a:pPr>
                <a:defRPr/>
              </a:pPr>
              <a:t>20.01.2016</a:t>
            </a:fld>
            <a:endParaRPr lang="fr-CH"/>
          </a:p>
        </p:txBody>
      </p:sp>
      <p:sp>
        <p:nvSpPr>
          <p:cNvPr id="4" name="Espace réservé du pied de page 4"/>
          <p:cNvSpPr>
            <a:spLocks noGrp="1"/>
          </p:cNvSpPr>
          <p:nvPr>
            <p:ph type="ftr" sz="quarter" idx="11"/>
          </p:nvPr>
        </p:nvSpPr>
        <p:spPr/>
        <p:txBody>
          <a:bodyPr/>
          <a:lstStyle>
            <a:lvl1pPr>
              <a:defRPr/>
            </a:lvl1pPr>
          </a:lstStyle>
          <a:p>
            <a:pPr>
              <a:defRPr/>
            </a:pPr>
            <a:endParaRPr lang="fr-CH"/>
          </a:p>
        </p:txBody>
      </p:sp>
      <p:sp>
        <p:nvSpPr>
          <p:cNvPr id="5" name="Espace réservé du numéro de diapositive 5"/>
          <p:cNvSpPr>
            <a:spLocks noGrp="1"/>
          </p:cNvSpPr>
          <p:nvPr>
            <p:ph type="sldNum" sz="quarter" idx="12"/>
          </p:nvPr>
        </p:nvSpPr>
        <p:spPr/>
        <p:txBody>
          <a:bodyPr/>
          <a:lstStyle>
            <a:lvl1pPr>
              <a:defRPr/>
            </a:lvl1pPr>
          </a:lstStyle>
          <a:p>
            <a:pPr>
              <a:defRPr/>
            </a:pPr>
            <a:fld id="{9B32834B-7FAE-4937-AE21-4ED9B9799763}" type="slidenum">
              <a:rPr lang="fr-CH"/>
              <a:pPr>
                <a:defRPr/>
              </a:pPr>
              <a:t>‹N°›</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36C9C5C-07B1-49F1-8715-590A01974545}" type="datetimeFigureOut">
              <a:rPr lang="fr-CH"/>
              <a:pPr>
                <a:defRPr/>
              </a:pPr>
              <a:t>20.01.2016</a:t>
            </a:fld>
            <a:endParaRPr lang="fr-CH"/>
          </a:p>
        </p:txBody>
      </p:sp>
      <p:sp>
        <p:nvSpPr>
          <p:cNvPr id="3" name="Espace réservé du pied de page 4"/>
          <p:cNvSpPr>
            <a:spLocks noGrp="1"/>
          </p:cNvSpPr>
          <p:nvPr>
            <p:ph type="ftr" sz="quarter" idx="11"/>
          </p:nvPr>
        </p:nvSpPr>
        <p:spPr/>
        <p:txBody>
          <a:bodyPr/>
          <a:lstStyle>
            <a:lvl1pPr>
              <a:defRPr/>
            </a:lvl1pPr>
          </a:lstStyle>
          <a:p>
            <a:pPr>
              <a:defRPr/>
            </a:pPr>
            <a:endParaRPr lang="fr-CH"/>
          </a:p>
        </p:txBody>
      </p:sp>
      <p:sp>
        <p:nvSpPr>
          <p:cNvPr id="4" name="Espace réservé du numéro de diapositive 5"/>
          <p:cNvSpPr>
            <a:spLocks noGrp="1"/>
          </p:cNvSpPr>
          <p:nvPr>
            <p:ph type="sldNum" sz="quarter" idx="12"/>
          </p:nvPr>
        </p:nvSpPr>
        <p:spPr/>
        <p:txBody>
          <a:bodyPr/>
          <a:lstStyle>
            <a:lvl1pPr>
              <a:defRPr/>
            </a:lvl1pPr>
          </a:lstStyle>
          <a:p>
            <a:pPr>
              <a:defRPr/>
            </a:pPr>
            <a:fld id="{065E64CA-FF73-4784-B19B-DEBB0497183E}" type="slidenum">
              <a:rPr lang="fr-CH"/>
              <a:pPr>
                <a:defRPr/>
              </a:pPr>
              <a:t>‹N°›</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CH"/>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63A83E4-1A05-4716-8D20-92A285EE08A9}" type="datetimeFigureOut">
              <a:rPr lang="fr-CH"/>
              <a:pPr>
                <a:defRPr/>
              </a:pPr>
              <a:t>20.01.2016</a:t>
            </a:fld>
            <a:endParaRPr lang="fr-CH"/>
          </a:p>
        </p:txBody>
      </p:sp>
      <p:sp>
        <p:nvSpPr>
          <p:cNvPr id="6" name="Espace réservé du pied de page 4"/>
          <p:cNvSpPr>
            <a:spLocks noGrp="1"/>
          </p:cNvSpPr>
          <p:nvPr>
            <p:ph type="ftr" sz="quarter" idx="11"/>
          </p:nvPr>
        </p:nvSpPr>
        <p:spPr/>
        <p:txBody>
          <a:bodyPr/>
          <a:lstStyle>
            <a:lvl1pPr>
              <a:defRPr/>
            </a:lvl1pPr>
          </a:lstStyle>
          <a:p>
            <a:pPr>
              <a:defRPr/>
            </a:pPr>
            <a:endParaRPr lang="fr-CH"/>
          </a:p>
        </p:txBody>
      </p:sp>
      <p:sp>
        <p:nvSpPr>
          <p:cNvPr id="7" name="Espace réservé du numéro de diapositive 5"/>
          <p:cNvSpPr>
            <a:spLocks noGrp="1"/>
          </p:cNvSpPr>
          <p:nvPr>
            <p:ph type="sldNum" sz="quarter" idx="12"/>
          </p:nvPr>
        </p:nvSpPr>
        <p:spPr/>
        <p:txBody>
          <a:bodyPr/>
          <a:lstStyle>
            <a:lvl1pPr>
              <a:defRPr/>
            </a:lvl1pPr>
          </a:lstStyle>
          <a:p>
            <a:pPr>
              <a:defRPr/>
            </a:pPr>
            <a:fld id="{0A86BF6B-E073-4584-A3BE-948AFDFE5FF2}" type="slidenum">
              <a:rPr lang="fr-CH"/>
              <a:pPr>
                <a:defRPr/>
              </a:pPr>
              <a:t>‹N°›</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CH"/>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CH" noProof="0"/>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1DEAE54-82F3-435B-A70A-677D8E1AB70C}" type="datetimeFigureOut">
              <a:rPr lang="fr-CH"/>
              <a:pPr>
                <a:defRPr/>
              </a:pPr>
              <a:t>20.01.2016</a:t>
            </a:fld>
            <a:endParaRPr lang="fr-CH"/>
          </a:p>
        </p:txBody>
      </p:sp>
      <p:sp>
        <p:nvSpPr>
          <p:cNvPr id="6" name="Espace réservé du pied de page 4"/>
          <p:cNvSpPr>
            <a:spLocks noGrp="1"/>
          </p:cNvSpPr>
          <p:nvPr>
            <p:ph type="ftr" sz="quarter" idx="11"/>
          </p:nvPr>
        </p:nvSpPr>
        <p:spPr/>
        <p:txBody>
          <a:bodyPr/>
          <a:lstStyle>
            <a:lvl1pPr>
              <a:defRPr/>
            </a:lvl1pPr>
          </a:lstStyle>
          <a:p>
            <a:pPr>
              <a:defRPr/>
            </a:pPr>
            <a:endParaRPr lang="fr-CH"/>
          </a:p>
        </p:txBody>
      </p:sp>
      <p:sp>
        <p:nvSpPr>
          <p:cNvPr id="7" name="Espace réservé du numéro de diapositive 5"/>
          <p:cNvSpPr>
            <a:spLocks noGrp="1"/>
          </p:cNvSpPr>
          <p:nvPr>
            <p:ph type="sldNum" sz="quarter" idx="12"/>
          </p:nvPr>
        </p:nvSpPr>
        <p:spPr/>
        <p:txBody>
          <a:bodyPr/>
          <a:lstStyle>
            <a:lvl1pPr>
              <a:defRPr/>
            </a:lvl1pPr>
          </a:lstStyle>
          <a:p>
            <a:pPr>
              <a:defRPr/>
            </a:pPr>
            <a:fld id="{AAC80D65-1821-4D9F-8D80-49D800635661}" type="slidenum">
              <a:rPr lang="fr-CH"/>
              <a:pPr>
                <a:defRPr/>
              </a:pPr>
              <a:t>‹N°›</a:t>
            </a:fld>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fr-CH" smtClean="0"/>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fld id="{A47844EC-9464-469D-9E42-89B44FEBF66D}" type="datetimeFigureOut">
              <a:rPr lang="fr-CH"/>
              <a:pPr>
                <a:defRPr/>
              </a:pPr>
              <a:t>20.01.2016</a:t>
            </a:fld>
            <a:endParaRPr lang="fr-CH"/>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fr-CH"/>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D6559953-E923-46A0-BD32-434371B53038}" type="slidenum">
              <a:rPr lang="fr-CH"/>
              <a:pPr>
                <a:defRPr/>
              </a:pPr>
              <a:t>‹N°›</a:t>
            </a:fld>
            <a:endParaRPr lang="fr-CH"/>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a:defRPr>
      </a:lvl2pPr>
      <a:lvl3pPr algn="l" defTabSz="685800" rtl="0" fontAlgn="base">
        <a:lnSpc>
          <a:spcPct val="90000"/>
        </a:lnSpc>
        <a:spcBef>
          <a:spcPct val="0"/>
        </a:spcBef>
        <a:spcAft>
          <a:spcPct val="0"/>
        </a:spcAft>
        <a:defRPr sz="3300">
          <a:solidFill>
            <a:schemeClr val="tx1"/>
          </a:solidFill>
          <a:latin typeface="Calibri Light"/>
        </a:defRPr>
      </a:lvl3pPr>
      <a:lvl4pPr algn="l" defTabSz="685800" rtl="0" fontAlgn="base">
        <a:lnSpc>
          <a:spcPct val="90000"/>
        </a:lnSpc>
        <a:spcBef>
          <a:spcPct val="0"/>
        </a:spcBef>
        <a:spcAft>
          <a:spcPct val="0"/>
        </a:spcAft>
        <a:defRPr sz="3300">
          <a:solidFill>
            <a:schemeClr val="tx1"/>
          </a:solidFill>
          <a:latin typeface="Calibri Light"/>
        </a:defRPr>
      </a:lvl4pPr>
      <a:lvl5pPr algn="l" defTabSz="685800" rtl="0" fontAlgn="base">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687888"/>
            <a:ext cx="9144000" cy="2170112"/>
          </a:xfrm>
          <a:prstGeom prst="triangle">
            <a:avLst>
              <a:gd name="adj" fmla="val 100000"/>
            </a:avLst>
          </a:prstGeom>
          <a:solidFill>
            <a:srgbClr val="008D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2424113"/>
            <a:ext cx="2797175" cy="4433887"/>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36688" y="614363"/>
            <a:ext cx="6284912" cy="831850"/>
          </a:xfrm>
          <a:prstGeom prst="rect">
            <a:avLst/>
          </a:prstGeom>
          <a:noFill/>
        </p:spPr>
        <p:txBody>
          <a:bodyPr>
            <a:spAutoFit/>
          </a:bodyPr>
          <a:lstStyle/>
          <a:p>
            <a:pPr algn="ctr" fontAlgn="auto">
              <a:spcBef>
                <a:spcPts val="0"/>
              </a:spcBef>
              <a:spcAft>
                <a:spcPts val="0"/>
              </a:spcAft>
              <a:defRPr/>
            </a:pPr>
            <a:r>
              <a:rPr lang="fr-CH" sz="4800" dirty="0">
                <a:solidFill>
                  <a:schemeClr val="tx1">
                    <a:lumMod val="65000"/>
                    <a:lumOff val="35000"/>
                  </a:schemeClr>
                </a:solidFill>
                <a:latin typeface="ARS Maquette" panose="02000503030000020004" pitchFamily="2" charset="0"/>
                <a:cs typeface="+mn-cs"/>
              </a:rPr>
              <a:t>UNE VOIX,</a:t>
            </a:r>
            <a:endParaRPr lang="fr-CH" sz="4800" dirty="0">
              <a:solidFill>
                <a:schemeClr val="tx1">
                  <a:lumMod val="65000"/>
                  <a:lumOff val="35000"/>
                </a:schemeClr>
              </a:solidFill>
              <a:latin typeface="+mn-lt"/>
              <a:cs typeface="+mn-cs"/>
            </a:endParaRPr>
          </a:p>
        </p:txBody>
      </p:sp>
      <p:sp>
        <p:nvSpPr>
          <p:cNvPr id="10" name="ZoneTexte 9"/>
          <p:cNvSpPr txBox="1">
            <a:spLocks noChangeArrowheads="1"/>
          </p:cNvSpPr>
          <p:nvPr/>
        </p:nvSpPr>
        <p:spPr bwMode="auto">
          <a:xfrm>
            <a:off x="1436688" y="1547813"/>
            <a:ext cx="6284912" cy="831850"/>
          </a:xfrm>
          <a:prstGeom prst="rect">
            <a:avLst/>
          </a:prstGeom>
          <a:noFill/>
          <a:ln w="9525">
            <a:noFill/>
            <a:miter lim="800000"/>
            <a:headEnd/>
            <a:tailEnd/>
          </a:ln>
        </p:spPr>
        <p:txBody>
          <a:bodyPr>
            <a:spAutoFit/>
          </a:bodyPr>
          <a:lstStyle/>
          <a:p>
            <a:pPr algn="ctr"/>
            <a:r>
              <a:rPr lang="fr-CH" sz="4800" b="1">
                <a:solidFill>
                  <a:srgbClr val="008D91"/>
                </a:solidFill>
                <a:latin typeface="ARS Maquette"/>
              </a:rPr>
              <a:t>UN CHOIX</a:t>
            </a:r>
            <a:endParaRPr lang="fr-CH" sz="4800" b="1">
              <a:solidFill>
                <a:srgbClr val="008D91"/>
              </a:solidFill>
              <a:latin typeface="Calibri" pitchFamily="34" charset="0"/>
            </a:endParaRPr>
          </a:p>
        </p:txBody>
      </p:sp>
      <p:sp>
        <p:nvSpPr>
          <p:cNvPr id="11" name="ZoneTexte 10"/>
          <p:cNvSpPr txBox="1"/>
          <p:nvPr/>
        </p:nvSpPr>
        <p:spPr>
          <a:xfrm>
            <a:off x="4699000" y="3098800"/>
            <a:ext cx="4030663" cy="1006475"/>
          </a:xfrm>
          <a:prstGeom prst="rect">
            <a:avLst/>
          </a:prstGeom>
          <a:noFill/>
        </p:spPr>
        <p:txBody>
          <a:bodyPr>
            <a:spAutoFit/>
          </a:bodyPr>
          <a:lstStyle/>
          <a:p>
            <a:pPr fontAlgn="auto">
              <a:spcBef>
                <a:spcPts val="0"/>
              </a:spcBef>
              <a:spcAft>
                <a:spcPts val="0"/>
              </a:spcAft>
              <a:defRPr/>
            </a:pPr>
            <a:r>
              <a:rPr lang="fr-CH" sz="2000" dirty="0">
                <a:solidFill>
                  <a:schemeClr val="tx1">
                    <a:lumMod val="65000"/>
                    <a:lumOff val="35000"/>
                  </a:schemeClr>
                </a:solidFill>
                <a:latin typeface="ARS Maquette" panose="02000503030000020004" pitchFamily="2" charset="0"/>
                <a:cs typeface="+mn-cs"/>
              </a:rPr>
              <a:t>Droits politiques des personnes</a:t>
            </a:r>
          </a:p>
          <a:p>
            <a:pPr fontAlgn="auto">
              <a:spcBef>
                <a:spcPts val="0"/>
              </a:spcBef>
              <a:spcAft>
                <a:spcPts val="0"/>
              </a:spcAft>
              <a:defRPr/>
            </a:pPr>
            <a:r>
              <a:rPr lang="fr-CH" sz="2000" dirty="0">
                <a:solidFill>
                  <a:schemeClr val="tx1">
                    <a:lumMod val="65000"/>
                    <a:lumOff val="35000"/>
                  </a:schemeClr>
                </a:solidFill>
                <a:latin typeface="ARS Maquette" panose="02000503030000020004" pitchFamily="2" charset="0"/>
                <a:cs typeface="+mn-cs"/>
              </a:rPr>
              <a:t>étrangères sur le plan communal</a:t>
            </a:r>
            <a:endParaRPr lang="fr-CH" sz="2000" dirty="0">
              <a:solidFill>
                <a:schemeClr val="tx1">
                  <a:lumMod val="65000"/>
                  <a:lumOff val="35000"/>
                </a:schemeClr>
              </a:solidFill>
              <a:latin typeface="+mn-lt"/>
              <a:cs typeface="+mn-cs"/>
            </a:endParaRPr>
          </a:p>
        </p:txBody>
      </p:sp>
      <p:pic>
        <p:nvPicPr>
          <p:cNvPr id="3" name="Image 2"/>
          <p:cNvPicPr>
            <a:picLocks noChangeAspect="1"/>
          </p:cNvPicPr>
          <p:nvPr/>
        </p:nvPicPr>
        <p:blipFill>
          <a:blip r:embed="rId2"/>
          <a:srcRect/>
          <a:stretch>
            <a:fillRect/>
          </a:stretch>
        </p:blipFill>
        <p:spPr bwMode="auto">
          <a:xfrm>
            <a:off x="519113" y="2286000"/>
            <a:ext cx="3232150" cy="3937000"/>
          </a:xfrm>
          <a:prstGeom prst="rect">
            <a:avLst/>
          </a:prstGeom>
          <a:noFill/>
          <a:ln w="9525">
            <a:noFill/>
            <a:miter lim="800000"/>
            <a:headEnd/>
            <a:tailEnd/>
          </a:ln>
        </p:spPr>
      </p:pic>
      <p:pic>
        <p:nvPicPr>
          <p:cNvPr id="12" name="Image 11"/>
          <p:cNvPicPr>
            <a:picLocks noChangeAspect="1"/>
          </p:cNvPicPr>
          <p:nvPr/>
        </p:nvPicPr>
        <p:blipFill>
          <a:blip r:embed="rId3"/>
          <a:srcRect/>
          <a:stretch>
            <a:fillRect/>
          </a:stretch>
        </p:blipFill>
        <p:spPr bwMode="auto">
          <a:xfrm>
            <a:off x="4308475" y="3054350"/>
            <a:ext cx="374650" cy="1203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42" presetClass="path" presetSubtype="0" accel="50000" decel="50000" fill="hold" nodeType="afterEffect">
                                  <p:stCondLst>
                                    <p:cond delay="0"/>
                                  </p:stCondLst>
                                  <p:childTnLst>
                                    <p:animMotion origin="layout" path="M 0 1.48148E-6 L -0.46476 -0.39121 " pathEditMode="relative" rAng="0" ptsTypes="AA">
                                      <p:cBhvr>
                                        <p:cTn id="10" dur="2000" fill="hold"/>
                                        <p:tgtEl>
                                          <p:spTgt spid="12"/>
                                        </p:tgtEl>
                                        <p:attrNameLst>
                                          <p:attrName>ppt_x</p:attrName>
                                          <p:attrName>ppt_y</p:attrName>
                                        </p:attrNameLst>
                                      </p:cBhvr>
                                      <p:rCtr x="-23247" y="-19560"/>
                                    </p:animMotion>
                                  </p:childTnLst>
                                </p:cTn>
                              </p:par>
                            </p:childTnLst>
                          </p:cTn>
                        </p:par>
                        <p:par>
                          <p:cTn id="11" fill="hold">
                            <p:stCondLst>
                              <p:cond delay="4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45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5000"/>
                            </p:stCondLst>
                            <p:childTnLst>
                              <p:par>
                                <p:cTn id="20" presetID="12" presetClass="entr" presetSubtype="4" fill="hold" grpId="1"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up)">
                                      <p:cBhvr>
                                        <p:cTn id="23" dur="500"/>
                                        <p:tgtEl>
                                          <p:spTgt spid="9"/>
                                        </p:tgtEl>
                                      </p:cBhvr>
                                    </p:animEffect>
                                  </p:childTnLst>
                                </p:cTn>
                              </p:par>
                            </p:childTnLst>
                          </p:cTn>
                        </p:par>
                        <p:par>
                          <p:cTn id="24" fill="hold">
                            <p:stCondLst>
                              <p:cond delay="5500"/>
                            </p:stCondLst>
                            <p:childTnLst>
                              <p:par>
                                <p:cTn id="25" presetID="1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par>
                          <p:cTn id="29" fill="hold">
                            <p:stCondLst>
                              <p:cond delay="6000"/>
                            </p:stCondLst>
                            <p:childTnLst>
                              <p:par>
                                <p:cTn id="30" presetID="12" presetClass="entr" presetSubtype="2"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ppt_x</p:attrName>
                                        </p:attrNameLst>
                                      </p:cBhvr>
                                      <p:tavLst>
                                        <p:tav tm="0">
                                          <p:val>
                                            <p:strVal val="#ppt_x+#ppt_w*1.125000"/>
                                          </p:val>
                                        </p:tav>
                                        <p:tav tm="100000">
                                          <p:val>
                                            <p:strVal val="#ppt_x"/>
                                          </p:val>
                                        </p:tav>
                                      </p:tavLst>
                                    </p:anim>
                                    <p:animEffect transition="in" filter="wipe(left)">
                                      <p:cBhvr>
                                        <p:cTn id="33" dur="500"/>
                                        <p:tgtEl>
                                          <p:spTgt spid="3"/>
                                        </p:tgtEl>
                                      </p:cBhvr>
                                    </p:animEffect>
                                  </p:childTnLst>
                                </p:cTn>
                              </p:par>
                            </p:childTnLst>
                          </p:cTn>
                        </p:par>
                        <p:par>
                          <p:cTn id="34" fill="hold">
                            <p:stCondLst>
                              <p:cond delay="6500"/>
                            </p:stCondLst>
                            <p:childTnLst>
                              <p:par>
                                <p:cTn id="35" presetID="1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ppt_x</p:attrName>
                                        </p:attrNameLst>
                                      </p:cBhvr>
                                      <p:tavLst>
                                        <p:tav tm="0">
                                          <p:val>
                                            <p:strVal val="#ppt_x-#ppt_w*1.125000"/>
                                          </p:val>
                                        </p:tav>
                                        <p:tav tm="100000">
                                          <p:val>
                                            <p:strVal val="#ppt_x"/>
                                          </p:val>
                                        </p:tav>
                                      </p:tavLst>
                                    </p:anim>
                                    <p:animEffect transition="in" filter="wipe(righ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687888"/>
            <a:ext cx="9144000" cy="2170112"/>
          </a:xfrm>
          <a:prstGeom prst="triangle">
            <a:avLst>
              <a:gd name="adj" fmla="val 100000"/>
            </a:avLst>
          </a:prstGeom>
          <a:solidFill>
            <a:srgbClr val="008D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2424113"/>
            <a:ext cx="2797175" cy="4433887"/>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4572000" y="2644775"/>
            <a:ext cx="4910138" cy="1938338"/>
          </a:xfrm>
          <a:prstGeom prst="rect">
            <a:avLst/>
          </a:prstGeom>
          <a:noFill/>
        </p:spPr>
        <p:txBody>
          <a:bodyPr>
            <a:spAutoFit/>
          </a:bodyPr>
          <a:lstStyle/>
          <a:p>
            <a:pPr fontAlgn="auto">
              <a:spcBef>
                <a:spcPts val="0"/>
              </a:spcBef>
              <a:spcAft>
                <a:spcPts val="0"/>
              </a:spcAft>
              <a:defRPr/>
            </a:pPr>
            <a:r>
              <a:rPr lang="fr-CH" sz="4000" dirty="0">
                <a:solidFill>
                  <a:schemeClr val="tx1">
                    <a:lumMod val="65000"/>
                    <a:lumOff val="35000"/>
                  </a:schemeClr>
                </a:solidFill>
                <a:latin typeface="ARS Maquette" panose="02000503030000020004" pitchFamily="2" charset="0"/>
                <a:cs typeface="+mn-cs"/>
              </a:rPr>
              <a:t>QUE PERMETTENT</a:t>
            </a:r>
          </a:p>
          <a:p>
            <a:pPr fontAlgn="auto">
              <a:spcBef>
                <a:spcPts val="0"/>
              </a:spcBef>
              <a:spcAft>
                <a:spcPts val="0"/>
              </a:spcAft>
              <a:defRPr/>
            </a:pPr>
            <a:r>
              <a:rPr lang="fr-CH" sz="4000" b="1" dirty="0">
                <a:solidFill>
                  <a:srgbClr val="008D91"/>
                </a:solidFill>
                <a:latin typeface="ARS Maquette" panose="02000503030000020004" pitchFamily="2" charset="0"/>
                <a:cs typeface="+mn-cs"/>
              </a:rPr>
              <a:t>LES DROITS </a:t>
            </a:r>
            <a:r>
              <a:rPr lang="fr-CH" sz="4000" b="1" dirty="0" smtClean="0">
                <a:solidFill>
                  <a:srgbClr val="008D91"/>
                </a:solidFill>
                <a:latin typeface="ARS Maquette" panose="02000503030000020004" pitchFamily="2" charset="0"/>
                <a:cs typeface="+mn-cs"/>
              </a:rPr>
              <a:t>POLITIQUES </a:t>
            </a:r>
            <a:r>
              <a:rPr lang="fr-CH" sz="4000" b="1" dirty="0">
                <a:solidFill>
                  <a:srgbClr val="008D91"/>
                </a:solidFill>
                <a:latin typeface="ARS Maquette" panose="02000503030000020004" pitchFamily="2" charset="0"/>
                <a:cs typeface="+mn-cs"/>
              </a:rPr>
              <a:t>?</a:t>
            </a:r>
            <a:endParaRPr lang="fr-CH" sz="4000" b="1" dirty="0">
              <a:solidFill>
                <a:srgbClr val="008D91"/>
              </a:solidFill>
              <a:latin typeface="+mn-lt"/>
              <a:cs typeface="+mn-cs"/>
            </a:endParaRPr>
          </a:p>
        </p:txBody>
      </p:sp>
      <p:pic>
        <p:nvPicPr>
          <p:cNvPr id="22532" name="Image 12"/>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3" name="Image 2"/>
          <p:cNvPicPr>
            <a:picLocks noChangeAspect="1"/>
          </p:cNvPicPr>
          <p:nvPr/>
        </p:nvPicPr>
        <p:blipFill>
          <a:blip r:embed="rId3"/>
          <a:srcRect/>
          <a:stretch>
            <a:fillRect/>
          </a:stretch>
        </p:blipFill>
        <p:spPr bwMode="auto">
          <a:xfrm>
            <a:off x="2070100" y="2481263"/>
            <a:ext cx="1333500" cy="1323975"/>
          </a:xfrm>
          <a:prstGeom prst="rect">
            <a:avLst/>
          </a:prstGeom>
          <a:noFill/>
          <a:ln w="9525">
            <a:noFill/>
            <a:miter lim="800000"/>
            <a:headEnd/>
            <a:tailEnd/>
          </a:ln>
        </p:spPr>
      </p:pic>
      <p:pic>
        <p:nvPicPr>
          <p:cNvPr id="4" name="Image 3"/>
          <p:cNvPicPr>
            <a:picLocks noChangeAspect="1"/>
          </p:cNvPicPr>
          <p:nvPr/>
        </p:nvPicPr>
        <p:blipFill>
          <a:blip r:embed="rId4"/>
          <a:srcRect/>
          <a:stretch>
            <a:fillRect/>
          </a:stretch>
        </p:blipFill>
        <p:spPr bwMode="auto">
          <a:xfrm>
            <a:off x="855663" y="3805238"/>
            <a:ext cx="1333500" cy="1323975"/>
          </a:xfrm>
          <a:prstGeom prst="rect">
            <a:avLst/>
          </a:prstGeom>
          <a:noFill/>
          <a:ln w="9525">
            <a:noFill/>
            <a:miter lim="800000"/>
            <a:headEnd/>
            <a:tailEnd/>
          </a:ln>
        </p:spPr>
      </p:pic>
      <p:pic>
        <p:nvPicPr>
          <p:cNvPr id="7" name="Image 6"/>
          <p:cNvPicPr>
            <a:picLocks noChangeAspect="1"/>
          </p:cNvPicPr>
          <p:nvPr/>
        </p:nvPicPr>
        <p:blipFill>
          <a:blip r:embed="rId5"/>
          <a:srcRect/>
          <a:stretch>
            <a:fillRect/>
          </a:stretch>
        </p:blipFill>
        <p:spPr bwMode="auto">
          <a:xfrm>
            <a:off x="754063" y="1320800"/>
            <a:ext cx="1333500" cy="1323975"/>
          </a:xfrm>
          <a:prstGeom prst="rect">
            <a:avLst/>
          </a:prstGeom>
          <a:noFill/>
          <a:ln w="9525">
            <a:noFill/>
            <a:miter lim="800000"/>
            <a:headEnd/>
            <a:tailEnd/>
          </a:ln>
        </p:spPr>
      </p:pic>
      <p:sp>
        <p:nvSpPr>
          <p:cNvPr id="8" name="ZoneTexte 7"/>
          <p:cNvSpPr txBox="1">
            <a:spLocks noChangeArrowheads="1"/>
          </p:cNvSpPr>
          <p:nvPr/>
        </p:nvSpPr>
        <p:spPr bwMode="auto">
          <a:xfrm>
            <a:off x="615950" y="0"/>
            <a:ext cx="2862263" cy="6248400"/>
          </a:xfrm>
          <a:prstGeom prst="rect">
            <a:avLst/>
          </a:prstGeom>
          <a:noFill/>
          <a:ln w="9525">
            <a:noFill/>
            <a:miter lim="800000"/>
            <a:headEnd/>
            <a:tailEnd/>
          </a:ln>
        </p:spPr>
        <p:txBody>
          <a:bodyPr>
            <a:spAutoFit/>
          </a:bodyPr>
          <a:lstStyle/>
          <a:p>
            <a:r>
              <a:rPr lang="fr-CH" sz="40000" b="1" dirty="0">
                <a:solidFill>
                  <a:schemeClr val="bg1"/>
                </a:solidFill>
                <a:latin typeface="ARS Maquette"/>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17"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17"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21" presetClass="entr" presetSubtype="3"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3)">
                                      <p:cBhvr>
                                        <p:cTn id="30" dur="2000"/>
                                        <p:tgtEl>
                                          <p:spTgt spid="8"/>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p:tgtEl>
                                          <p:spTgt spid="9"/>
                                        </p:tgtEl>
                                        <p:attrNameLst>
                                          <p:attrName>ppt_x</p:attrName>
                                        </p:attrNameLst>
                                      </p:cBhvr>
                                      <p:tavLst>
                                        <p:tav tm="0">
                                          <p:val>
                                            <p:strVal val="#ppt_x-#ppt_w*1.125000"/>
                                          </p:val>
                                        </p:tav>
                                        <p:tav tm="100000">
                                          <p:val>
                                            <p:strVal val="#ppt_x"/>
                                          </p:val>
                                        </p:tav>
                                      </p:tavLst>
                                    </p:anim>
                                    <p:animEffect transition="in" filter="wipe(righ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LES DROITS </a:t>
            </a:r>
            <a:r>
              <a:rPr lang="fr-CH" sz="2800" b="1" cap="all" dirty="0">
                <a:solidFill>
                  <a:srgbClr val="008D91"/>
                </a:solidFill>
                <a:latin typeface="ARS Maquette" panose="02000503030000020004" pitchFamily="2" charset="0"/>
                <a:cs typeface="+mn-cs"/>
              </a:rPr>
              <a:t>POLITIQUES</a:t>
            </a:r>
            <a:endParaRPr lang="fr-CH" sz="2800" b="1" cap="all" dirty="0">
              <a:solidFill>
                <a:srgbClr val="008D91"/>
              </a:solidFill>
              <a:latin typeface="+mn-lt"/>
              <a:cs typeface="+mn-cs"/>
            </a:endParaRPr>
          </a:p>
        </p:txBody>
      </p:sp>
      <p:sp>
        <p:nvSpPr>
          <p:cNvPr id="11" name="ZoneTexte 10"/>
          <p:cNvSpPr txBox="1"/>
          <p:nvPr/>
        </p:nvSpPr>
        <p:spPr>
          <a:xfrm>
            <a:off x="490538" y="1716088"/>
            <a:ext cx="8167687" cy="8302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Sur quels objets peuvent se prononcer les étrangères et les étrangers ?</a:t>
            </a:r>
          </a:p>
        </p:txBody>
      </p:sp>
      <p:pic>
        <p:nvPicPr>
          <p:cNvPr id="23557"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Rectangle 11"/>
          <p:cNvSpPr/>
          <p:nvPr/>
        </p:nvSpPr>
        <p:spPr>
          <a:xfrm>
            <a:off x="965200" y="3441700"/>
            <a:ext cx="2930525" cy="720725"/>
          </a:xfrm>
          <a:prstGeom prst="rect">
            <a:avLst/>
          </a:prstGeom>
          <a:solidFill>
            <a:srgbClr val="00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Niveau </a:t>
            </a:r>
            <a:r>
              <a:rPr lang="fr-CH" sz="2000" b="1" dirty="0">
                <a:solidFill>
                  <a:schemeClr val="bg1"/>
                </a:solidFill>
                <a:latin typeface="ARS Maquette" panose="02000503030000020004" pitchFamily="2" charset="0"/>
              </a:rPr>
              <a:t>fédéral</a:t>
            </a:r>
          </a:p>
        </p:txBody>
      </p:sp>
      <p:sp>
        <p:nvSpPr>
          <p:cNvPr id="14" name="Rectangle 13"/>
          <p:cNvSpPr/>
          <p:nvPr/>
        </p:nvSpPr>
        <p:spPr>
          <a:xfrm>
            <a:off x="965200" y="5613400"/>
            <a:ext cx="2930525" cy="719138"/>
          </a:xfrm>
          <a:prstGeom prst="rect">
            <a:avLst/>
          </a:prstGeom>
          <a:solidFill>
            <a:srgbClr val="00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Niveau </a:t>
            </a:r>
            <a:r>
              <a:rPr lang="fr-CH" sz="2000" b="1" dirty="0">
                <a:solidFill>
                  <a:schemeClr val="bg1"/>
                </a:solidFill>
                <a:latin typeface="ARS Maquette" panose="02000503030000020004" pitchFamily="2" charset="0"/>
              </a:rPr>
              <a:t>communal</a:t>
            </a:r>
          </a:p>
        </p:txBody>
      </p:sp>
      <p:sp>
        <p:nvSpPr>
          <p:cNvPr id="15" name="Rectangle 14"/>
          <p:cNvSpPr/>
          <p:nvPr/>
        </p:nvSpPr>
        <p:spPr>
          <a:xfrm>
            <a:off x="965200" y="4527550"/>
            <a:ext cx="2930525" cy="720725"/>
          </a:xfrm>
          <a:prstGeom prst="rect">
            <a:avLst/>
          </a:prstGeom>
          <a:solidFill>
            <a:srgbClr val="00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Niveau </a:t>
            </a:r>
            <a:r>
              <a:rPr lang="fr-CH" sz="2000" b="1" dirty="0">
                <a:solidFill>
                  <a:schemeClr val="bg1"/>
                </a:solidFill>
                <a:latin typeface="ARS Maquette" panose="02000503030000020004" pitchFamily="2" charset="0"/>
              </a:rPr>
              <a:t>cantonal</a:t>
            </a:r>
          </a:p>
        </p:txBody>
      </p:sp>
      <p:sp>
        <p:nvSpPr>
          <p:cNvPr id="7" name="Rectangle à coins arrondis 6"/>
          <p:cNvSpPr/>
          <p:nvPr/>
        </p:nvSpPr>
        <p:spPr>
          <a:xfrm>
            <a:off x="4572000" y="2527300"/>
            <a:ext cx="1485900" cy="719138"/>
          </a:xfrm>
          <a:prstGeom prst="roundRect">
            <a:avLst/>
          </a:prstGeom>
          <a:solidFill>
            <a:schemeClr val="bg1"/>
          </a:solidFill>
          <a:ln>
            <a:solidFill>
              <a:srgbClr val="008D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altLang="fr-FR" sz="1200" dirty="0">
                <a:solidFill>
                  <a:srgbClr val="008D91"/>
                </a:solidFill>
                <a:latin typeface="ARS Maquette" panose="02000503030000020004" pitchFamily="2" charset="0"/>
              </a:rPr>
              <a:t>Suisses</a:t>
            </a:r>
            <a:endParaRPr lang="fr-CH" sz="1200" dirty="0">
              <a:solidFill>
                <a:srgbClr val="008D91"/>
              </a:solidFill>
              <a:latin typeface="ARS Maquette" panose="02000503030000020004" pitchFamily="2" charset="0"/>
            </a:endParaRPr>
          </a:p>
        </p:txBody>
      </p:sp>
      <p:sp>
        <p:nvSpPr>
          <p:cNvPr id="20" name="Rectangle à coins arrondis 19"/>
          <p:cNvSpPr/>
          <p:nvPr/>
        </p:nvSpPr>
        <p:spPr>
          <a:xfrm>
            <a:off x="6615113" y="2546350"/>
            <a:ext cx="1485900" cy="720725"/>
          </a:xfrm>
          <a:prstGeom prst="roundRect">
            <a:avLst/>
          </a:prstGeom>
          <a:solidFill>
            <a:schemeClr val="bg1"/>
          </a:solidFill>
          <a:ln>
            <a:solidFill>
              <a:srgbClr val="008D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altLang="fr-FR" sz="1200" dirty="0">
                <a:solidFill>
                  <a:srgbClr val="008D91"/>
                </a:solidFill>
                <a:latin typeface="ARS Maquette" panose="02000503030000020004" pitchFamily="2" charset="0"/>
              </a:rPr>
              <a:t>Étrangers</a:t>
            </a:r>
            <a:endParaRPr lang="fr-CH" sz="1200" dirty="0">
              <a:solidFill>
                <a:srgbClr val="008D91"/>
              </a:solidFill>
              <a:latin typeface="ARS Maquette" panose="02000503030000020004" pitchFamily="2" charset="0"/>
            </a:endParaRPr>
          </a:p>
        </p:txBody>
      </p:sp>
      <p:sp>
        <p:nvSpPr>
          <p:cNvPr id="2" name="ZoneTexte 1"/>
          <p:cNvSpPr txBox="1">
            <a:spLocks noChangeArrowheads="1"/>
          </p:cNvSpPr>
          <p:nvPr/>
        </p:nvSpPr>
        <p:spPr bwMode="auto">
          <a:xfrm>
            <a:off x="4802188" y="3294063"/>
            <a:ext cx="1025525" cy="1016000"/>
          </a:xfrm>
          <a:prstGeom prst="rect">
            <a:avLst/>
          </a:prstGeom>
          <a:noFill/>
          <a:ln w="9525">
            <a:noFill/>
            <a:miter lim="800000"/>
            <a:headEnd/>
            <a:tailEnd/>
          </a:ln>
        </p:spPr>
        <p:txBody>
          <a:bodyPr>
            <a:spAutoFit/>
          </a:bodyPr>
          <a:lstStyle/>
          <a:p>
            <a:pPr algn="ctr"/>
            <a:r>
              <a:rPr lang="fr-CH" sz="6000" b="1">
                <a:solidFill>
                  <a:srgbClr val="008D91"/>
                </a:solidFill>
                <a:latin typeface="Calibri" pitchFamily="34" charset="0"/>
                <a:sym typeface="Wingdings" pitchFamily="2" charset="2"/>
              </a:rPr>
              <a:t></a:t>
            </a:r>
            <a:endParaRPr lang="fr-CH" sz="6000" b="1">
              <a:solidFill>
                <a:srgbClr val="008D91"/>
              </a:solidFill>
              <a:latin typeface="Calibri" pitchFamily="34" charset="0"/>
            </a:endParaRPr>
          </a:p>
        </p:txBody>
      </p:sp>
      <p:sp>
        <p:nvSpPr>
          <p:cNvPr id="21" name="ZoneTexte 20"/>
          <p:cNvSpPr txBox="1"/>
          <p:nvPr/>
        </p:nvSpPr>
        <p:spPr>
          <a:xfrm>
            <a:off x="6846888" y="3294063"/>
            <a:ext cx="1023937" cy="1016000"/>
          </a:xfrm>
          <a:prstGeom prst="rect">
            <a:avLst/>
          </a:prstGeom>
          <a:noFill/>
        </p:spPr>
        <p:txBody>
          <a:bodyPr>
            <a:spAutoFit/>
          </a:bodyPr>
          <a:lstStyle/>
          <a:p>
            <a:pPr algn="ctr" fontAlgn="auto">
              <a:spcBef>
                <a:spcPts val="0"/>
              </a:spcBef>
              <a:spcAft>
                <a:spcPts val="0"/>
              </a:spcAft>
              <a:defRPr/>
            </a:pPr>
            <a:r>
              <a:rPr lang="fr-CH" sz="6000" b="1" dirty="0">
                <a:solidFill>
                  <a:schemeClr val="bg1">
                    <a:lumMod val="75000"/>
                  </a:schemeClr>
                </a:solidFill>
                <a:latin typeface="+mn-lt"/>
                <a:cs typeface="+mn-cs"/>
                <a:sym typeface="Wingdings" panose="05000000000000000000" pitchFamily="2" charset="2"/>
              </a:rPr>
              <a:t></a:t>
            </a:r>
            <a:endParaRPr lang="fr-CH" sz="6000" b="1" dirty="0">
              <a:solidFill>
                <a:schemeClr val="bg1">
                  <a:lumMod val="75000"/>
                </a:schemeClr>
              </a:solidFill>
              <a:latin typeface="+mn-lt"/>
              <a:cs typeface="+mn-cs"/>
            </a:endParaRPr>
          </a:p>
        </p:txBody>
      </p:sp>
      <p:sp>
        <p:nvSpPr>
          <p:cNvPr id="22" name="ZoneTexte 21"/>
          <p:cNvSpPr txBox="1">
            <a:spLocks noChangeArrowheads="1"/>
          </p:cNvSpPr>
          <p:nvPr/>
        </p:nvSpPr>
        <p:spPr bwMode="auto">
          <a:xfrm>
            <a:off x="4802188" y="4379913"/>
            <a:ext cx="1025525" cy="1016000"/>
          </a:xfrm>
          <a:prstGeom prst="rect">
            <a:avLst/>
          </a:prstGeom>
          <a:noFill/>
          <a:ln w="9525">
            <a:noFill/>
            <a:miter lim="800000"/>
            <a:headEnd/>
            <a:tailEnd/>
          </a:ln>
        </p:spPr>
        <p:txBody>
          <a:bodyPr>
            <a:spAutoFit/>
          </a:bodyPr>
          <a:lstStyle/>
          <a:p>
            <a:pPr algn="ctr"/>
            <a:r>
              <a:rPr lang="fr-CH" sz="6000" b="1">
                <a:solidFill>
                  <a:srgbClr val="008D91"/>
                </a:solidFill>
                <a:latin typeface="Calibri" pitchFamily="34" charset="0"/>
                <a:sym typeface="Wingdings" pitchFamily="2" charset="2"/>
              </a:rPr>
              <a:t></a:t>
            </a:r>
            <a:endParaRPr lang="fr-CH" sz="6000" b="1">
              <a:solidFill>
                <a:srgbClr val="008D91"/>
              </a:solidFill>
              <a:latin typeface="Calibri" pitchFamily="34" charset="0"/>
            </a:endParaRPr>
          </a:p>
        </p:txBody>
      </p:sp>
      <p:sp>
        <p:nvSpPr>
          <p:cNvPr id="23" name="ZoneTexte 22"/>
          <p:cNvSpPr txBox="1">
            <a:spLocks noChangeArrowheads="1"/>
          </p:cNvSpPr>
          <p:nvPr/>
        </p:nvSpPr>
        <p:spPr bwMode="auto">
          <a:xfrm>
            <a:off x="4802188" y="5465763"/>
            <a:ext cx="1025525" cy="1014412"/>
          </a:xfrm>
          <a:prstGeom prst="rect">
            <a:avLst/>
          </a:prstGeom>
          <a:noFill/>
          <a:ln w="9525">
            <a:noFill/>
            <a:miter lim="800000"/>
            <a:headEnd/>
            <a:tailEnd/>
          </a:ln>
        </p:spPr>
        <p:txBody>
          <a:bodyPr>
            <a:spAutoFit/>
          </a:bodyPr>
          <a:lstStyle/>
          <a:p>
            <a:pPr algn="ctr"/>
            <a:r>
              <a:rPr lang="fr-CH" sz="6000" b="1">
                <a:solidFill>
                  <a:srgbClr val="008D91"/>
                </a:solidFill>
                <a:latin typeface="Calibri" pitchFamily="34" charset="0"/>
                <a:sym typeface="Wingdings" pitchFamily="2" charset="2"/>
              </a:rPr>
              <a:t></a:t>
            </a:r>
            <a:endParaRPr lang="fr-CH" sz="6000" b="1">
              <a:solidFill>
                <a:srgbClr val="008D91"/>
              </a:solidFill>
              <a:latin typeface="Calibri" pitchFamily="34" charset="0"/>
            </a:endParaRPr>
          </a:p>
        </p:txBody>
      </p:sp>
      <p:sp>
        <p:nvSpPr>
          <p:cNvPr id="24" name="ZoneTexte 23"/>
          <p:cNvSpPr txBox="1"/>
          <p:nvPr/>
        </p:nvSpPr>
        <p:spPr>
          <a:xfrm>
            <a:off x="6846888" y="4379913"/>
            <a:ext cx="1023937" cy="1016000"/>
          </a:xfrm>
          <a:prstGeom prst="rect">
            <a:avLst/>
          </a:prstGeom>
          <a:noFill/>
        </p:spPr>
        <p:txBody>
          <a:bodyPr>
            <a:spAutoFit/>
          </a:bodyPr>
          <a:lstStyle/>
          <a:p>
            <a:pPr algn="ctr" fontAlgn="auto">
              <a:spcBef>
                <a:spcPts val="0"/>
              </a:spcBef>
              <a:spcAft>
                <a:spcPts val="0"/>
              </a:spcAft>
              <a:defRPr/>
            </a:pPr>
            <a:r>
              <a:rPr lang="fr-CH" sz="6000" b="1" dirty="0">
                <a:solidFill>
                  <a:schemeClr val="bg1">
                    <a:lumMod val="75000"/>
                  </a:schemeClr>
                </a:solidFill>
                <a:latin typeface="+mn-lt"/>
                <a:cs typeface="+mn-cs"/>
                <a:sym typeface="Wingdings" panose="05000000000000000000" pitchFamily="2" charset="2"/>
              </a:rPr>
              <a:t></a:t>
            </a:r>
            <a:endParaRPr lang="fr-CH" sz="6000" b="1" dirty="0">
              <a:solidFill>
                <a:schemeClr val="bg1">
                  <a:lumMod val="75000"/>
                </a:schemeClr>
              </a:solidFill>
              <a:latin typeface="+mn-lt"/>
              <a:cs typeface="+mn-cs"/>
            </a:endParaRPr>
          </a:p>
        </p:txBody>
      </p:sp>
      <p:sp>
        <p:nvSpPr>
          <p:cNvPr id="25" name="ZoneTexte 24"/>
          <p:cNvSpPr txBox="1">
            <a:spLocks noChangeArrowheads="1"/>
          </p:cNvSpPr>
          <p:nvPr/>
        </p:nvSpPr>
        <p:spPr bwMode="auto">
          <a:xfrm>
            <a:off x="6846888" y="5465763"/>
            <a:ext cx="1023937" cy="1014412"/>
          </a:xfrm>
          <a:prstGeom prst="rect">
            <a:avLst/>
          </a:prstGeom>
          <a:noFill/>
          <a:ln w="9525">
            <a:noFill/>
            <a:miter lim="800000"/>
            <a:headEnd/>
            <a:tailEnd/>
          </a:ln>
        </p:spPr>
        <p:txBody>
          <a:bodyPr>
            <a:spAutoFit/>
          </a:bodyPr>
          <a:lstStyle/>
          <a:p>
            <a:pPr algn="ctr"/>
            <a:r>
              <a:rPr lang="fr-CH" sz="6000" b="1">
                <a:solidFill>
                  <a:srgbClr val="008D91"/>
                </a:solidFill>
                <a:latin typeface="Calibri" pitchFamily="34" charset="0"/>
                <a:sym typeface="Wingdings" pitchFamily="2" charset="2"/>
              </a:rPr>
              <a:t></a:t>
            </a:r>
            <a:endParaRPr lang="fr-CH" sz="6000" b="1">
              <a:solidFill>
                <a:srgbClr val="008D9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left)">
                                      <p:cBhvr>
                                        <p:cTn id="16" dur="500"/>
                                        <p:tgtEl>
                                          <p:spTgt spid="9"/>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childTnLst>
                                </p:cTn>
                              </p:par>
                            </p:childTnLst>
                          </p:cTn>
                        </p:par>
                        <p:par>
                          <p:cTn id="21" fill="hold">
                            <p:stCondLst>
                              <p:cond delay="2250"/>
                            </p:stCondLst>
                            <p:childTnLst>
                              <p:par>
                                <p:cTn id="22" presetID="1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ppt_y</p:attrName>
                                        </p:attrNameLst>
                                      </p:cBhvr>
                                      <p:tavLst>
                                        <p:tav tm="0">
                                          <p:val>
                                            <p:strVal val="#ppt_y-#ppt_h*1.125000"/>
                                          </p:val>
                                        </p:tav>
                                        <p:tav tm="100000">
                                          <p:val>
                                            <p:strVal val="#ppt_y"/>
                                          </p:val>
                                        </p:tav>
                                      </p:tavLst>
                                    </p:anim>
                                    <p:animEffect transition="in" filter="wipe(down)">
                                      <p:cBhvr>
                                        <p:cTn id="25" dur="500"/>
                                        <p:tgtEl>
                                          <p:spTgt spid="7"/>
                                        </p:tgtEl>
                                      </p:cBhvr>
                                    </p:animEffect>
                                  </p:childTnLst>
                                </p:cTn>
                              </p:par>
                            </p:childTnLst>
                          </p:cTn>
                        </p:par>
                        <p:par>
                          <p:cTn id="26" fill="hold">
                            <p:stCondLst>
                              <p:cond delay="2750"/>
                            </p:stCondLst>
                            <p:childTnLst>
                              <p:par>
                                <p:cTn id="27" presetID="12" presetClass="entr" presetSubtype="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p:tgtEl>
                                          <p:spTgt spid="20"/>
                                        </p:tgtEl>
                                        <p:attrNameLst>
                                          <p:attrName>ppt_y</p:attrName>
                                        </p:attrNameLst>
                                      </p:cBhvr>
                                      <p:tavLst>
                                        <p:tav tm="0">
                                          <p:val>
                                            <p:strVal val="#ppt_y-#ppt_h*1.125000"/>
                                          </p:val>
                                        </p:tav>
                                        <p:tav tm="100000">
                                          <p:val>
                                            <p:strVal val="#ppt_y"/>
                                          </p:val>
                                        </p:tav>
                                      </p:tavLst>
                                    </p:anim>
                                    <p:animEffect transition="in" filter="wipe(down)">
                                      <p:cBhvr>
                                        <p:cTn id="30" dur="500"/>
                                        <p:tgtEl>
                                          <p:spTgt spid="20"/>
                                        </p:tgtEl>
                                      </p:cBhvr>
                                    </p:animEffect>
                                  </p:childTnLst>
                                </p:cTn>
                              </p:par>
                            </p:childTnLst>
                          </p:cTn>
                        </p:par>
                        <p:par>
                          <p:cTn id="31" fill="hold">
                            <p:stCondLst>
                              <p:cond delay="3250"/>
                            </p:stCondLst>
                            <p:childTnLst>
                              <p:par>
                                <p:cTn id="32" presetID="1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down)">
                                      <p:cBhvr>
                                        <p:cTn id="35" dur="500"/>
                                        <p:tgtEl>
                                          <p:spTgt spid="12"/>
                                        </p:tgtEl>
                                      </p:cBhvr>
                                    </p:animEffect>
                                  </p:childTnLst>
                                </p:cTn>
                              </p:par>
                            </p:childTnLst>
                          </p:cTn>
                        </p:par>
                        <p:par>
                          <p:cTn id="36" fill="hold">
                            <p:stCondLst>
                              <p:cond delay="3750"/>
                            </p:stCondLst>
                            <p:childTnLst>
                              <p:par>
                                <p:cTn id="37" presetID="23" presetClass="entr" presetSubtype="28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strVal val="4/3*#ppt_w"/>
                                          </p:val>
                                        </p:tav>
                                        <p:tav tm="100000">
                                          <p:val>
                                            <p:strVal val="#ppt_w"/>
                                          </p:val>
                                        </p:tav>
                                      </p:tavLst>
                                    </p:anim>
                                    <p:anim calcmode="lin" valueType="num">
                                      <p:cBhvr>
                                        <p:cTn id="40" dur="500" fill="hold"/>
                                        <p:tgtEl>
                                          <p:spTgt spid="2"/>
                                        </p:tgtEl>
                                        <p:attrNameLst>
                                          <p:attrName>ppt_h</p:attrName>
                                        </p:attrNameLst>
                                      </p:cBhvr>
                                      <p:tavLst>
                                        <p:tav tm="0">
                                          <p:val>
                                            <p:strVal val="4/3*#ppt_h"/>
                                          </p:val>
                                        </p:tav>
                                        <p:tav tm="100000">
                                          <p:val>
                                            <p:strVal val="#ppt_h"/>
                                          </p:val>
                                        </p:tav>
                                      </p:tavLst>
                                    </p:anim>
                                  </p:childTnLst>
                                </p:cTn>
                              </p:par>
                            </p:childTnLst>
                          </p:cTn>
                        </p:par>
                        <p:par>
                          <p:cTn id="41" fill="hold">
                            <p:stCondLst>
                              <p:cond delay="4250"/>
                            </p:stCondLst>
                            <p:childTnLst>
                              <p:par>
                                <p:cTn id="42" presetID="23" presetClass="entr" presetSubtype="28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strVal val="4/3*#ppt_w"/>
                                          </p:val>
                                        </p:tav>
                                        <p:tav tm="100000">
                                          <p:val>
                                            <p:strVal val="#ppt_w"/>
                                          </p:val>
                                        </p:tav>
                                      </p:tavLst>
                                    </p:anim>
                                    <p:anim calcmode="lin" valueType="num">
                                      <p:cBhvr>
                                        <p:cTn id="45" dur="500" fill="hold"/>
                                        <p:tgtEl>
                                          <p:spTgt spid="21"/>
                                        </p:tgtEl>
                                        <p:attrNameLst>
                                          <p:attrName>ppt_h</p:attrName>
                                        </p:attrNameLst>
                                      </p:cBhvr>
                                      <p:tavLst>
                                        <p:tav tm="0">
                                          <p:val>
                                            <p:strVal val="4/3*#ppt_h"/>
                                          </p:val>
                                        </p:tav>
                                        <p:tav tm="100000">
                                          <p:val>
                                            <p:strVal val="#ppt_h"/>
                                          </p:val>
                                        </p:tav>
                                      </p:tavLst>
                                    </p:anim>
                                  </p:childTnLst>
                                </p:cTn>
                              </p:par>
                            </p:childTnLst>
                          </p:cTn>
                        </p:par>
                        <p:par>
                          <p:cTn id="46" fill="hold">
                            <p:stCondLst>
                              <p:cond delay="4750"/>
                            </p:stCondLst>
                            <p:childTnLst>
                              <p:par>
                                <p:cTn id="47" presetID="12" presetClass="entr" presetSubtype="1" fill="hold" grpId="0" nodeType="afterEffect">
                                  <p:stCondLst>
                                    <p:cond delay="75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p:tgtEl>
                                          <p:spTgt spid="15"/>
                                        </p:tgtEl>
                                        <p:attrNameLst>
                                          <p:attrName>ppt_y</p:attrName>
                                        </p:attrNameLst>
                                      </p:cBhvr>
                                      <p:tavLst>
                                        <p:tav tm="0">
                                          <p:val>
                                            <p:strVal val="#ppt_y-#ppt_h*1.125000"/>
                                          </p:val>
                                        </p:tav>
                                        <p:tav tm="100000">
                                          <p:val>
                                            <p:strVal val="#ppt_y"/>
                                          </p:val>
                                        </p:tav>
                                      </p:tavLst>
                                    </p:anim>
                                    <p:animEffect transition="in" filter="wipe(down)">
                                      <p:cBhvr>
                                        <p:cTn id="50" dur="500"/>
                                        <p:tgtEl>
                                          <p:spTgt spid="15"/>
                                        </p:tgtEl>
                                      </p:cBhvr>
                                    </p:animEffect>
                                  </p:childTnLst>
                                </p:cTn>
                              </p:par>
                            </p:childTnLst>
                          </p:cTn>
                        </p:par>
                        <p:par>
                          <p:cTn id="51" fill="hold">
                            <p:stCondLst>
                              <p:cond delay="6000"/>
                            </p:stCondLst>
                            <p:childTnLst>
                              <p:par>
                                <p:cTn id="52" presetID="23" presetClass="entr" presetSubtype="28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strVal val="4/3*#ppt_w"/>
                                          </p:val>
                                        </p:tav>
                                        <p:tav tm="100000">
                                          <p:val>
                                            <p:strVal val="#ppt_w"/>
                                          </p:val>
                                        </p:tav>
                                      </p:tavLst>
                                    </p:anim>
                                    <p:anim calcmode="lin" valueType="num">
                                      <p:cBhvr>
                                        <p:cTn id="55" dur="500" fill="hold"/>
                                        <p:tgtEl>
                                          <p:spTgt spid="22"/>
                                        </p:tgtEl>
                                        <p:attrNameLst>
                                          <p:attrName>ppt_h</p:attrName>
                                        </p:attrNameLst>
                                      </p:cBhvr>
                                      <p:tavLst>
                                        <p:tav tm="0">
                                          <p:val>
                                            <p:strVal val="4/3*#ppt_h"/>
                                          </p:val>
                                        </p:tav>
                                        <p:tav tm="100000">
                                          <p:val>
                                            <p:strVal val="#ppt_h"/>
                                          </p:val>
                                        </p:tav>
                                      </p:tavLst>
                                    </p:anim>
                                  </p:childTnLst>
                                </p:cTn>
                              </p:par>
                            </p:childTnLst>
                          </p:cTn>
                        </p:par>
                        <p:par>
                          <p:cTn id="56" fill="hold">
                            <p:stCondLst>
                              <p:cond delay="6500"/>
                            </p:stCondLst>
                            <p:childTnLst>
                              <p:par>
                                <p:cTn id="57" presetID="23" presetClass="entr" presetSubtype="288"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strVal val="4/3*#ppt_w"/>
                                          </p:val>
                                        </p:tav>
                                        <p:tav tm="100000">
                                          <p:val>
                                            <p:strVal val="#ppt_w"/>
                                          </p:val>
                                        </p:tav>
                                      </p:tavLst>
                                    </p:anim>
                                    <p:anim calcmode="lin" valueType="num">
                                      <p:cBhvr>
                                        <p:cTn id="60" dur="500" fill="hold"/>
                                        <p:tgtEl>
                                          <p:spTgt spid="24"/>
                                        </p:tgtEl>
                                        <p:attrNameLst>
                                          <p:attrName>ppt_h</p:attrName>
                                        </p:attrNameLst>
                                      </p:cBhvr>
                                      <p:tavLst>
                                        <p:tav tm="0">
                                          <p:val>
                                            <p:strVal val="4/3*#ppt_h"/>
                                          </p:val>
                                        </p:tav>
                                        <p:tav tm="100000">
                                          <p:val>
                                            <p:strVal val="#ppt_h"/>
                                          </p:val>
                                        </p:tav>
                                      </p:tavLst>
                                    </p:anim>
                                  </p:childTnLst>
                                </p:cTn>
                              </p:par>
                            </p:childTnLst>
                          </p:cTn>
                        </p:par>
                        <p:par>
                          <p:cTn id="61" fill="hold">
                            <p:stCondLst>
                              <p:cond delay="7000"/>
                            </p:stCondLst>
                            <p:childTnLst>
                              <p:par>
                                <p:cTn id="62" presetID="12" presetClass="entr" presetSubtype="1" fill="hold" grpId="0" nodeType="afterEffect">
                                  <p:stCondLst>
                                    <p:cond delay="75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p:tgtEl>
                                          <p:spTgt spid="14"/>
                                        </p:tgtEl>
                                        <p:attrNameLst>
                                          <p:attrName>ppt_y</p:attrName>
                                        </p:attrNameLst>
                                      </p:cBhvr>
                                      <p:tavLst>
                                        <p:tav tm="0">
                                          <p:val>
                                            <p:strVal val="#ppt_y-#ppt_h*1.125000"/>
                                          </p:val>
                                        </p:tav>
                                        <p:tav tm="100000">
                                          <p:val>
                                            <p:strVal val="#ppt_y"/>
                                          </p:val>
                                        </p:tav>
                                      </p:tavLst>
                                    </p:anim>
                                    <p:animEffect transition="in" filter="wipe(down)">
                                      <p:cBhvr>
                                        <p:cTn id="65" dur="500"/>
                                        <p:tgtEl>
                                          <p:spTgt spid="14"/>
                                        </p:tgtEl>
                                      </p:cBhvr>
                                    </p:animEffect>
                                  </p:childTnLst>
                                </p:cTn>
                              </p:par>
                            </p:childTnLst>
                          </p:cTn>
                        </p:par>
                        <p:par>
                          <p:cTn id="66" fill="hold">
                            <p:stCondLst>
                              <p:cond delay="8250"/>
                            </p:stCondLst>
                            <p:childTnLst>
                              <p:par>
                                <p:cTn id="67" presetID="23" presetClass="entr" presetSubtype="288"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strVal val="4/3*#ppt_w"/>
                                          </p:val>
                                        </p:tav>
                                        <p:tav tm="100000">
                                          <p:val>
                                            <p:strVal val="#ppt_w"/>
                                          </p:val>
                                        </p:tav>
                                      </p:tavLst>
                                    </p:anim>
                                    <p:anim calcmode="lin" valueType="num">
                                      <p:cBhvr>
                                        <p:cTn id="70" dur="500" fill="hold"/>
                                        <p:tgtEl>
                                          <p:spTgt spid="23"/>
                                        </p:tgtEl>
                                        <p:attrNameLst>
                                          <p:attrName>ppt_h</p:attrName>
                                        </p:attrNameLst>
                                      </p:cBhvr>
                                      <p:tavLst>
                                        <p:tav tm="0">
                                          <p:val>
                                            <p:strVal val="4/3*#ppt_h"/>
                                          </p:val>
                                        </p:tav>
                                        <p:tav tm="100000">
                                          <p:val>
                                            <p:strVal val="#ppt_h"/>
                                          </p:val>
                                        </p:tav>
                                      </p:tavLst>
                                    </p:anim>
                                  </p:childTnLst>
                                </p:cTn>
                              </p:par>
                            </p:childTnLst>
                          </p:cTn>
                        </p:par>
                        <p:par>
                          <p:cTn id="71" fill="hold">
                            <p:stCondLst>
                              <p:cond delay="8750"/>
                            </p:stCondLst>
                            <p:childTnLst>
                              <p:par>
                                <p:cTn id="72" presetID="23" presetClass="entr" presetSubtype="288"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strVal val="4/3*#ppt_w"/>
                                          </p:val>
                                        </p:tav>
                                        <p:tav tm="100000">
                                          <p:val>
                                            <p:strVal val="#ppt_w"/>
                                          </p:val>
                                        </p:tav>
                                      </p:tavLst>
                                    </p:anim>
                                    <p:anim calcmode="lin" valueType="num">
                                      <p:cBhvr>
                                        <p:cTn id="75" dur="500" fill="hold"/>
                                        <p:tgtEl>
                                          <p:spTgt spid="2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1" grpId="0"/>
      <p:bldP spid="12" grpId="0" animBg="1"/>
      <p:bldP spid="14" grpId="0" animBg="1"/>
      <p:bldP spid="15" grpId="0" animBg="1"/>
      <p:bldP spid="7" grpId="0" animBg="1"/>
      <p:bldP spid="20" grpId="0" animBg="1"/>
      <p:bldP spid="2"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LES DROITS </a:t>
            </a:r>
            <a:r>
              <a:rPr lang="fr-CH" sz="2800" b="1" cap="all" dirty="0">
                <a:solidFill>
                  <a:srgbClr val="008D91"/>
                </a:solidFill>
                <a:latin typeface="ARS Maquette" panose="02000503030000020004" pitchFamily="2" charset="0"/>
                <a:cs typeface="+mn-cs"/>
              </a:rPr>
              <a:t>POLITIQUES</a:t>
            </a:r>
            <a:endParaRPr lang="fr-CH" sz="2800" b="1" cap="all" dirty="0">
              <a:solidFill>
                <a:srgbClr val="008D91"/>
              </a:solidFill>
              <a:latin typeface="+mn-lt"/>
              <a:cs typeface="+mn-cs"/>
            </a:endParaRPr>
          </a:p>
        </p:txBody>
      </p:sp>
      <p:sp>
        <p:nvSpPr>
          <p:cNvPr id="11" name="ZoneTexte 10"/>
          <p:cNvSpPr txBox="1"/>
          <p:nvPr/>
        </p:nvSpPr>
        <p:spPr>
          <a:xfrm>
            <a:off x="519113" y="3065463"/>
            <a:ext cx="2843212" cy="2032000"/>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Donner votre avis sur</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les objets de votations.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Prendre part aux décisions concernant la vie de la commune : culture, sport,</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scolarité, sécurité, etc.</a:t>
            </a:r>
          </a:p>
        </p:txBody>
      </p:sp>
      <p:pic>
        <p:nvPicPr>
          <p:cNvPr id="24581"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2205038"/>
            <a:ext cx="2843212" cy="461962"/>
          </a:xfrm>
          <a:prstGeom prst="rect">
            <a:avLst/>
          </a:prstGeom>
          <a:noFill/>
          <a:ln w="9525">
            <a:noFill/>
            <a:miter lim="800000"/>
            <a:headEnd/>
            <a:tailEnd/>
          </a:ln>
        </p:spPr>
        <p:txBody>
          <a:bodyPr>
            <a:spAutoFit/>
          </a:bodyPr>
          <a:lstStyle/>
          <a:p>
            <a:pPr algn="ctr"/>
            <a:r>
              <a:rPr lang="fr-CH" sz="2400" b="1">
                <a:solidFill>
                  <a:srgbClr val="008D91"/>
                </a:solidFill>
                <a:latin typeface="ARS Maquette"/>
              </a:rPr>
              <a:t>VOTER</a:t>
            </a:r>
          </a:p>
        </p:txBody>
      </p:sp>
      <p:pic>
        <p:nvPicPr>
          <p:cNvPr id="2" name="Image 1"/>
          <p:cNvPicPr>
            <a:picLocks noChangeAspect="1"/>
          </p:cNvPicPr>
          <p:nvPr/>
        </p:nvPicPr>
        <p:blipFill>
          <a:blip r:embed="rId3"/>
          <a:srcRect/>
          <a:stretch>
            <a:fillRect/>
          </a:stretch>
        </p:blipFill>
        <p:spPr bwMode="auto">
          <a:xfrm>
            <a:off x="3328988" y="1458913"/>
            <a:ext cx="2620962" cy="4200525"/>
          </a:xfrm>
          <a:prstGeom prst="rect">
            <a:avLst/>
          </a:prstGeom>
          <a:noFill/>
          <a:ln w="9525">
            <a:noFill/>
            <a:miter lim="800000"/>
            <a:headEnd/>
            <a:tailEnd/>
          </a:ln>
        </p:spPr>
      </p:pic>
      <p:sp>
        <p:nvSpPr>
          <p:cNvPr id="12" name="ZoneTexte 11"/>
          <p:cNvSpPr txBox="1"/>
          <p:nvPr/>
        </p:nvSpPr>
        <p:spPr>
          <a:xfrm>
            <a:off x="6073775" y="3065463"/>
            <a:ext cx="2843213" cy="1754187"/>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Choisir les candidat-e-s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qui représentent le mieux votre point de vue lors des élections pour le </a:t>
            </a:r>
            <a:r>
              <a:rPr lang="fr-CH" b="1" dirty="0">
                <a:solidFill>
                  <a:schemeClr val="tx1">
                    <a:lumMod val="65000"/>
                    <a:lumOff val="35000"/>
                  </a:schemeClr>
                </a:solidFill>
                <a:latin typeface="ARS Maquette" panose="02000503030000020004" pitchFamily="2" charset="0"/>
                <a:cs typeface="+mn-cs"/>
              </a:rPr>
              <a:t>Conseil communal </a:t>
            </a:r>
            <a:r>
              <a:rPr lang="fr-CH" dirty="0">
                <a:solidFill>
                  <a:schemeClr val="tx1">
                    <a:lumMod val="65000"/>
                    <a:lumOff val="35000"/>
                  </a:schemeClr>
                </a:solidFill>
                <a:latin typeface="ARS Maquette" panose="02000503030000020004" pitchFamily="2" charset="0"/>
                <a:cs typeface="+mn-cs"/>
              </a:rPr>
              <a:t>et la </a:t>
            </a:r>
            <a:r>
              <a:rPr lang="fr-CH" b="1" dirty="0">
                <a:solidFill>
                  <a:schemeClr val="tx1">
                    <a:lumMod val="65000"/>
                    <a:lumOff val="35000"/>
                  </a:schemeClr>
                </a:solidFill>
                <a:latin typeface="ARS Maquette" panose="02000503030000020004" pitchFamily="2" charset="0"/>
                <a:cs typeface="+mn-cs"/>
              </a:rPr>
              <a:t>Municipalité</a:t>
            </a:r>
            <a:r>
              <a:rPr lang="fr-CH" dirty="0">
                <a:solidFill>
                  <a:schemeClr val="tx1">
                    <a:lumMod val="65000"/>
                    <a:lumOff val="35000"/>
                  </a:schemeClr>
                </a:solidFill>
                <a:latin typeface="ARS Maquette" panose="02000503030000020004" pitchFamily="2" charset="0"/>
                <a:cs typeface="+mn-cs"/>
              </a:rPr>
              <a:t>.</a:t>
            </a:r>
          </a:p>
        </p:txBody>
      </p:sp>
      <p:sp>
        <p:nvSpPr>
          <p:cNvPr id="13" name="ZoneTexte 12"/>
          <p:cNvSpPr txBox="1">
            <a:spLocks noChangeArrowheads="1"/>
          </p:cNvSpPr>
          <p:nvPr/>
        </p:nvSpPr>
        <p:spPr bwMode="auto">
          <a:xfrm>
            <a:off x="6073775" y="2205038"/>
            <a:ext cx="2843213" cy="461962"/>
          </a:xfrm>
          <a:prstGeom prst="rect">
            <a:avLst/>
          </a:prstGeom>
          <a:noFill/>
          <a:ln w="9525">
            <a:noFill/>
            <a:miter lim="800000"/>
            <a:headEnd/>
            <a:tailEnd/>
          </a:ln>
        </p:spPr>
        <p:txBody>
          <a:bodyPr>
            <a:spAutoFit/>
          </a:bodyPr>
          <a:lstStyle/>
          <a:p>
            <a:pPr algn="ctr"/>
            <a:r>
              <a:rPr lang="fr-CH" sz="2400" b="1">
                <a:solidFill>
                  <a:srgbClr val="008D91"/>
                </a:solidFill>
                <a:latin typeface="ARS Maquette"/>
              </a:rPr>
              <a:t>ÉLIRE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500"/>
                            </p:stCondLst>
                            <p:childTnLst>
                              <p:par>
                                <p:cTn id="14" presetID="1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left)">
                                      <p:cBhvr>
                                        <p:cTn id="17" dur="500"/>
                                        <p:tgtEl>
                                          <p:spTgt spid="10"/>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3000"/>
                            </p:stCondLst>
                            <p:childTnLst>
                              <p:par>
                                <p:cTn id="23" presetID="1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LES DROITS </a:t>
            </a:r>
            <a:r>
              <a:rPr lang="fr-CH" sz="2800" b="1" cap="all" dirty="0">
                <a:solidFill>
                  <a:srgbClr val="008D91"/>
                </a:solidFill>
                <a:latin typeface="ARS Maquette" panose="02000503030000020004" pitchFamily="2" charset="0"/>
                <a:cs typeface="+mn-cs"/>
              </a:rPr>
              <a:t>POLITIQUES</a:t>
            </a:r>
            <a:endParaRPr lang="fr-CH" sz="2800" b="1" cap="all" dirty="0">
              <a:solidFill>
                <a:srgbClr val="008D91"/>
              </a:solidFill>
              <a:latin typeface="+mn-lt"/>
              <a:cs typeface="+mn-cs"/>
            </a:endParaRPr>
          </a:p>
        </p:txBody>
      </p:sp>
      <p:sp>
        <p:nvSpPr>
          <p:cNvPr id="11" name="ZoneTexte 10"/>
          <p:cNvSpPr txBox="1"/>
          <p:nvPr/>
        </p:nvSpPr>
        <p:spPr>
          <a:xfrm>
            <a:off x="519113" y="3065463"/>
            <a:ext cx="4171950" cy="2586037"/>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Vous porter </a:t>
            </a:r>
            <a:r>
              <a:rPr lang="fr-CH" dirty="0" err="1">
                <a:solidFill>
                  <a:schemeClr val="tx1">
                    <a:lumMod val="65000"/>
                    <a:lumOff val="35000"/>
                  </a:schemeClr>
                </a:solidFill>
                <a:latin typeface="ARS Maquette" panose="02000503030000020004" pitchFamily="2" charset="0"/>
                <a:cs typeface="+mn-cs"/>
              </a:rPr>
              <a:t>candidat-e</a:t>
            </a:r>
            <a:r>
              <a:rPr lang="fr-CH" dirty="0">
                <a:solidFill>
                  <a:schemeClr val="tx1">
                    <a:lumMod val="65000"/>
                    <a:lumOff val="35000"/>
                  </a:schemeClr>
                </a:solidFill>
                <a:latin typeface="ARS Maquette" panose="02000503030000020004" pitchFamily="2" charset="0"/>
                <a:cs typeface="+mn-cs"/>
              </a:rPr>
              <a:t> aux élections communales et, en cas de succès, siéger au </a:t>
            </a:r>
            <a:r>
              <a:rPr lang="fr-CH" b="1" dirty="0">
                <a:solidFill>
                  <a:schemeClr val="tx1">
                    <a:lumMod val="65000"/>
                    <a:lumOff val="35000"/>
                  </a:schemeClr>
                </a:solidFill>
                <a:latin typeface="ARS Maquette" panose="02000503030000020004" pitchFamily="2" charset="0"/>
                <a:cs typeface="+mn-cs"/>
              </a:rPr>
              <a:t>Conseil communal </a:t>
            </a:r>
            <a:r>
              <a:rPr lang="fr-CH" dirty="0">
                <a:solidFill>
                  <a:schemeClr val="tx1">
                    <a:lumMod val="65000"/>
                    <a:lumOff val="35000"/>
                  </a:schemeClr>
                </a:solidFill>
                <a:latin typeface="ARS Maquette" panose="02000503030000020004" pitchFamily="2" charset="0"/>
                <a:cs typeface="+mn-cs"/>
              </a:rPr>
              <a:t>ou à</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la </a:t>
            </a:r>
            <a:r>
              <a:rPr lang="fr-CH" b="1" dirty="0">
                <a:solidFill>
                  <a:schemeClr val="tx1">
                    <a:lumMod val="65000"/>
                    <a:lumOff val="35000"/>
                  </a:schemeClr>
                </a:solidFill>
                <a:latin typeface="ARS Maquette" panose="02000503030000020004" pitchFamily="2" charset="0"/>
                <a:cs typeface="+mn-cs"/>
              </a:rPr>
              <a:t>Municipalité</a:t>
            </a:r>
            <a:r>
              <a:rPr lang="fr-CH" dirty="0">
                <a:solidFill>
                  <a:schemeClr val="tx1">
                    <a:lumMod val="65000"/>
                    <a:lumOff val="35000"/>
                  </a:schemeClr>
                </a:solidFill>
                <a:latin typeface="ARS Maquette" panose="02000503030000020004" pitchFamily="2" charset="0"/>
                <a:cs typeface="+mn-cs"/>
              </a:rPr>
              <a:t>. </a:t>
            </a:r>
          </a:p>
          <a:p>
            <a:pPr fontAlgn="auto">
              <a:spcBef>
                <a:spcPts val="0"/>
              </a:spcBef>
              <a:spcAft>
                <a:spcPts val="0"/>
              </a:spcAft>
              <a:defRPr/>
            </a:pPr>
            <a:endParaRPr lang="fr-CH" dirty="0">
              <a:solidFill>
                <a:schemeClr val="tx1">
                  <a:lumMod val="65000"/>
                  <a:lumOff val="35000"/>
                </a:schemeClr>
              </a:solidFill>
              <a:latin typeface="ARS Maquette" panose="02000503030000020004" pitchFamily="2" charset="0"/>
              <a:cs typeface="+mn-cs"/>
            </a:endParaRP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Participer à la vie politique dans les petites communes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(moins de 1 000 habitants) en faisant partie du </a:t>
            </a:r>
            <a:r>
              <a:rPr lang="fr-CH" b="1" dirty="0">
                <a:solidFill>
                  <a:schemeClr val="tx1">
                    <a:lumMod val="65000"/>
                    <a:lumOff val="35000"/>
                  </a:schemeClr>
                </a:solidFill>
                <a:latin typeface="ARS Maquette" panose="02000503030000020004" pitchFamily="2" charset="0"/>
                <a:cs typeface="+mn-cs"/>
              </a:rPr>
              <a:t>Conseil général</a:t>
            </a:r>
            <a:r>
              <a:rPr lang="fr-CH" dirty="0">
                <a:solidFill>
                  <a:schemeClr val="tx1">
                    <a:lumMod val="65000"/>
                    <a:lumOff val="35000"/>
                  </a:schemeClr>
                </a:solidFill>
                <a:latin typeface="ARS Maquette" panose="02000503030000020004" pitchFamily="2" charset="0"/>
                <a:cs typeface="+mn-cs"/>
              </a:rPr>
              <a:t>.</a:t>
            </a:r>
          </a:p>
        </p:txBody>
      </p:sp>
      <p:pic>
        <p:nvPicPr>
          <p:cNvPr id="25605"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2205038"/>
            <a:ext cx="2843212" cy="461962"/>
          </a:xfrm>
          <a:prstGeom prst="rect">
            <a:avLst/>
          </a:prstGeom>
          <a:noFill/>
          <a:ln w="9525">
            <a:noFill/>
            <a:miter lim="800000"/>
            <a:headEnd/>
            <a:tailEnd/>
          </a:ln>
        </p:spPr>
        <p:txBody>
          <a:bodyPr>
            <a:spAutoFit/>
          </a:bodyPr>
          <a:lstStyle/>
          <a:p>
            <a:pPr algn="ctr"/>
            <a:r>
              <a:rPr lang="fr-CH" sz="2400" b="1">
                <a:solidFill>
                  <a:srgbClr val="008D91"/>
                </a:solidFill>
                <a:latin typeface="ARS Maquette"/>
              </a:rPr>
              <a:t>ÊTRE ÉLU-E</a:t>
            </a:r>
          </a:p>
        </p:txBody>
      </p:sp>
      <p:pic>
        <p:nvPicPr>
          <p:cNvPr id="3" name="Image 2"/>
          <p:cNvPicPr>
            <a:picLocks noChangeAspect="1"/>
          </p:cNvPicPr>
          <p:nvPr/>
        </p:nvPicPr>
        <p:blipFill>
          <a:blip r:embed="rId3"/>
          <a:srcRect/>
          <a:stretch>
            <a:fillRect/>
          </a:stretch>
        </p:blipFill>
        <p:spPr bwMode="auto">
          <a:xfrm>
            <a:off x="5122863" y="1458913"/>
            <a:ext cx="3749675" cy="420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500"/>
                            </p:stCondLst>
                            <p:childTnLst>
                              <p:par>
                                <p:cTn id="14" presetID="1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left)">
                                      <p:cBhvr>
                                        <p:cTn id="17" dur="500"/>
                                        <p:tgtEl>
                                          <p:spTgt spid="10"/>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LES DROITS </a:t>
            </a:r>
            <a:r>
              <a:rPr lang="fr-CH" sz="2800" b="1" cap="all" dirty="0">
                <a:solidFill>
                  <a:srgbClr val="008D91"/>
                </a:solidFill>
                <a:latin typeface="ARS Maquette" panose="02000503030000020004" pitchFamily="2" charset="0"/>
                <a:cs typeface="+mn-cs"/>
              </a:rPr>
              <a:t>POLITIQUES</a:t>
            </a:r>
            <a:endParaRPr lang="fr-CH" sz="2800" b="1" cap="all" dirty="0">
              <a:solidFill>
                <a:srgbClr val="008D91"/>
              </a:solidFill>
              <a:latin typeface="+mn-lt"/>
              <a:cs typeface="+mn-cs"/>
            </a:endParaRPr>
          </a:p>
        </p:txBody>
      </p:sp>
      <p:sp>
        <p:nvSpPr>
          <p:cNvPr id="11" name="ZoneTexte 10"/>
          <p:cNvSpPr txBox="1"/>
          <p:nvPr/>
        </p:nvSpPr>
        <p:spPr>
          <a:xfrm>
            <a:off x="519113" y="3065463"/>
            <a:ext cx="2843212" cy="1200150"/>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Faire partie d’un comité</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qui lance une initiative ou un référendum communal.</a:t>
            </a:r>
          </a:p>
        </p:txBody>
      </p:sp>
      <p:pic>
        <p:nvPicPr>
          <p:cNvPr id="26629"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2205038"/>
            <a:ext cx="2843212" cy="461962"/>
          </a:xfrm>
          <a:prstGeom prst="rect">
            <a:avLst/>
          </a:prstGeom>
          <a:noFill/>
          <a:ln w="9525">
            <a:noFill/>
            <a:miter lim="800000"/>
            <a:headEnd/>
            <a:tailEnd/>
          </a:ln>
        </p:spPr>
        <p:txBody>
          <a:bodyPr>
            <a:spAutoFit/>
          </a:bodyPr>
          <a:lstStyle/>
          <a:p>
            <a:pPr algn="ctr"/>
            <a:r>
              <a:rPr lang="fr-CH" sz="2400" b="1">
                <a:solidFill>
                  <a:srgbClr val="008D91"/>
                </a:solidFill>
                <a:latin typeface="ARS Maquette"/>
              </a:rPr>
              <a:t>PROPOSER</a:t>
            </a:r>
          </a:p>
        </p:txBody>
      </p:sp>
      <p:sp>
        <p:nvSpPr>
          <p:cNvPr id="12" name="ZoneTexte 11"/>
          <p:cNvSpPr txBox="1"/>
          <p:nvPr/>
        </p:nvSpPr>
        <p:spPr>
          <a:xfrm>
            <a:off x="6073775" y="3065463"/>
            <a:ext cx="2843213" cy="923925"/>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Signer les initiatives et les référendums communaux.</a:t>
            </a:r>
          </a:p>
        </p:txBody>
      </p:sp>
      <p:sp>
        <p:nvSpPr>
          <p:cNvPr id="13" name="ZoneTexte 12"/>
          <p:cNvSpPr txBox="1">
            <a:spLocks noChangeArrowheads="1"/>
          </p:cNvSpPr>
          <p:nvPr/>
        </p:nvSpPr>
        <p:spPr bwMode="auto">
          <a:xfrm>
            <a:off x="6073775" y="2205038"/>
            <a:ext cx="2843213" cy="461962"/>
          </a:xfrm>
          <a:prstGeom prst="rect">
            <a:avLst/>
          </a:prstGeom>
          <a:noFill/>
          <a:ln w="9525">
            <a:noFill/>
            <a:miter lim="800000"/>
            <a:headEnd/>
            <a:tailEnd/>
          </a:ln>
        </p:spPr>
        <p:txBody>
          <a:bodyPr>
            <a:spAutoFit/>
          </a:bodyPr>
          <a:lstStyle/>
          <a:p>
            <a:pPr algn="ctr"/>
            <a:r>
              <a:rPr lang="fr-CH" sz="2400" b="1">
                <a:solidFill>
                  <a:srgbClr val="008D91"/>
                </a:solidFill>
                <a:latin typeface="ARS Maquette"/>
              </a:rPr>
              <a:t>SIGNER</a:t>
            </a:r>
          </a:p>
        </p:txBody>
      </p:sp>
      <p:pic>
        <p:nvPicPr>
          <p:cNvPr id="3" name="Image 2"/>
          <p:cNvPicPr>
            <a:picLocks noChangeAspect="1"/>
          </p:cNvPicPr>
          <p:nvPr/>
        </p:nvPicPr>
        <p:blipFill>
          <a:blip r:embed="rId3"/>
          <a:srcRect/>
          <a:stretch>
            <a:fillRect/>
          </a:stretch>
        </p:blipFill>
        <p:spPr bwMode="auto">
          <a:xfrm>
            <a:off x="3281363" y="1701800"/>
            <a:ext cx="2971800" cy="3714750"/>
          </a:xfrm>
          <a:prstGeom prst="rect">
            <a:avLst/>
          </a:prstGeom>
          <a:noFill/>
          <a:ln w="9525">
            <a:noFill/>
            <a:miter lim="800000"/>
            <a:headEnd/>
            <a:tailEnd/>
          </a:ln>
        </p:spPr>
      </p:pic>
      <p:sp>
        <p:nvSpPr>
          <p:cNvPr id="15" name="ZoneTexte 14"/>
          <p:cNvSpPr txBox="1"/>
          <p:nvPr/>
        </p:nvSpPr>
        <p:spPr>
          <a:xfrm>
            <a:off x="519113" y="5500688"/>
            <a:ext cx="8397875" cy="1292225"/>
          </a:xfrm>
          <a:prstGeom prst="rect">
            <a:avLst/>
          </a:prstGeom>
          <a:noFill/>
        </p:spPr>
        <p:txBody>
          <a:bodyPr>
            <a:spAutoFit/>
          </a:bodyPr>
          <a:lstStyle/>
          <a:p>
            <a:pPr marL="177800" indent="-177800" fontAlgn="auto">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Initiative</a:t>
            </a:r>
            <a:r>
              <a:rPr lang="fr-CH" dirty="0">
                <a:solidFill>
                  <a:schemeClr val="tx1">
                    <a:lumMod val="65000"/>
                    <a:lumOff val="35000"/>
                  </a:schemeClr>
                </a:solidFill>
                <a:latin typeface="ARS Maquette" panose="02000503030000020004" pitchFamily="2" charset="0"/>
                <a:cs typeface="+mn-cs"/>
              </a:rPr>
              <a:t> Proposition de citoyen-ne-s d’un projet pour la commune qui sera 	    soumis aux électrices et électeurs.</a:t>
            </a:r>
          </a:p>
          <a:p>
            <a:pPr marL="177800" indent="-177800" fontAlgn="auto">
              <a:spcBef>
                <a:spcPts val="0"/>
              </a:spcBef>
              <a:spcAft>
                <a:spcPts val="0"/>
              </a:spcAft>
              <a:defRPr/>
            </a:pPr>
            <a:endParaRPr lang="fr-CH" sz="600" dirty="0">
              <a:solidFill>
                <a:schemeClr val="tx1">
                  <a:lumMod val="65000"/>
                  <a:lumOff val="35000"/>
                </a:schemeClr>
              </a:solidFill>
              <a:latin typeface="ARS Maquette" panose="02000503030000020004" pitchFamily="2" charset="0"/>
              <a:cs typeface="+mn-cs"/>
            </a:endParaRPr>
          </a:p>
          <a:p>
            <a:pPr marL="177800" indent="-177800" fontAlgn="auto">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Référendum</a:t>
            </a:r>
            <a:r>
              <a:rPr lang="fr-CH" dirty="0">
                <a:solidFill>
                  <a:schemeClr val="tx1">
                    <a:lumMod val="65000"/>
                    <a:lumOff val="35000"/>
                  </a:schemeClr>
                </a:solidFill>
                <a:latin typeface="ARS Maquette" panose="02000503030000020004" pitchFamily="2" charset="0"/>
                <a:cs typeface="+mn-cs"/>
              </a:rPr>
              <a:t> Demande de citoyen-ne-s qu’une décision prise par le Conseil 	           communal soit soumise aux électrices et électeurs.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500"/>
                            </p:stCondLst>
                            <p:childTnLst>
                              <p:par>
                                <p:cTn id="14" presetID="1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left)">
                                      <p:cBhvr>
                                        <p:cTn id="17" dur="500"/>
                                        <p:tgtEl>
                                          <p:spTgt spid="10"/>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3000"/>
                            </p:stCondLst>
                            <p:childTnLst>
                              <p:par>
                                <p:cTn id="23" presetID="1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par>
                          <p:cTn id="31" fill="hold">
                            <p:stCondLst>
                              <p:cond delay="4500"/>
                            </p:stCondLst>
                            <p:childTnLst>
                              <p:par>
                                <p:cTn id="32" presetID="12" presetClass="entr" presetSubtype="1" fill="hold" grpId="0" nodeType="after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 calcmode="lin" valueType="num">
                                      <p:cBhvr additive="base">
                                        <p:cTn id="34" dur="125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35" dur="1250"/>
                                        <p:tgtEl>
                                          <p:spTgt spid="15">
                                            <p:txEl>
                                              <p:pRg st="0" end="0"/>
                                            </p:txEl>
                                          </p:spTgt>
                                        </p:tgtEl>
                                      </p:cBhvr>
                                    </p:animEffect>
                                  </p:childTnLst>
                                </p:cTn>
                              </p:par>
                            </p:childTnLst>
                          </p:cTn>
                        </p:par>
                        <p:par>
                          <p:cTn id="36" fill="hold">
                            <p:stCondLst>
                              <p:cond delay="5750"/>
                            </p:stCondLst>
                            <p:childTnLst>
                              <p:par>
                                <p:cTn id="37" presetID="12" presetClass="entr" presetSubtype="1" fill="hold" grpId="0" nodeType="after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 calcmode="lin" valueType="num">
                                      <p:cBhvr additive="base">
                                        <p:cTn id="39" dur="125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40" dur="125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P spid="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687888"/>
            <a:ext cx="9144000" cy="2170112"/>
          </a:xfrm>
          <a:prstGeom prst="triangle">
            <a:avLst>
              <a:gd name="adj" fmla="val 100000"/>
            </a:avLst>
          </a:prstGeom>
          <a:solidFill>
            <a:srgbClr val="008D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2424113"/>
            <a:ext cx="2797175" cy="4433887"/>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4572000" y="2644775"/>
            <a:ext cx="4910138" cy="1938338"/>
          </a:xfrm>
          <a:prstGeom prst="rect">
            <a:avLst/>
          </a:prstGeom>
          <a:noFill/>
        </p:spPr>
        <p:txBody>
          <a:bodyPr>
            <a:spAutoFit/>
          </a:bodyPr>
          <a:lstStyle/>
          <a:p>
            <a:pPr fontAlgn="auto">
              <a:spcBef>
                <a:spcPts val="0"/>
              </a:spcBef>
              <a:spcAft>
                <a:spcPts val="0"/>
              </a:spcAft>
              <a:defRPr/>
            </a:pPr>
            <a:r>
              <a:rPr lang="fr-CH" sz="4000" dirty="0">
                <a:solidFill>
                  <a:schemeClr val="tx1">
                    <a:lumMod val="65000"/>
                    <a:lumOff val="35000"/>
                  </a:schemeClr>
                </a:solidFill>
                <a:latin typeface="ARS Maquette" panose="02000503030000020004" pitchFamily="2" charset="0"/>
                <a:cs typeface="+mn-cs"/>
              </a:rPr>
              <a:t>LES AUTORITÉS COMMUNALES</a:t>
            </a:r>
          </a:p>
          <a:p>
            <a:pPr fontAlgn="auto">
              <a:spcBef>
                <a:spcPts val="0"/>
              </a:spcBef>
              <a:spcAft>
                <a:spcPts val="0"/>
              </a:spcAft>
              <a:defRPr/>
            </a:pPr>
            <a:r>
              <a:rPr lang="fr-CH" sz="4000" b="1" dirty="0">
                <a:solidFill>
                  <a:srgbClr val="008D91"/>
                </a:solidFill>
                <a:latin typeface="ARS Maquette" panose="02000503030000020004" pitchFamily="2" charset="0"/>
                <a:cs typeface="+mn-cs"/>
              </a:rPr>
              <a:t>EN BREF</a:t>
            </a:r>
            <a:endParaRPr lang="fr-CH" sz="4000" b="1" dirty="0">
              <a:solidFill>
                <a:srgbClr val="008D91"/>
              </a:solidFill>
              <a:latin typeface="+mn-lt"/>
              <a:cs typeface="+mn-cs"/>
            </a:endParaRPr>
          </a:p>
        </p:txBody>
      </p:sp>
      <p:pic>
        <p:nvPicPr>
          <p:cNvPr id="27652" name="Image 12"/>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2" name="Image 1"/>
          <p:cNvPicPr>
            <a:picLocks noChangeAspect="1"/>
          </p:cNvPicPr>
          <p:nvPr/>
        </p:nvPicPr>
        <p:blipFill>
          <a:blip r:embed="rId3"/>
          <a:srcRect/>
          <a:stretch>
            <a:fillRect/>
          </a:stretch>
        </p:blipFill>
        <p:spPr bwMode="auto">
          <a:xfrm>
            <a:off x="141288" y="1563688"/>
            <a:ext cx="1800225" cy="1800225"/>
          </a:xfrm>
          <a:prstGeom prst="rect">
            <a:avLst/>
          </a:prstGeom>
          <a:noFill/>
          <a:ln w="9525">
            <a:noFill/>
            <a:miter lim="800000"/>
            <a:headEnd/>
            <a:tailEnd/>
          </a:ln>
        </p:spPr>
      </p:pic>
      <p:pic>
        <p:nvPicPr>
          <p:cNvPr id="10" name="Image 9"/>
          <p:cNvPicPr>
            <a:picLocks noChangeAspect="1"/>
          </p:cNvPicPr>
          <p:nvPr/>
        </p:nvPicPr>
        <p:blipFill>
          <a:blip r:embed="rId4"/>
          <a:srcRect/>
          <a:stretch>
            <a:fillRect/>
          </a:stretch>
        </p:blipFill>
        <p:spPr bwMode="auto">
          <a:xfrm>
            <a:off x="2338388" y="1563688"/>
            <a:ext cx="1800225" cy="1800225"/>
          </a:xfrm>
          <a:prstGeom prst="rect">
            <a:avLst/>
          </a:prstGeom>
          <a:noFill/>
          <a:ln w="9525">
            <a:noFill/>
            <a:miter lim="800000"/>
            <a:headEnd/>
            <a:tailEnd/>
          </a:ln>
        </p:spPr>
      </p:pic>
      <p:pic>
        <p:nvPicPr>
          <p:cNvPr id="11" name="Image 10"/>
          <p:cNvPicPr>
            <a:picLocks noChangeAspect="1"/>
          </p:cNvPicPr>
          <p:nvPr/>
        </p:nvPicPr>
        <p:blipFill>
          <a:blip r:embed="rId5"/>
          <a:srcRect/>
          <a:stretch>
            <a:fillRect/>
          </a:stretch>
        </p:blipFill>
        <p:spPr bwMode="auto">
          <a:xfrm>
            <a:off x="1258888" y="3892550"/>
            <a:ext cx="1798637" cy="18002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left)">
                                      <p:cBhvr>
                                        <p:cTn id="16" dur="500"/>
                                        <p:tgtEl>
                                          <p:spTgt spid="2"/>
                                        </p:tgtEl>
                                      </p:cBhvr>
                                    </p:animEffect>
                                  </p:childTnLst>
                                </p:cTn>
                              </p:par>
                            </p:childTnLst>
                          </p:cTn>
                        </p:par>
                        <p:par>
                          <p:cTn id="17" fill="hold">
                            <p:stCondLst>
                              <p:cond delay="1500"/>
                            </p:stCondLst>
                            <p:childTnLst>
                              <p:par>
                                <p:cTn id="18" presetID="1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ppt_w*1.125000"/>
                                          </p:val>
                                        </p:tav>
                                        <p:tav tm="100000">
                                          <p:val>
                                            <p:strVal val="#ppt_x"/>
                                          </p:val>
                                        </p:tav>
                                      </p:tavLst>
                                    </p:anim>
                                    <p:animEffect transition="in" filter="wipe(left)">
                                      <p:cBhvr>
                                        <p:cTn id="21" dur="500"/>
                                        <p:tgtEl>
                                          <p:spTgt spid="10"/>
                                        </p:tgtEl>
                                      </p:cBhvr>
                                    </p:animEffect>
                                  </p:childTnLst>
                                </p:cTn>
                              </p:par>
                            </p:childTnLst>
                          </p:cTn>
                        </p:par>
                        <p:par>
                          <p:cTn id="22" fill="hold">
                            <p:stCondLst>
                              <p:cond delay="2000"/>
                            </p:stCondLst>
                            <p:childTnLst>
                              <p:par>
                                <p:cTn id="23" presetID="1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left)">
                                      <p:cBhvr>
                                        <p:cTn id="26" dur="500"/>
                                        <p:tgtEl>
                                          <p:spTgt spid="11"/>
                                        </p:tgtEl>
                                      </p:cBhvr>
                                    </p:animEffect>
                                  </p:childTnLst>
                                </p:cTn>
                              </p:par>
                            </p:childTnLst>
                          </p:cTn>
                        </p:par>
                        <p:par>
                          <p:cTn id="27" fill="hold">
                            <p:stCondLst>
                              <p:cond delay="2500"/>
                            </p:stCondLst>
                            <p:childTnLst>
                              <p:par>
                                <p:cTn id="28" presetID="1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ppt_x</p:attrName>
                                        </p:attrNameLst>
                                      </p:cBhvr>
                                      <p:tavLst>
                                        <p:tav tm="0">
                                          <p:val>
                                            <p:strVal val="#ppt_x-#ppt_w*1.125000"/>
                                          </p:val>
                                        </p:tav>
                                        <p:tav tm="100000">
                                          <p:val>
                                            <p:strVal val="#ppt_x"/>
                                          </p:val>
                                        </p:tav>
                                      </p:tavLst>
                                    </p:anim>
                                    <p:animEffect transition="in" filter="wipe(righ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LES AUTORITÉS COMMUNALES </a:t>
            </a:r>
            <a:br>
              <a:rPr lang="fr-CH" sz="2800" cap="all" dirty="0">
                <a:solidFill>
                  <a:srgbClr val="008D91"/>
                </a:solidFill>
                <a:latin typeface="ARS Maquette" panose="02000503030000020004" pitchFamily="2" charset="0"/>
                <a:cs typeface="+mn-cs"/>
              </a:rPr>
            </a:br>
            <a:r>
              <a:rPr lang="fr-CH" sz="2800" b="1" cap="all" dirty="0">
                <a:solidFill>
                  <a:srgbClr val="008D91"/>
                </a:solidFill>
                <a:latin typeface="ARS Maquette" panose="02000503030000020004" pitchFamily="2" charset="0"/>
                <a:cs typeface="+mn-cs"/>
              </a:rPr>
              <a:t>EN BREF</a:t>
            </a:r>
            <a:endParaRPr lang="fr-CH" sz="2800" b="1" cap="all" dirty="0">
              <a:solidFill>
                <a:srgbClr val="008D91"/>
              </a:solidFill>
              <a:latin typeface="+mn-lt"/>
              <a:cs typeface="+mn-cs"/>
            </a:endParaRPr>
          </a:p>
        </p:txBody>
      </p:sp>
      <p:sp>
        <p:nvSpPr>
          <p:cNvPr id="11" name="ZoneTexte 10"/>
          <p:cNvSpPr txBox="1"/>
          <p:nvPr/>
        </p:nvSpPr>
        <p:spPr>
          <a:xfrm>
            <a:off x="519113" y="3065463"/>
            <a:ext cx="5238750" cy="2308225"/>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Le </a:t>
            </a:r>
            <a:r>
              <a:rPr lang="fr-CH" b="1" dirty="0">
                <a:solidFill>
                  <a:schemeClr val="tx1">
                    <a:lumMod val="65000"/>
                    <a:lumOff val="35000"/>
                  </a:schemeClr>
                </a:solidFill>
                <a:latin typeface="ARS Maquette" panose="02000503030000020004" pitchFamily="2" charset="0"/>
                <a:cs typeface="+mn-cs"/>
              </a:rPr>
              <a:t>Conseil communal </a:t>
            </a:r>
            <a:r>
              <a:rPr lang="fr-CH" dirty="0">
                <a:solidFill>
                  <a:schemeClr val="tx1">
                    <a:lumMod val="65000"/>
                    <a:lumOff val="35000"/>
                  </a:schemeClr>
                </a:solidFill>
                <a:latin typeface="ARS Maquette" panose="02000503030000020004" pitchFamily="2" charset="0"/>
                <a:cs typeface="+mn-cs"/>
              </a:rPr>
              <a:t>est responsable de contrôler la gestion de la commune. Il adopte le budget communal, les impôts locaux et les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règlements communaux. C’est le parlement de la commune. Il est composé de 25 à 100 personnes. Tous les cinq ans, vous pouvez élire les </a:t>
            </a:r>
            <a:r>
              <a:rPr lang="fr-CH" dirty="0" err="1">
                <a:solidFill>
                  <a:schemeClr val="tx1">
                    <a:lumMod val="65000"/>
                    <a:lumOff val="35000"/>
                  </a:schemeClr>
                </a:solidFill>
                <a:latin typeface="ARS Maquette" panose="02000503030000020004" pitchFamily="2" charset="0"/>
                <a:cs typeface="+mn-cs"/>
              </a:rPr>
              <a:t>candidate-s</a:t>
            </a:r>
            <a:r>
              <a:rPr lang="fr-CH" dirty="0">
                <a:solidFill>
                  <a:schemeClr val="tx1">
                    <a:lumMod val="65000"/>
                    <a:lumOff val="35000"/>
                  </a:schemeClr>
                </a:solidFill>
                <a:latin typeface="ARS Maquette" panose="02000503030000020004" pitchFamily="2" charset="0"/>
                <a:cs typeface="+mn-cs"/>
              </a:rPr>
              <a:t> de votre choix, ou vous porter </a:t>
            </a:r>
            <a:r>
              <a:rPr lang="fr-CH" dirty="0" err="1">
                <a:solidFill>
                  <a:schemeClr val="tx1">
                    <a:lumMod val="65000"/>
                    <a:lumOff val="35000"/>
                  </a:schemeClr>
                </a:solidFill>
                <a:latin typeface="ARS Maquette" panose="02000503030000020004" pitchFamily="2" charset="0"/>
                <a:cs typeface="+mn-cs"/>
              </a:rPr>
              <a:t>candidat-e</a:t>
            </a:r>
            <a:r>
              <a:rPr lang="fr-CH" dirty="0">
                <a:solidFill>
                  <a:schemeClr val="tx1">
                    <a:lumMod val="65000"/>
                    <a:lumOff val="35000"/>
                  </a:schemeClr>
                </a:solidFill>
                <a:latin typeface="ARS Maquette" panose="02000503030000020004" pitchFamily="2" charset="0"/>
                <a:cs typeface="+mn-cs"/>
              </a:rPr>
              <a:t>. </a:t>
            </a:r>
          </a:p>
        </p:txBody>
      </p:sp>
      <p:pic>
        <p:nvPicPr>
          <p:cNvPr id="28677"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2205038"/>
            <a:ext cx="2843212" cy="461962"/>
          </a:xfrm>
          <a:prstGeom prst="rect">
            <a:avLst/>
          </a:prstGeom>
          <a:noFill/>
          <a:ln w="9525">
            <a:noFill/>
            <a:miter lim="800000"/>
            <a:headEnd/>
            <a:tailEnd/>
          </a:ln>
        </p:spPr>
        <p:txBody>
          <a:bodyPr>
            <a:spAutoFit/>
          </a:bodyPr>
          <a:lstStyle/>
          <a:p>
            <a:pPr algn="ctr"/>
            <a:r>
              <a:rPr lang="fr-CH" sz="2400" b="1">
                <a:solidFill>
                  <a:srgbClr val="008D91"/>
                </a:solidFill>
                <a:latin typeface="ARS Maquette"/>
              </a:rPr>
              <a:t>LE PARLEMENT</a:t>
            </a:r>
          </a:p>
        </p:txBody>
      </p:sp>
      <p:pic>
        <p:nvPicPr>
          <p:cNvPr id="13" name="Image 12"/>
          <p:cNvPicPr>
            <a:picLocks noChangeAspect="1"/>
          </p:cNvPicPr>
          <p:nvPr/>
        </p:nvPicPr>
        <p:blipFill>
          <a:blip r:embed="rId3"/>
          <a:srcRect/>
          <a:stretch>
            <a:fillRect/>
          </a:stretch>
        </p:blipFill>
        <p:spPr bwMode="auto">
          <a:xfrm>
            <a:off x="6016625" y="1516063"/>
            <a:ext cx="1800225" cy="1800225"/>
          </a:xfrm>
          <a:prstGeom prst="rect">
            <a:avLst/>
          </a:prstGeom>
          <a:noFill/>
          <a:ln w="9525">
            <a:noFill/>
            <a:miter lim="800000"/>
            <a:headEnd/>
            <a:tailEnd/>
          </a:ln>
        </p:spPr>
      </p:pic>
      <p:pic>
        <p:nvPicPr>
          <p:cNvPr id="14" name="Image 13"/>
          <p:cNvPicPr>
            <a:picLocks noChangeAspect="1"/>
          </p:cNvPicPr>
          <p:nvPr/>
        </p:nvPicPr>
        <p:blipFill>
          <a:blip r:embed="rId4"/>
          <a:srcRect/>
          <a:stretch>
            <a:fillRect/>
          </a:stretch>
        </p:blipFill>
        <p:spPr bwMode="auto">
          <a:xfrm>
            <a:off x="6016625" y="3567113"/>
            <a:ext cx="1800225" cy="1800225"/>
          </a:xfrm>
          <a:prstGeom prst="rect">
            <a:avLst/>
          </a:prstGeom>
          <a:noFill/>
          <a:ln w="9525">
            <a:noFill/>
            <a:miter lim="800000"/>
            <a:headEnd/>
            <a:tailEnd/>
          </a:ln>
        </p:spPr>
      </p:pic>
      <p:sp>
        <p:nvSpPr>
          <p:cNvPr id="16" name="ZoneTexte 15"/>
          <p:cNvSpPr txBox="1"/>
          <p:nvPr/>
        </p:nvSpPr>
        <p:spPr>
          <a:xfrm>
            <a:off x="519113" y="5541963"/>
            <a:ext cx="5238750" cy="1200150"/>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Dans les communes de moins de 1 000 habitants, le Conseil communal s’appelle le </a:t>
            </a:r>
            <a:r>
              <a:rPr lang="fr-CH" b="1" dirty="0">
                <a:solidFill>
                  <a:schemeClr val="tx1">
                    <a:lumMod val="65000"/>
                    <a:lumOff val="35000"/>
                  </a:schemeClr>
                </a:solidFill>
                <a:latin typeface="ARS Maquette" panose="02000503030000020004" pitchFamily="2" charset="0"/>
                <a:cs typeface="+mn-cs"/>
              </a:rPr>
              <a:t>Conseil général</a:t>
            </a:r>
            <a:r>
              <a:rPr lang="fr-CH" dirty="0">
                <a:solidFill>
                  <a:schemeClr val="tx1">
                    <a:lumMod val="65000"/>
                    <a:lumOff val="35000"/>
                  </a:schemeClr>
                </a:solidFill>
                <a:latin typeface="ARS Maquette" panose="02000503030000020004" pitchFamily="2" charset="0"/>
                <a:cs typeface="+mn-cs"/>
              </a:rPr>
              <a:t> et vous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pouvez en faire partie, sur simple demande.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left)">
                                      <p:cBhvr>
                                        <p:cTn id="16" dur="500"/>
                                        <p:tgtEl>
                                          <p:spTgt spid="9"/>
                                        </p:tgtEl>
                                      </p:cBhvr>
                                    </p:animEffect>
                                  </p:childTnLst>
                                </p:cTn>
                              </p:par>
                            </p:childTnLst>
                          </p:cTn>
                        </p:par>
                        <p:par>
                          <p:cTn id="17" fill="hold">
                            <p:stCondLst>
                              <p:cond delay="1500"/>
                            </p:stCondLst>
                            <p:childTnLst>
                              <p:par>
                                <p:cTn id="18" presetID="1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ppt_w*1.125000"/>
                                          </p:val>
                                        </p:tav>
                                        <p:tav tm="100000">
                                          <p:val>
                                            <p:strVal val="#ppt_x"/>
                                          </p:val>
                                        </p:tav>
                                      </p:tavLst>
                                    </p:anim>
                                    <p:animEffect transition="in" filter="wipe(left)">
                                      <p:cBhvr>
                                        <p:cTn id="21" dur="500"/>
                                        <p:tgtEl>
                                          <p:spTgt spid="10"/>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par>
                          <p:cTn id="30" fill="hold">
                            <p:stCondLst>
                              <p:cond delay="4000"/>
                            </p:stCondLst>
                            <p:childTnLst>
                              <p:par>
                                <p:cTn id="31" presetID="10" presetClass="entr" presetSubtype="0" fill="hold" nodeType="afterEffect">
                                  <p:stCondLst>
                                    <p:cond delay="15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1" grpId="0"/>
      <p:bldP spid="10"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LES AUTORITÉS COMMUNALES </a:t>
            </a:r>
            <a:br>
              <a:rPr lang="fr-CH" sz="2800" cap="all" dirty="0">
                <a:solidFill>
                  <a:srgbClr val="008D91"/>
                </a:solidFill>
                <a:latin typeface="ARS Maquette" panose="02000503030000020004" pitchFamily="2" charset="0"/>
                <a:cs typeface="+mn-cs"/>
              </a:rPr>
            </a:br>
            <a:r>
              <a:rPr lang="fr-CH" sz="2800" b="1" cap="all" dirty="0">
                <a:solidFill>
                  <a:srgbClr val="008D91"/>
                </a:solidFill>
                <a:latin typeface="ARS Maquette" panose="02000503030000020004" pitchFamily="2" charset="0"/>
                <a:cs typeface="+mn-cs"/>
              </a:rPr>
              <a:t>EN BREF</a:t>
            </a:r>
            <a:endParaRPr lang="fr-CH" sz="2800" b="1" cap="all" dirty="0">
              <a:solidFill>
                <a:srgbClr val="008D91"/>
              </a:solidFill>
              <a:latin typeface="+mn-lt"/>
              <a:cs typeface="+mn-cs"/>
            </a:endParaRPr>
          </a:p>
        </p:txBody>
      </p:sp>
      <p:sp>
        <p:nvSpPr>
          <p:cNvPr id="11" name="ZoneTexte 10"/>
          <p:cNvSpPr txBox="1"/>
          <p:nvPr/>
        </p:nvSpPr>
        <p:spPr>
          <a:xfrm>
            <a:off x="519113" y="3065463"/>
            <a:ext cx="5238750" cy="2586037"/>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La </a:t>
            </a:r>
            <a:r>
              <a:rPr lang="fr-CH" b="1" dirty="0">
                <a:solidFill>
                  <a:schemeClr val="tx1">
                    <a:lumMod val="65000"/>
                    <a:lumOff val="35000"/>
                  </a:schemeClr>
                </a:solidFill>
                <a:latin typeface="ARS Maquette" panose="02000503030000020004" pitchFamily="2" charset="0"/>
                <a:cs typeface="+mn-cs"/>
              </a:rPr>
              <a:t>Municipalité</a:t>
            </a:r>
            <a:r>
              <a:rPr lang="fr-CH" dirty="0">
                <a:solidFill>
                  <a:schemeClr val="tx1">
                    <a:lumMod val="65000"/>
                    <a:lumOff val="35000"/>
                  </a:schemeClr>
                </a:solidFill>
                <a:latin typeface="ARS Maquette" panose="02000503030000020004" pitchFamily="2" charset="0"/>
                <a:cs typeface="+mn-cs"/>
              </a:rPr>
              <a:t> a pour mission de mettre en</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œuvre les décisions du Conseil communal, de gérer les affaires courantes et de diriger l’administration. C’est le gouvernement de la commune. Il est composé de trois, cinq, sept ou neuf personnes et présidé par la </a:t>
            </a:r>
            <a:r>
              <a:rPr lang="fr-CH" b="1" dirty="0">
                <a:solidFill>
                  <a:schemeClr val="tx1">
                    <a:lumMod val="65000"/>
                    <a:lumOff val="35000"/>
                  </a:schemeClr>
                </a:solidFill>
                <a:latin typeface="ARS Maquette" panose="02000503030000020004" pitchFamily="2" charset="0"/>
                <a:cs typeface="+mn-cs"/>
              </a:rPr>
              <a:t>syndique</a:t>
            </a:r>
            <a:r>
              <a:rPr lang="fr-CH" dirty="0">
                <a:solidFill>
                  <a:schemeClr val="tx1">
                    <a:lumMod val="65000"/>
                    <a:lumOff val="35000"/>
                  </a:schemeClr>
                </a:solidFill>
                <a:latin typeface="ARS Maquette" panose="02000503030000020004" pitchFamily="2" charset="0"/>
                <a:cs typeface="+mn-cs"/>
              </a:rPr>
              <a:t> ou le </a:t>
            </a:r>
            <a:r>
              <a:rPr lang="fr-CH" b="1" dirty="0">
                <a:solidFill>
                  <a:schemeClr val="tx1">
                    <a:lumMod val="65000"/>
                    <a:lumOff val="35000"/>
                  </a:schemeClr>
                </a:solidFill>
                <a:latin typeface="ARS Maquette" panose="02000503030000020004" pitchFamily="2" charset="0"/>
                <a:cs typeface="+mn-cs"/>
              </a:rPr>
              <a:t>syndic</a:t>
            </a:r>
            <a:r>
              <a:rPr lang="fr-CH" dirty="0">
                <a:solidFill>
                  <a:schemeClr val="tx1">
                    <a:lumMod val="65000"/>
                    <a:lumOff val="35000"/>
                  </a:schemeClr>
                </a:solidFill>
                <a:latin typeface="ARS Maquette" panose="02000503030000020004" pitchFamily="2" charset="0"/>
                <a:cs typeface="+mn-cs"/>
              </a:rPr>
              <a:t>. Tous les cinq ans, vous pouvez</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élire les candidat-e-s de votre choix, ou vous porter </a:t>
            </a:r>
            <a:r>
              <a:rPr lang="fr-CH" dirty="0" err="1">
                <a:solidFill>
                  <a:schemeClr val="tx1">
                    <a:lumMod val="65000"/>
                    <a:lumOff val="35000"/>
                  </a:schemeClr>
                </a:solidFill>
                <a:latin typeface="ARS Maquette" panose="02000503030000020004" pitchFamily="2" charset="0"/>
                <a:cs typeface="+mn-cs"/>
              </a:rPr>
              <a:t>candidat-e</a:t>
            </a:r>
            <a:r>
              <a:rPr lang="fr-CH" dirty="0">
                <a:solidFill>
                  <a:schemeClr val="tx1">
                    <a:lumMod val="65000"/>
                    <a:lumOff val="35000"/>
                  </a:schemeClr>
                </a:solidFill>
                <a:latin typeface="ARS Maquette" panose="02000503030000020004" pitchFamily="2" charset="0"/>
                <a:cs typeface="+mn-cs"/>
              </a:rPr>
              <a:t>.</a:t>
            </a:r>
          </a:p>
        </p:txBody>
      </p:sp>
      <p:pic>
        <p:nvPicPr>
          <p:cNvPr id="29701"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2205038"/>
            <a:ext cx="3324225" cy="461962"/>
          </a:xfrm>
          <a:prstGeom prst="rect">
            <a:avLst/>
          </a:prstGeom>
          <a:noFill/>
          <a:ln w="9525">
            <a:noFill/>
            <a:miter lim="800000"/>
            <a:headEnd/>
            <a:tailEnd/>
          </a:ln>
        </p:spPr>
        <p:txBody>
          <a:bodyPr>
            <a:spAutoFit/>
          </a:bodyPr>
          <a:lstStyle/>
          <a:p>
            <a:pPr algn="ctr"/>
            <a:r>
              <a:rPr lang="fr-CH" sz="2400" b="1">
                <a:solidFill>
                  <a:srgbClr val="008D91"/>
                </a:solidFill>
                <a:latin typeface="ARS Maquette"/>
              </a:rPr>
              <a:t>LE GOUVERNEMENT</a:t>
            </a:r>
          </a:p>
        </p:txBody>
      </p:sp>
      <p:pic>
        <p:nvPicPr>
          <p:cNvPr id="18" name="Image 17"/>
          <p:cNvPicPr>
            <a:picLocks noChangeAspect="1"/>
          </p:cNvPicPr>
          <p:nvPr/>
        </p:nvPicPr>
        <p:blipFill>
          <a:blip r:embed="rId3"/>
          <a:srcRect/>
          <a:stretch>
            <a:fillRect/>
          </a:stretch>
        </p:blipFill>
        <p:spPr bwMode="auto">
          <a:xfrm>
            <a:off x="6016625" y="2247900"/>
            <a:ext cx="1800225"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left)">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LES AUTORITÉS COMMUNALES </a:t>
            </a:r>
            <a:br>
              <a:rPr lang="fr-CH" sz="2800" cap="all" dirty="0">
                <a:solidFill>
                  <a:srgbClr val="008D91"/>
                </a:solidFill>
                <a:latin typeface="ARS Maquette" panose="02000503030000020004" pitchFamily="2" charset="0"/>
                <a:cs typeface="+mn-cs"/>
              </a:rPr>
            </a:br>
            <a:r>
              <a:rPr lang="fr-CH" sz="2800" b="1" cap="all" dirty="0">
                <a:solidFill>
                  <a:srgbClr val="008D91"/>
                </a:solidFill>
                <a:latin typeface="ARS Maquette" panose="02000503030000020004" pitchFamily="2" charset="0"/>
                <a:cs typeface="+mn-cs"/>
              </a:rPr>
              <a:t>EN BREF</a:t>
            </a:r>
            <a:endParaRPr lang="fr-CH" sz="2800" b="1" cap="all" dirty="0">
              <a:solidFill>
                <a:srgbClr val="008D91"/>
              </a:solidFill>
              <a:latin typeface="+mn-lt"/>
              <a:cs typeface="+mn-cs"/>
            </a:endParaRPr>
          </a:p>
        </p:txBody>
      </p:sp>
      <p:pic>
        <p:nvPicPr>
          <p:cNvPr id="30724"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Rectangle 11"/>
          <p:cNvSpPr/>
          <p:nvPr/>
        </p:nvSpPr>
        <p:spPr>
          <a:xfrm>
            <a:off x="677863" y="5651500"/>
            <a:ext cx="7788275" cy="720725"/>
          </a:xfrm>
          <a:prstGeom prst="rect">
            <a:avLst/>
          </a:prstGeom>
          <a:solidFill>
            <a:srgbClr val="00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Corps électoral communal</a:t>
            </a:r>
          </a:p>
          <a:p>
            <a:pPr algn="ctr" fontAlgn="auto">
              <a:spcBef>
                <a:spcPts val="0"/>
              </a:spcBef>
              <a:spcAft>
                <a:spcPts val="0"/>
              </a:spcAft>
              <a:defRPr/>
            </a:pPr>
            <a:r>
              <a:rPr lang="fr-CH" sz="2000" b="1" dirty="0">
                <a:solidFill>
                  <a:schemeClr val="bg1"/>
                </a:solidFill>
                <a:latin typeface="ARS Maquette" panose="02000503030000020004" pitchFamily="2" charset="0"/>
              </a:rPr>
              <a:t>(nous)</a:t>
            </a:r>
          </a:p>
        </p:txBody>
      </p:sp>
      <p:sp>
        <p:nvSpPr>
          <p:cNvPr id="15" name="Rectangle à coins arrondis 14"/>
          <p:cNvSpPr/>
          <p:nvPr/>
        </p:nvSpPr>
        <p:spPr>
          <a:xfrm>
            <a:off x="939800" y="1701800"/>
            <a:ext cx="1485900" cy="720725"/>
          </a:xfrm>
          <a:prstGeom prst="roundRect">
            <a:avLst/>
          </a:prstGeom>
          <a:solidFill>
            <a:schemeClr val="bg1"/>
          </a:solidFill>
          <a:ln>
            <a:solidFill>
              <a:srgbClr val="008D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sz="1200" dirty="0">
                <a:solidFill>
                  <a:srgbClr val="008D91"/>
                </a:solidFill>
                <a:latin typeface="ARS Maquette" panose="02000503030000020004" pitchFamily="2" charset="0"/>
              </a:rPr>
              <a:t>GOUVERNEMENT</a:t>
            </a:r>
            <a:endParaRPr lang="fr-CH" sz="1200" dirty="0">
              <a:solidFill>
                <a:srgbClr val="008D91"/>
              </a:solidFill>
              <a:latin typeface="ARS Maquette" panose="02000503030000020004" pitchFamily="2" charset="0"/>
            </a:endParaRPr>
          </a:p>
        </p:txBody>
      </p:sp>
      <p:sp>
        <p:nvSpPr>
          <p:cNvPr id="17" name="Rectangle à coins arrondis 16"/>
          <p:cNvSpPr/>
          <p:nvPr/>
        </p:nvSpPr>
        <p:spPr>
          <a:xfrm>
            <a:off x="3352800" y="1701800"/>
            <a:ext cx="4913313" cy="720725"/>
          </a:xfrm>
          <a:prstGeom prst="roundRect">
            <a:avLst/>
          </a:prstGeom>
          <a:solidFill>
            <a:schemeClr val="bg1"/>
          </a:solidFill>
          <a:ln>
            <a:solidFill>
              <a:srgbClr val="008D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sz="1200" dirty="0">
                <a:solidFill>
                  <a:srgbClr val="008D91"/>
                </a:solidFill>
                <a:latin typeface="ARS Maquette" panose="02000503030000020004" pitchFamily="2" charset="0"/>
              </a:rPr>
              <a:t>PARLEMENT</a:t>
            </a:r>
            <a:endParaRPr lang="fr-CH" sz="1200" dirty="0">
              <a:solidFill>
                <a:srgbClr val="008D91"/>
              </a:solidFill>
              <a:latin typeface="ARS Maquette" panose="02000503030000020004" pitchFamily="2" charset="0"/>
            </a:endParaRPr>
          </a:p>
        </p:txBody>
      </p:sp>
      <p:pic>
        <p:nvPicPr>
          <p:cNvPr id="18" name="Image 17"/>
          <p:cNvPicPr>
            <a:picLocks noChangeAspect="1"/>
          </p:cNvPicPr>
          <p:nvPr/>
        </p:nvPicPr>
        <p:blipFill>
          <a:blip r:embed="rId3"/>
          <a:srcRect/>
          <a:stretch>
            <a:fillRect/>
          </a:stretch>
        </p:blipFill>
        <p:spPr bwMode="auto">
          <a:xfrm>
            <a:off x="782638" y="2551113"/>
            <a:ext cx="1800225" cy="1800225"/>
          </a:xfrm>
          <a:prstGeom prst="rect">
            <a:avLst/>
          </a:prstGeom>
          <a:noFill/>
          <a:ln w="9525">
            <a:noFill/>
            <a:miter lim="800000"/>
            <a:headEnd/>
            <a:tailEnd/>
          </a:ln>
        </p:spPr>
      </p:pic>
      <p:pic>
        <p:nvPicPr>
          <p:cNvPr id="19" name="Image 18"/>
          <p:cNvPicPr>
            <a:picLocks noChangeAspect="1"/>
          </p:cNvPicPr>
          <p:nvPr/>
        </p:nvPicPr>
        <p:blipFill>
          <a:blip r:embed="rId4"/>
          <a:srcRect/>
          <a:stretch>
            <a:fillRect/>
          </a:stretch>
        </p:blipFill>
        <p:spPr bwMode="auto">
          <a:xfrm>
            <a:off x="3352800" y="2551113"/>
            <a:ext cx="1800225" cy="1800225"/>
          </a:xfrm>
          <a:prstGeom prst="rect">
            <a:avLst/>
          </a:prstGeom>
          <a:noFill/>
          <a:ln w="9525">
            <a:noFill/>
            <a:miter lim="800000"/>
            <a:headEnd/>
            <a:tailEnd/>
          </a:ln>
        </p:spPr>
      </p:pic>
      <p:pic>
        <p:nvPicPr>
          <p:cNvPr id="20" name="Image 19"/>
          <p:cNvPicPr>
            <a:picLocks noChangeAspect="1"/>
          </p:cNvPicPr>
          <p:nvPr/>
        </p:nvPicPr>
        <p:blipFill>
          <a:blip r:embed="rId5"/>
          <a:srcRect/>
          <a:stretch>
            <a:fillRect/>
          </a:stretch>
        </p:blipFill>
        <p:spPr bwMode="auto">
          <a:xfrm>
            <a:off x="6465888" y="2551113"/>
            <a:ext cx="1800225" cy="1800225"/>
          </a:xfrm>
          <a:prstGeom prst="rect">
            <a:avLst/>
          </a:prstGeom>
          <a:noFill/>
          <a:ln w="9525">
            <a:noFill/>
            <a:miter lim="800000"/>
            <a:headEnd/>
            <a:tailEnd/>
          </a:ln>
        </p:spPr>
      </p:pic>
      <p:grpSp>
        <p:nvGrpSpPr>
          <p:cNvPr id="32" name="Groupe 31"/>
          <p:cNvGrpSpPr>
            <a:grpSpLocks/>
          </p:cNvGrpSpPr>
          <p:nvPr/>
        </p:nvGrpSpPr>
        <p:grpSpPr bwMode="auto">
          <a:xfrm>
            <a:off x="2827338" y="3346450"/>
            <a:ext cx="585787" cy="1997075"/>
            <a:chOff x="2827018" y="3346091"/>
            <a:chExt cx="586528" cy="1996736"/>
          </a:xfrm>
        </p:grpSpPr>
        <p:sp>
          <p:nvSpPr>
            <p:cNvPr id="27" name="Flèche vers le haut 26"/>
            <p:cNvSpPr/>
            <p:nvPr/>
          </p:nvSpPr>
          <p:spPr>
            <a:xfrm rot="5400000">
              <a:off x="2954417" y="3218692"/>
              <a:ext cx="331732" cy="586528"/>
            </a:xfrm>
            <a:prstGeom prst="upArrow">
              <a:avLst>
                <a:gd name="adj1" fmla="val 50000"/>
                <a:gd name="adj2" fmla="val 86773"/>
              </a:avLst>
            </a:prstGeom>
            <a:solidFill>
              <a:srgbClr val="008D91"/>
            </a:solidFill>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sp>
          <p:nvSpPr>
            <p:cNvPr id="28" name="Rectangle 27"/>
            <p:cNvSpPr/>
            <p:nvPr/>
          </p:nvSpPr>
          <p:spPr>
            <a:xfrm rot="16200000">
              <a:off x="1961314" y="4294331"/>
              <a:ext cx="1914200" cy="182793"/>
            </a:xfrm>
            <a:prstGeom prst="rect">
              <a:avLst/>
            </a:prstGeom>
            <a:solidFill>
              <a:srgbClr val="008D91"/>
            </a:solidFill>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grpSp>
      <p:grpSp>
        <p:nvGrpSpPr>
          <p:cNvPr id="31" name="Groupe 30"/>
          <p:cNvGrpSpPr>
            <a:grpSpLocks/>
          </p:cNvGrpSpPr>
          <p:nvPr/>
        </p:nvGrpSpPr>
        <p:grpSpPr bwMode="auto">
          <a:xfrm>
            <a:off x="5149850" y="3429000"/>
            <a:ext cx="636588" cy="1914525"/>
            <a:chOff x="5150556" y="3428568"/>
            <a:chExt cx="635420" cy="1914259"/>
          </a:xfrm>
        </p:grpSpPr>
        <p:sp>
          <p:nvSpPr>
            <p:cNvPr id="29" name="Flèche vers le haut 28"/>
            <p:cNvSpPr/>
            <p:nvPr/>
          </p:nvSpPr>
          <p:spPr>
            <a:xfrm rot="10800000">
              <a:off x="5454797" y="3430156"/>
              <a:ext cx="331179" cy="1912671"/>
            </a:xfrm>
            <a:prstGeom prst="upArrow">
              <a:avLst>
                <a:gd name="adj1" fmla="val 50000"/>
                <a:gd name="adj2" fmla="val 86773"/>
              </a:avLst>
            </a:prstGeom>
            <a:solidFill>
              <a:schemeClr val="accent1">
                <a:lumMod val="60000"/>
                <a:lumOff val="40000"/>
              </a:schemeClr>
            </a:solidFill>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sp>
          <p:nvSpPr>
            <p:cNvPr id="30" name="Rectangle 29"/>
            <p:cNvSpPr/>
            <p:nvPr/>
          </p:nvSpPr>
          <p:spPr>
            <a:xfrm>
              <a:off x="5150556" y="3428568"/>
              <a:ext cx="551436" cy="182538"/>
            </a:xfrm>
            <a:prstGeom prst="rect">
              <a:avLst/>
            </a:prstGeom>
            <a:solidFill>
              <a:schemeClr val="accent1">
                <a:lumMod val="60000"/>
                <a:lumOff val="40000"/>
              </a:schemeClr>
            </a:solidFill>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grpSp>
      <p:grpSp>
        <p:nvGrpSpPr>
          <p:cNvPr id="38" name="Groupe 37"/>
          <p:cNvGrpSpPr>
            <a:grpSpLocks/>
          </p:cNvGrpSpPr>
          <p:nvPr/>
        </p:nvGrpSpPr>
        <p:grpSpPr bwMode="auto">
          <a:xfrm>
            <a:off x="1058863" y="4451350"/>
            <a:ext cx="1366837" cy="892175"/>
            <a:chOff x="1059481" y="4451287"/>
            <a:chExt cx="1366221" cy="891540"/>
          </a:xfrm>
        </p:grpSpPr>
        <p:sp>
          <p:nvSpPr>
            <p:cNvPr id="24" name="Flèche vers le haut 23"/>
            <p:cNvSpPr/>
            <p:nvPr/>
          </p:nvSpPr>
          <p:spPr>
            <a:xfrm>
              <a:off x="1518061" y="4451287"/>
              <a:ext cx="331638" cy="891540"/>
            </a:xfrm>
            <a:prstGeom prst="upArrow">
              <a:avLst>
                <a:gd name="adj1" fmla="val 50000"/>
                <a:gd name="adj2" fmla="val 86773"/>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sp>
          <p:nvSpPr>
            <p:cNvPr id="33" name="ZoneTexte 32"/>
            <p:cNvSpPr txBox="1"/>
            <p:nvPr/>
          </p:nvSpPr>
          <p:spPr>
            <a:xfrm>
              <a:off x="1059481" y="4759043"/>
              <a:ext cx="1366221" cy="277615"/>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sur élection</a:t>
              </a:r>
            </a:p>
          </p:txBody>
        </p:sp>
      </p:grpSp>
      <p:grpSp>
        <p:nvGrpSpPr>
          <p:cNvPr id="39" name="Groupe 38"/>
          <p:cNvGrpSpPr>
            <a:grpSpLocks/>
          </p:cNvGrpSpPr>
          <p:nvPr/>
        </p:nvGrpSpPr>
        <p:grpSpPr bwMode="auto">
          <a:xfrm>
            <a:off x="3579813" y="4451350"/>
            <a:ext cx="1365250" cy="892175"/>
            <a:chOff x="3579407" y="4451287"/>
            <a:chExt cx="1366221" cy="891540"/>
          </a:xfrm>
        </p:grpSpPr>
        <p:sp>
          <p:nvSpPr>
            <p:cNvPr id="25" name="Flèche vers le haut 24"/>
            <p:cNvSpPr/>
            <p:nvPr/>
          </p:nvSpPr>
          <p:spPr>
            <a:xfrm>
              <a:off x="4097300" y="4451287"/>
              <a:ext cx="330435" cy="891540"/>
            </a:xfrm>
            <a:prstGeom prst="upArrow">
              <a:avLst>
                <a:gd name="adj1" fmla="val 50000"/>
                <a:gd name="adj2" fmla="val 86773"/>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sp>
          <p:nvSpPr>
            <p:cNvPr id="34" name="ZoneTexte 33"/>
            <p:cNvSpPr txBox="1"/>
            <p:nvPr/>
          </p:nvSpPr>
          <p:spPr>
            <a:xfrm>
              <a:off x="3579407" y="4759043"/>
              <a:ext cx="1366221" cy="277615"/>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sur élection</a:t>
              </a:r>
            </a:p>
          </p:txBody>
        </p:sp>
      </p:grpSp>
      <p:grpSp>
        <p:nvGrpSpPr>
          <p:cNvPr id="40" name="Groupe 39"/>
          <p:cNvGrpSpPr>
            <a:grpSpLocks/>
          </p:cNvGrpSpPr>
          <p:nvPr/>
        </p:nvGrpSpPr>
        <p:grpSpPr bwMode="auto">
          <a:xfrm>
            <a:off x="6465888" y="4451350"/>
            <a:ext cx="1797050" cy="892175"/>
            <a:chOff x="6466000" y="4451287"/>
            <a:chExt cx="1796783" cy="891540"/>
          </a:xfrm>
        </p:grpSpPr>
        <p:sp>
          <p:nvSpPr>
            <p:cNvPr id="26" name="Flèche vers le haut 25"/>
            <p:cNvSpPr/>
            <p:nvPr/>
          </p:nvSpPr>
          <p:spPr>
            <a:xfrm>
              <a:off x="7200903" y="4451287"/>
              <a:ext cx="331739" cy="891540"/>
            </a:xfrm>
            <a:prstGeom prst="upArrow">
              <a:avLst>
                <a:gd name="adj1" fmla="val 50000"/>
                <a:gd name="adj2" fmla="val 86773"/>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CH"/>
            </a:p>
          </p:txBody>
        </p:sp>
        <p:sp>
          <p:nvSpPr>
            <p:cNvPr id="35" name="ZoneTexte 34"/>
            <p:cNvSpPr txBox="1"/>
            <p:nvPr/>
          </p:nvSpPr>
          <p:spPr>
            <a:xfrm>
              <a:off x="6466000" y="4759043"/>
              <a:ext cx="1796783" cy="277615"/>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sur simple demande</a:t>
              </a:r>
            </a:p>
          </p:txBody>
        </p:sp>
      </p:grpSp>
      <p:sp>
        <p:nvSpPr>
          <p:cNvPr id="30736" name="ZoneTexte 35"/>
          <p:cNvSpPr txBox="1">
            <a:spLocks noChangeArrowheads="1"/>
          </p:cNvSpPr>
          <p:nvPr/>
        </p:nvSpPr>
        <p:spPr bwMode="auto">
          <a:xfrm rot="-5400000">
            <a:off x="2235200" y="4262438"/>
            <a:ext cx="1366838" cy="277812"/>
          </a:xfrm>
          <a:prstGeom prst="rect">
            <a:avLst/>
          </a:prstGeom>
          <a:noFill/>
          <a:ln w="9525">
            <a:noFill/>
            <a:miter lim="800000"/>
            <a:headEnd/>
            <a:tailEnd/>
          </a:ln>
        </p:spPr>
        <p:txBody>
          <a:bodyPr>
            <a:spAutoFit/>
          </a:bodyPr>
          <a:lstStyle/>
          <a:p>
            <a:pPr algn="ctr"/>
            <a:r>
              <a:rPr lang="fr-CH" sz="1200" b="1">
                <a:solidFill>
                  <a:schemeClr val="bg1"/>
                </a:solidFill>
                <a:latin typeface="ARS Maquette"/>
              </a:rPr>
              <a:t>INITIATIVE</a:t>
            </a:r>
          </a:p>
        </p:txBody>
      </p:sp>
      <p:sp>
        <p:nvSpPr>
          <p:cNvPr id="30737" name="ZoneTexte 36"/>
          <p:cNvSpPr txBox="1">
            <a:spLocks noChangeArrowheads="1"/>
          </p:cNvSpPr>
          <p:nvPr/>
        </p:nvSpPr>
        <p:spPr bwMode="auto">
          <a:xfrm rot="-5400000">
            <a:off x="4937125" y="4262438"/>
            <a:ext cx="1366838" cy="277812"/>
          </a:xfrm>
          <a:prstGeom prst="rect">
            <a:avLst/>
          </a:prstGeom>
          <a:noFill/>
          <a:ln w="9525">
            <a:noFill/>
            <a:miter lim="800000"/>
            <a:headEnd/>
            <a:tailEnd/>
          </a:ln>
        </p:spPr>
        <p:txBody>
          <a:bodyPr>
            <a:spAutoFit/>
          </a:bodyPr>
          <a:lstStyle/>
          <a:p>
            <a:pPr algn="ctr"/>
            <a:r>
              <a:rPr lang="fr-CH" sz="1200" b="1">
                <a:solidFill>
                  <a:schemeClr val="bg1"/>
                </a:solidFill>
                <a:latin typeface="ARS Maquette"/>
              </a:rPr>
              <a:t>RÉFÉRENDUM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down)">
                                      <p:cBhvr>
                                        <p:cTn id="13" dur="500"/>
                                        <p:tgtEl>
                                          <p:spTgt spid="12"/>
                                        </p:tgtEl>
                                      </p:cBhvr>
                                    </p:animEffect>
                                  </p:childTnLst>
                                </p:cTn>
                              </p:par>
                            </p:childTnLst>
                          </p:cTn>
                        </p:par>
                        <p:par>
                          <p:cTn id="14" fill="hold">
                            <p:stCondLst>
                              <p:cond delay="1000"/>
                            </p:stCondLst>
                            <p:childTnLst>
                              <p:par>
                                <p:cTn id="15" presetID="12" presetClass="entr" presetSubtype="1"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ppt_y</p:attrName>
                                        </p:attrNameLst>
                                      </p:cBhvr>
                                      <p:tavLst>
                                        <p:tav tm="0">
                                          <p:val>
                                            <p:strVal val="#ppt_y-#ppt_h*1.125000"/>
                                          </p:val>
                                        </p:tav>
                                        <p:tav tm="100000">
                                          <p:val>
                                            <p:strVal val="#ppt_y"/>
                                          </p:val>
                                        </p:tav>
                                      </p:tavLst>
                                    </p:anim>
                                    <p:animEffect transition="in" filter="wipe(down)">
                                      <p:cBhvr>
                                        <p:cTn id="18" dur="500"/>
                                        <p:tgtEl>
                                          <p:spTgt spid="17"/>
                                        </p:tgtEl>
                                      </p:cBhvr>
                                    </p:animEffect>
                                  </p:childTnLst>
                                </p:cTn>
                              </p:par>
                            </p:childTnLst>
                          </p:cTn>
                        </p:par>
                        <p:par>
                          <p:cTn id="19" fill="hold">
                            <p:stCondLst>
                              <p:cond delay="2000"/>
                            </p:stCondLst>
                            <p:childTnLst>
                              <p:par>
                                <p:cTn id="20" presetID="12" presetClass="entr" presetSubtype="4"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ppt_y</p:attrName>
                                        </p:attrNameLst>
                                      </p:cBhvr>
                                      <p:tavLst>
                                        <p:tav tm="0">
                                          <p:val>
                                            <p:strVal val="#ppt_y+#ppt_h*1.125000"/>
                                          </p:val>
                                        </p:tav>
                                        <p:tav tm="100000">
                                          <p:val>
                                            <p:strVal val="#ppt_y"/>
                                          </p:val>
                                        </p:tav>
                                      </p:tavLst>
                                    </p:anim>
                                    <p:animEffect transition="in" filter="wipe(up)">
                                      <p:cBhvr>
                                        <p:cTn id="23" dur="500"/>
                                        <p:tgtEl>
                                          <p:spTgt spid="3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3500"/>
                            </p:stCondLst>
                            <p:childTnLst>
                              <p:par>
                                <p:cTn id="29" presetID="1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p:tgtEl>
                                          <p:spTgt spid="40"/>
                                        </p:tgtEl>
                                        <p:attrNameLst>
                                          <p:attrName>ppt_y</p:attrName>
                                        </p:attrNameLst>
                                      </p:cBhvr>
                                      <p:tavLst>
                                        <p:tav tm="0">
                                          <p:val>
                                            <p:strVal val="#ppt_y+#ppt_h*1.125000"/>
                                          </p:val>
                                        </p:tav>
                                        <p:tav tm="100000">
                                          <p:val>
                                            <p:strVal val="#ppt_y"/>
                                          </p:val>
                                        </p:tav>
                                      </p:tavLst>
                                    </p:anim>
                                    <p:animEffect transition="in" filter="wipe(up)">
                                      <p:cBhvr>
                                        <p:cTn id="32" dur="500"/>
                                        <p:tgtEl>
                                          <p:spTgt spid="40"/>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childTnLst>
                          </p:cTn>
                        </p:par>
                        <p:par>
                          <p:cTn id="37" fill="hold">
                            <p:stCondLst>
                              <p:cond delay="5000"/>
                            </p:stCondLst>
                            <p:childTnLst>
                              <p:par>
                                <p:cTn id="38" presetID="12" presetClass="entr" presetSubtype="1" fill="hold" grpId="0" nodeType="afterEffect">
                                  <p:stCondLst>
                                    <p:cond delay="5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ppt_y</p:attrName>
                                        </p:attrNameLst>
                                      </p:cBhvr>
                                      <p:tavLst>
                                        <p:tav tm="0">
                                          <p:val>
                                            <p:strVal val="#ppt_y-#ppt_h*1.125000"/>
                                          </p:val>
                                        </p:tav>
                                        <p:tav tm="100000">
                                          <p:val>
                                            <p:strVal val="#ppt_y"/>
                                          </p:val>
                                        </p:tav>
                                      </p:tavLst>
                                    </p:anim>
                                    <p:animEffect transition="in" filter="wipe(down)">
                                      <p:cBhvr>
                                        <p:cTn id="41" dur="500"/>
                                        <p:tgtEl>
                                          <p:spTgt spid="15"/>
                                        </p:tgtEl>
                                      </p:cBhvr>
                                    </p:animEffect>
                                  </p:childTnLst>
                                </p:cTn>
                              </p:par>
                            </p:childTnLst>
                          </p:cTn>
                        </p:par>
                        <p:par>
                          <p:cTn id="42" fill="hold">
                            <p:stCondLst>
                              <p:cond delay="6000"/>
                            </p:stCondLst>
                            <p:childTnLst>
                              <p:par>
                                <p:cTn id="43" presetID="12" presetClass="entr" presetSubtype="4"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up)">
                                      <p:cBhvr>
                                        <p:cTn id="46" dur="500"/>
                                        <p:tgtEl>
                                          <p:spTgt spid="38"/>
                                        </p:tgtEl>
                                      </p:cBhvr>
                                    </p:animEffect>
                                  </p:childTnLst>
                                </p:cTn>
                              </p:par>
                            </p:childTnLst>
                          </p:cTn>
                        </p:par>
                        <p:par>
                          <p:cTn id="47" fill="hold">
                            <p:stCondLst>
                              <p:cond delay="6500"/>
                            </p:stCondLst>
                            <p:childTnLst>
                              <p:par>
                                <p:cTn id="48" presetID="10"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childTnLst>
                                </p:cTn>
                              </p:par>
                            </p:childTnLst>
                          </p:cTn>
                        </p:par>
                        <p:par>
                          <p:cTn id="51" fill="hold">
                            <p:stCondLst>
                              <p:cond delay="7500"/>
                            </p:stCondLst>
                            <p:childTnLst>
                              <p:par>
                                <p:cTn id="52" presetID="21" presetClass="entr" presetSubtype="8" fill="hold" nodeType="afterEffect">
                                  <p:stCondLst>
                                    <p:cond delay="1000"/>
                                  </p:stCondLst>
                                  <p:childTnLst>
                                    <p:set>
                                      <p:cBhvr>
                                        <p:cTn id="53" dur="1" fill="hold">
                                          <p:stCondLst>
                                            <p:cond delay="0"/>
                                          </p:stCondLst>
                                        </p:cTn>
                                        <p:tgtEl>
                                          <p:spTgt spid="32"/>
                                        </p:tgtEl>
                                        <p:attrNameLst>
                                          <p:attrName>style.visibility</p:attrName>
                                        </p:attrNameLst>
                                      </p:cBhvr>
                                      <p:to>
                                        <p:strVal val="visible"/>
                                      </p:to>
                                    </p:set>
                                    <p:animEffect transition="in" filter="wheel(8)">
                                      <p:cBhvr>
                                        <p:cTn id="54" dur="2000"/>
                                        <p:tgtEl>
                                          <p:spTgt spid="32"/>
                                        </p:tgtEl>
                                      </p:cBhvr>
                                    </p:animEffect>
                                  </p:childTnLst>
                                </p:cTn>
                              </p:par>
                            </p:childTnLst>
                          </p:cTn>
                        </p:par>
                        <p:par>
                          <p:cTn id="55" fill="hold">
                            <p:stCondLst>
                              <p:cond delay="10500"/>
                            </p:stCondLst>
                            <p:childTnLst>
                              <p:par>
                                <p:cTn id="56" presetID="21" presetClass="entr" presetSubtype="8" fill="hold" nodeType="afterEffect">
                                  <p:stCondLst>
                                    <p:cond delay="500"/>
                                  </p:stCondLst>
                                  <p:childTnLst>
                                    <p:set>
                                      <p:cBhvr>
                                        <p:cTn id="57" dur="1" fill="hold">
                                          <p:stCondLst>
                                            <p:cond delay="0"/>
                                          </p:stCondLst>
                                        </p:cTn>
                                        <p:tgtEl>
                                          <p:spTgt spid="31"/>
                                        </p:tgtEl>
                                        <p:attrNameLst>
                                          <p:attrName>style.visibility</p:attrName>
                                        </p:attrNameLst>
                                      </p:cBhvr>
                                      <p:to>
                                        <p:strVal val="visible"/>
                                      </p:to>
                                    </p:set>
                                    <p:animEffect transition="in" filter="wheel(8)">
                                      <p:cBhvr>
                                        <p:cTn id="5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Les élections </a:t>
            </a:r>
            <a:br>
              <a:rPr lang="fr-CH" sz="2800" cap="all" dirty="0">
                <a:solidFill>
                  <a:srgbClr val="008D91"/>
                </a:solidFill>
                <a:latin typeface="ARS Maquette" panose="02000503030000020004" pitchFamily="2" charset="0"/>
                <a:cs typeface="+mn-cs"/>
              </a:rPr>
            </a:br>
            <a:r>
              <a:rPr lang="fr-CH" sz="2800" b="1" cap="all" dirty="0">
                <a:solidFill>
                  <a:srgbClr val="008D91"/>
                </a:solidFill>
                <a:latin typeface="ARS Maquette" panose="02000503030000020004" pitchFamily="2" charset="0"/>
                <a:cs typeface="+mn-cs"/>
              </a:rPr>
              <a:t>communales 2016</a:t>
            </a:r>
            <a:endParaRPr lang="fr-CH" sz="2800" b="1" cap="all" dirty="0">
              <a:solidFill>
                <a:srgbClr val="008D91"/>
              </a:solidFill>
              <a:latin typeface="+mn-lt"/>
              <a:cs typeface="+mn-cs"/>
            </a:endParaRPr>
          </a:p>
        </p:txBody>
      </p:sp>
      <p:pic>
        <p:nvPicPr>
          <p:cNvPr id="31748"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2" name="Image 1"/>
          <p:cNvPicPr>
            <a:picLocks noChangeAspect="1"/>
          </p:cNvPicPr>
          <p:nvPr/>
        </p:nvPicPr>
        <p:blipFill>
          <a:blip r:embed="rId3"/>
          <a:srcRect/>
          <a:stretch>
            <a:fillRect/>
          </a:stretch>
        </p:blipFill>
        <p:spPr bwMode="auto">
          <a:xfrm>
            <a:off x="3259138" y="2120900"/>
            <a:ext cx="2614612" cy="2616200"/>
          </a:xfrm>
          <a:prstGeom prst="rect">
            <a:avLst/>
          </a:prstGeom>
          <a:noFill/>
          <a:ln w="9525">
            <a:noFill/>
            <a:miter lim="800000"/>
            <a:headEnd/>
            <a:tailEnd/>
          </a:ln>
        </p:spPr>
      </p:pic>
      <p:pic>
        <p:nvPicPr>
          <p:cNvPr id="3" name="Image 2"/>
          <p:cNvPicPr>
            <a:picLocks noChangeAspect="1"/>
          </p:cNvPicPr>
          <p:nvPr/>
        </p:nvPicPr>
        <p:blipFill>
          <a:blip r:embed="rId4"/>
          <a:srcRect/>
          <a:stretch>
            <a:fillRect/>
          </a:stretch>
        </p:blipFill>
        <p:spPr bwMode="auto">
          <a:xfrm>
            <a:off x="241300" y="2120900"/>
            <a:ext cx="2614613" cy="2616200"/>
          </a:xfrm>
          <a:prstGeom prst="rect">
            <a:avLst/>
          </a:prstGeom>
          <a:noFill/>
          <a:ln w="9525">
            <a:noFill/>
            <a:miter lim="800000"/>
            <a:headEnd/>
            <a:tailEnd/>
          </a:ln>
        </p:spPr>
      </p:pic>
      <p:pic>
        <p:nvPicPr>
          <p:cNvPr id="4" name="Image 3"/>
          <p:cNvPicPr>
            <a:picLocks noChangeAspect="1"/>
          </p:cNvPicPr>
          <p:nvPr/>
        </p:nvPicPr>
        <p:blipFill>
          <a:blip r:embed="rId5"/>
          <a:srcRect/>
          <a:stretch>
            <a:fillRect/>
          </a:stretch>
        </p:blipFill>
        <p:spPr bwMode="auto">
          <a:xfrm>
            <a:off x="6276975" y="2120900"/>
            <a:ext cx="2614613" cy="261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down)">
                                      <p:cBhvr>
                                        <p:cTn id="13" dur="500"/>
                                        <p:tgtEl>
                                          <p:spTgt spid="3"/>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Droits politiques des personnes étrangères sur le </a:t>
            </a:r>
            <a:r>
              <a:rPr lang="fr-CH" sz="2800" b="1" cap="all" dirty="0">
                <a:solidFill>
                  <a:srgbClr val="008D91"/>
                </a:solidFill>
                <a:latin typeface="ARS Maquette" panose="02000503030000020004" pitchFamily="2" charset="0"/>
                <a:cs typeface="+mn-cs"/>
              </a:rPr>
              <a:t>plan communal</a:t>
            </a:r>
            <a:endParaRPr lang="fr-CH" sz="2800" b="1" cap="all" dirty="0">
              <a:solidFill>
                <a:srgbClr val="008D91"/>
              </a:solidFill>
              <a:latin typeface="+mn-lt"/>
              <a:cs typeface="+mn-cs"/>
            </a:endParaRPr>
          </a:p>
        </p:txBody>
      </p:sp>
      <p:sp>
        <p:nvSpPr>
          <p:cNvPr id="11" name="ZoneTexte 10"/>
          <p:cNvSpPr txBox="1"/>
          <p:nvPr/>
        </p:nvSpPr>
        <p:spPr>
          <a:xfrm>
            <a:off x="519113" y="1716088"/>
            <a:ext cx="8167687" cy="1200150"/>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Dans le Canton de Vaud, les personnes de nationalité étrangère peuvent </a:t>
            </a:r>
            <a:r>
              <a:rPr lang="fr-CH" sz="2400" b="1" dirty="0">
                <a:solidFill>
                  <a:srgbClr val="008D91"/>
                </a:solidFill>
                <a:latin typeface="ARS Maquette" panose="02000503030000020004" pitchFamily="2" charset="0"/>
                <a:cs typeface="+mn-cs"/>
              </a:rPr>
              <a:t>voter</a:t>
            </a:r>
            <a:r>
              <a:rPr lang="fr-CH" sz="2400" dirty="0">
                <a:solidFill>
                  <a:schemeClr val="tx1">
                    <a:lumMod val="65000"/>
                    <a:lumOff val="35000"/>
                  </a:schemeClr>
                </a:solidFill>
                <a:latin typeface="ARS Maquette" panose="02000503030000020004" pitchFamily="2" charset="0"/>
                <a:cs typeface="+mn-cs"/>
              </a:rPr>
              <a:t>, </a:t>
            </a:r>
            <a:r>
              <a:rPr lang="fr-CH" sz="2400" b="1" dirty="0">
                <a:solidFill>
                  <a:srgbClr val="008D91"/>
                </a:solidFill>
                <a:latin typeface="ARS Maquette" panose="02000503030000020004" pitchFamily="2" charset="0"/>
                <a:cs typeface="+mn-cs"/>
              </a:rPr>
              <a:t>élire</a:t>
            </a:r>
            <a:r>
              <a:rPr lang="fr-CH" sz="2400" dirty="0">
                <a:solidFill>
                  <a:schemeClr val="tx1">
                    <a:lumMod val="65000"/>
                    <a:lumOff val="35000"/>
                  </a:schemeClr>
                </a:solidFill>
                <a:latin typeface="ARS Maquette" panose="02000503030000020004" pitchFamily="2" charset="0"/>
                <a:cs typeface="+mn-cs"/>
              </a:rPr>
              <a:t> et </a:t>
            </a:r>
            <a:r>
              <a:rPr lang="fr-CH" sz="2400" b="1" dirty="0">
                <a:solidFill>
                  <a:srgbClr val="008D91"/>
                </a:solidFill>
                <a:latin typeface="ARS Maquette" panose="02000503030000020004" pitchFamily="2" charset="0"/>
                <a:cs typeface="+mn-cs"/>
              </a:rPr>
              <a:t>être élues </a:t>
            </a:r>
            <a:r>
              <a:rPr lang="fr-CH" sz="2400" dirty="0">
                <a:solidFill>
                  <a:schemeClr val="tx1">
                    <a:lumMod val="65000"/>
                    <a:lumOff val="35000"/>
                  </a:schemeClr>
                </a:solidFill>
                <a:latin typeface="ARS Maquette" panose="02000503030000020004" pitchFamily="2" charset="0"/>
                <a:cs typeface="+mn-cs"/>
              </a:rPr>
              <a:t>sur le plan communal, comme les citoyen-ne-s suisses.</a:t>
            </a:r>
          </a:p>
        </p:txBody>
      </p:sp>
      <p:sp>
        <p:nvSpPr>
          <p:cNvPr id="7" name="ZoneTexte 6"/>
          <p:cNvSpPr txBox="1"/>
          <p:nvPr/>
        </p:nvSpPr>
        <p:spPr>
          <a:xfrm>
            <a:off x="519113" y="3094038"/>
            <a:ext cx="8167687" cy="4619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Si vous êtes :</a:t>
            </a:r>
          </a:p>
        </p:txBody>
      </p:sp>
      <p:pic>
        <p:nvPicPr>
          <p:cNvPr id="14342"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p:nvPr/>
        </p:nvSpPr>
        <p:spPr>
          <a:xfrm>
            <a:off x="519113" y="3489325"/>
            <a:ext cx="8167687" cy="2308225"/>
          </a:xfrm>
          <a:prstGeom prst="rect">
            <a:avLst/>
          </a:prstGeom>
          <a:noFill/>
        </p:spPr>
        <p:txBody>
          <a:bodyPr>
            <a:spAutoFit/>
          </a:bodyPr>
          <a:lstStyle/>
          <a:p>
            <a:pPr marL="177800" indent="-177800"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a:t>
            </a:r>
            <a:r>
              <a:rPr lang="fr-CH" sz="2400" b="1" dirty="0">
                <a:solidFill>
                  <a:schemeClr val="tx1">
                    <a:lumMod val="65000"/>
                    <a:lumOff val="35000"/>
                  </a:schemeClr>
                </a:solidFill>
                <a:latin typeface="ARS Maquette" panose="02000503030000020004" pitchFamily="2" charset="0"/>
                <a:cs typeface="+mn-cs"/>
              </a:rPr>
              <a:t> au bénéfice d’un permis de séjour en Suisse depuis dix ans ;</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a:t>
            </a:r>
            <a:r>
              <a:rPr lang="fr-CH" sz="2400" b="1" dirty="0">
                <a:solidFill>
                  <a:schemeClr val="tx1">
                    <a:lumMod val="65000"/>
                    <a:lumOff val="35000"/>
                  </a:schemeClr>
                </a:solidFill>
                <a:latin typeface="ARS Maquette" panose="02000503030000020004" pitchFamily="2" charset="0"/>
                <a:cs typeface="+mn-cs"/>
              </a:rPr>
              <a:t> </a:t>
            </a:r>
            <a:r>
              <a:rPr lang="fr-CH" sz="2400" b="1" dirty="0" err="1">
                <a:solidFill>
                  <a:schemeClr val="tx1">
                    <a:lumMod val="65000"/>
                    <a:lumOff val="35000"/>
                  </a:schemeClr>
                </a:solidFill>
                <a:latin typeface="ARS Maquette" panose="02000503030000020004" pitchFamily="2" charset="0"/>
                <a:cs typeface="+mn-cs"/>
              </a:rPr>
              <a:t>établi-e</a:t>
            </a:r>
            <a:r>
              <a:rPr lang="fr-CH" sz="2400" b="1" dirty="0">
                <a:solidFill>
                  <a:schemeClr val="tx1">
                    <a:lumMod val="65000"/>
                    <a:lumOff val="35000"/>
                  </a:schemeClr>
                </a:solidFill>
                <a:latin typeface="ARS Maquette" panose="02000503030000020004" pitchFamily="2" charset="0"/>
                <a:cs typeface="+mn-cs"/>
              </a:rPr>
              <a:t> dans le canton de Vaud depuis trois ans ;</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a:t>
            </a:r>
            <a:r>
              <a:rPr lang="fr-CH" sz="2400" b="1" dirty="0">
                <a:solidFill>
                  <a:schemeClr val="tx1">
                    <a:lumMod val="65000"/>
                    <a:lumOff val="35000"/>
                  </a:schemeClr>
                </a:solidFill>
                <a:latin typeface="ARS Maquette" panose="02000503030000020004" pitchFamily="2" charset="0"/>
                <a:cs typeface="+mn-cs"/>
              </a:rPr>
              <a:t> </a:t>
            </a:r>
            <a:r>
              <a:rPr lang="fr-CH" sz="2400" b="1" dirty="0" err="1">
                <a:solidFill>
                  <a:schemeClr val="tx1">
                    <a:lumMod val="65000"/>
                    <a:lumOff val="35000"/>
                  </a:schemeClr>
                </a:solidFill>
                <a:latin typeface="ARS Maquette" panose="02000503030000020004" pitchFamily="2" charset="0"/>
                <a:cs typeface="+mn-cs"/>
              </a:rPr>
              <a:t>âgé-e</a:t>
            </a:r>
            <a:r>
              <a:rPr lang="fr-CH" sz="2400" b="1" dirty="0">
                <a:solidFill>
                  <a:schemeClr val="tx1">
                    <a:lumMod val="65000"/>
                    <a:lumOff val="35000"/>
                  </a:schemeClr>
                </a:solidFill>
                <a:latin typeface="ARS Maquette" panose="02000503030000020004" pitchFamily="2" charset="0"/>
                <a:cs typeface="+mn-cs"/>
              </a:rPr>
              <a:t> d’au moins 18 ans.</a:t>
            </a:r>
            <a:endParaRPr lang="fr-CH" sz="2400" b="1" dirty="0">
              <a:solidFill>
                <a:schemeClr val="tx1">
                  <a:lumMod val="65000"/>
                  <a:lumOff val="35000"/>
                </a:schemeClr>
              </a:solidFill>
              <a:latin typeface="+mn-lt"/>
              <a:cs typeface="+mn-cs"/>
            </a:endParaRPr>
          </a:p>
        </p:txBody>
      </p:sp>
      <p:sp>
        <p:nvSpPr>
          <p:cNvPr id="12" name="ZoneTexte 11"/>
          <p:cNvSpPr txBox="1"/>
          <p:nvPr/>
        </p:nvSpPr>
        <p:spPr>
          <a:xfrm>
            <a:off x="519113" y="5849938"/>
            <a:ext cx="8362950" cy="523875"/>
          </a:xfrm>
          <a:prstGeom prst="rect">
            <a:avLst/>
          </a:prstGeom>
          <a:noFill/>
        </p:spPr>
        <p:txBody>
          <a:bodyPr>
            <a:spAutoFit/>
          </a:bodyPr>
          <a:lstStyle/>
          <a:p>
            <a:pPr fontAlgn="auto">
              <a:spcBef>
                <a:spcPts val="0"/>
              </a:spcBef>
              <a:spcAft>
                <a:spcPts val="0"/>
              </a:spcAft>
              <a:defRPr/>
            </a:pPr>
            <a:r>
              <a:rPr lang="fr-CH" sz="2800" b="1" cap="all" dirty="0">
                <a:solidFill>
                  <a:srgbClr val="008D91"/>
                </a:solidFill>
                <a:latin typeface="ARS Maquette" panose="02000503030000020004" pitchFamily="2" charset="0"/>
                <a:cs typeface="+mn-cs"/>
              </a:rPr>
              <a:t>VOUS AVEZ </a:t>
            </a:r>
            <a:r>
              <a:rPr lang="fr-CH" sz="2800" b="1" cap="all" dirty="0" err="1">
                <a:solidFill>
                  <a:srgbClr val="008D91"/>
                </a:solidFill>
                <a:latin typeface="ARS Maquette" panose="02000503030000020004" pitchFamily="2" charset="0"/>
                <a:cs typeface="+mn-cs"/>
              </a:rPr>
              <a:t>cES</a:t>
            </a:r>
            <a:r>
              <a:rPr lang="fr-CH" sz="2800" b="1" cap="all" dirty="0">
                <a:solidFill>
                  <a:srgbClr val="008D91"/>
                </a:solidFill>
                <a:latin typeface="ARS Maquette" panose="02000503030000020004" pitchFamily="2" charset="0"/>
                <a:cs typeface="+mn-cs"/>
              </a:rPr>
              <a:t> DROITS !</a:t>
            </a:r>
            <a:endParaRPr lang="fr-CH" sz="2800" b="1" cap="all" dirty="0">
              <a:solidFill>
                <a:srgbClr val="008D9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left)">
                                      <p:cBhvr>
                                        <p:cTn id="16" dur="500"/>
                                        <p:tgtEl>
                                          <p:spTgt spid="9"/>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par>
                          <p:cTn id="25" fill="hold">
                            <p:stCondLst>
                              <p:cond delay="3500"/>
                            </p:stCondLst>
                            <p:childTnLst>
                              <p:par>
                                <p:cTn id="26" presetID="12" presetClass="entr" presetSubtype="1"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additive="base">
                                        <p:cTn id="28" dur="750"/>
                                        <p:tgtEl>
                                          <p:spTgt spid="10">
                                            <p:txEl>
                                              <p:pRg st="0" end="0"/>
                                            </p:txEl>
                                          </p:spTgt>
                                        </p:tgtEl>
                                        <p:attrNameLst>
                                          <p:attrName>ppt_y</p:attrName>
                                        </p:attrNameLst>
                                      </p:cBhvr>
                                      <p:tavLst>
                                        <p:tav tm="0">
                                          <p:val>
                                            <p:strVal val="#ppt_y-#ppt_h*1.125000"/>
                                          </p:val>
                                        </p:tav>
                                        <p:tav tm="100000">
                                          <p:val>
                                            <p:strVal val="#ppt_y"/>
                                          </p:val>
                                        </p:tav>
                                      </p:tavLst>
                                    </p:anim>
                                    <p:animEffect transition="in" filter="wipe(down)">
                                      <p:cBhvr>
                                        <p:cTn id="29" dur="750"/>
                                        <p:tgtEl>
                                          <p:spTgt spid="10">
                                            <p:txEl>
                                              <p:pRg st="0" end="0"/>
                                            </p:txEl>
                                          </p:spTgt>
                                        </p:tgtEl>
                                      </p:cBhvr>
                                    </p:animEffect>
                                  </p:childTnLst>
                                </p:cTn>
                              </p:par>
                            </p:childTnLst>
                          </p:cTn>
                        </p:par>
                        <p:par>
                          <p:cTn id="30" fill="hold">
                            <p:stCondLst>
                              <p:cond delay="4250"/>
                            </p:stCondLst>
                            <p:childTnLst>
                              <p:par>
                                <p:cTn id="31" presetID="12" presetClass="entr" presetSubtype="1" fill="hold" grpId="0" nodeType="after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 calcmode="lin" valueType="num">
                                      <p:cBhvr additive="base">
                                        <p:cTn id="33" dur="750"/>
                                        <p:tgtEl>
                                          <p:spTgt spid="10">
                                            <p:txEl>
                                              <p:pRg st="1" end="1"/>
                                            </p:txEl>
                                          </p:spTgt>
                                        </p:tgtEl>
                                        <p:attrNameLst>
                                          <p:attrName>ppt_y</p:attrName>
                                        </p:attrNameLst>
                                      </p:cBhvr>
                                      <p:tavLst>
                                        <p:tav tm="0">
                                          <p:val>
                                            <p:strVal val="#ppt_y-#ppt_h*1.125000"/>
                                          </p:val>
                                        </p:tav>
                                        <p:tav tm="100000">
                                          <p:val>
                                            <p:strVal val="#ppt_y"/>
                                          </p:val>
                                        </p:tav>
                                      </p:tavLst>
                                    </p:anim>
                                    <p:animEffect transition="in" filter="wipe(down)">
                                      <p:cBhvr>
                                        <p:cTn id="34" dur="750"/>
                                        <p:tgtEl>
                                          <p:spTgt spid="10">
                                            <p:txEl>
                                              <p:pRg st="1" end="1"/>
                                            </p:txEl>
                                          </p:spTgt>
                                        </p:tgtEl>
                                      </p:cBhvr>
                                    </p:animEffect>
                                  </p:childTnLst>
                                </p:cTn>
                              </p:par>
                            </p:childTnLst>
                          </p:cTn>
                        </p:par>
                        <p:par>
                          <p:cTn id="35" fill="hold">
                            <p:stCondLst>
                              <p:cond delay="5000"/>
                            </p:stCondLst>
                            <p:childTnLst>
                              <p:par>
                                <p:cTn id="36" presetID="12" presetClass="entr" presetSubtype="1" fill="hold" grpId="0" nodeType="after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 calcmode="lin" valueType="num">
                                      <p:cBhvr additive="base">
                                        <p:cTn id="38" dur="750"/>
                                        <p:tgtEl>
                                          <p:spTgt spid="10">
                                            <p:txEl>
                                              <p:pRg st="2" end="2"/>
                                            </p:txEl>
                                          </p:spTgt>
                                        </p:tgtEl>
                                        <p:attrNameLst>
                                          <p:attrName>ppt_y</p:attrName>
                                        </p:attrNameLst>
                                      </p:cBhvr>
                                      <p:tavLst>
                                        <p:tav tm="0">
                                          <p:val>
                                            <p:strVal val="#ppt_y-#ppt_h*1.125000"/>
                                          </p:val>
                                        </p:tav>
                                        <p:tav tm="100000">
                                          <p:val>
                                            <p:strVal val="#ppt_y"/>
                                          </p:val>
                                        </p:tav>
                                      </p:tavLst>
                                    </p:anim>
                                    <p:animEffect transition="in" filter="wipe(down)">
                                      <p:cBhvr>
                                        <p:cTn id="39" dur="750"/>
                                        <p:tgtEl>
                                          <p:spTgt spid="10">
                                            <p:txEl>
                                              <p:pRg st="2" end="2"/>
                                            </p:txEl>
                                          </p:spTgt>
                                        </p:tgtEl>
                                      </p:cBhvr>
                                    </p:animEffect>
                                  </p:childTnLst>
                                </p:cTn>
                              </p:par>
                            </p:childTnLst>
                          </p:cTn>
                        </p:par>
                        <p:par>
                          <p:cTn id="40" fill="hold">
                            <p:stCondLst>
                              <p:cond delay="5750"/>
                            </p:stCondLst>
                            <p:childTnLst>
                              <p:par>
                                <p:cTn id="41" presetID="12" presetClass="entr" presetSubtype="8" fill="hold" grpId="0" nodeType="afterEffect">
                                  <p:stCondLst>
                                    <p:cond delay="15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ppt_x</p:attrName>
                                        </p:attrNameLst>
                                      </p:cBhvr>
                                      <p:tavLst>
                                        <p:tav tm="0">
                                          <p:val>
                                            <p:strVal val="#ppt_x-#ppt_w*1.125000"/>
                                          </p:val>
                                        </p:tav>
                                        <p:tav tm="100000">
                                          <p:val>
                                            <p:strVal val="#ppt_x"/>
                                          </p:val>
                                        </p:tav>
                                      </p:tavLst>
                                    </p:anim>
                                    <p:animEffect transition="in" filter="wipe(righ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1" grpId="0"/>
      <p:bldP spid="7" grpId="0"/>
      <p:bldP spid="10" grpId="0" build="p"/>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LES élections</a:t>
            </a:r>
          </a:p>
          <a:p>
            <a:pPr algn="r" fontAlgn="auto">
              <a:spcBef>
                <a:spcPts val="0"/>
              </a:spcBef>
              <a:spcAft>
                <a:spcPts val="0"/>
              </a:spcAft>
              <a:defRPr/>
            </a:pPr>
            <a:r>
              <a:rPr lang="fr-CH" sz="2800" b="1" cap="all" dirty="0">
                <a:solidFill>
                  <a:srgbClr val="008D91"/>
                </a:solidFill>
                <a:latin typeface="ARS Maquette" panose="02000503030000020004" pitchFamily="2" charset="0"/>
                <a:cs typeface="+mn-cs"/>
              </a:rPr>
              <a:t>Communales 2016</a:t>
            </a:r>
            <a:endParaRPr lang="fr-CH" sz="2800" b="1" cap="all" dirty="0">
              <a:solidFill>
                <a:srgbClr val="008D91"/>
              </a:solidFill>
              <a:latin typeface="+mn-lt"/>
              <a:cs typeface="+mn-cs"/>
            </a:endParaRPr>
          </a:p>
        </p:txBody>
      </p:sp>
      <p:pic>
        <p:nvPicPr>
          <p:cNvPr id="32772"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Rectangle 11"/>
          <p:cNvSpPr/>
          <p:nvPr/>
        </p:nvSpPr>
        <p:spPr>
          <a:xfrm>
            <a:off x="519113" y="2532063"/>
            <a:ext cx="1195387" cy="720725"/>
          </a:xfrm>
          <a:prstGeom prst="rect">
            <a:avLst/>
          </a:prstGeom>
          <a:solidFill>
            <a:srgbClr val="00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1400" dirty="0">
                <a:solidFill>
                  <a:schemeClr val="bg1"/>
                </a:solidFill>
                <a:latin typeface="ARS Maquette" panose="02000503030000020004" pitchFamily="2" charset="0"/>
              </a:rPr>
              <a:t>Dimanche</a:t>
            </a:r>
            <a:br>
              <a:rPr lang="fr-CH" sz="1400" dirty="0">
                <a:solidFill>
                  <a:schemeClr val="bg1"/>
                </a:solidFill>
                <a:latin typeface="ARS Maquette" panose="02000503030000020004" pitchFamily="2" charset="0"/>
              </a:rPr>
            </a:br>
            <a:r>
              <a:rPr lang="fr-CH" sz="1400" b="1" dirty="0">
                <a:solidFill>
                  <a:schemeClr val="bg1"/>
                </a:solidFill>
                <a:latin typeface="ARS Maquette" panose="02000503030000020004" pitchFamily="2" charset="0"/>
              </a:rPr>
              <a:t>28 février 2016</a:t>
            </a:r>
          </a:p>
        </p:txBody>
      </p:sp>
      <p:sp>
        <p:nvSpPr>
          <p:cNvPr id="14" name="Rectangle 13"/>
          <p:cNvSpPr/>
          <p:nvPr/>
        </p:nvSpPr>
        <p:spPr>
          <a:xfrm>
            <a:off x="519113" y="4703763"/>
            <a:ext cx="1195387" cy="719137"/>
          </a:xfrm>
          <a:prstGeom prst="rect">
            <a:avLst/>
          </a:prstGeom>
          <a:solidFill>
            <a:srgbClr val="00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1400" dirty="0">
                <a:solidFill>
                  <a:schemeClr val="bg1"/>
                </a:solidFill>
                <a:latin typeface="ARS Maquette" panose="02000503030000020004" pitchFamily="2" charset="0"/>
              </a:rPr>
              <a:t>Dimanche</a:t>
            </a:r>
            <a:br>
              <a:rPr lang="fr-CH" sz="1400" dirty="0">
                <a:solidFill>
                  <a:schemeClr val="bg1"/>
                </a:solidFill>
                <a:latin typeface="ARS Maquette" panose="02000503030000020004" pitchFamily="2" charset="0"/>
              </a:rPr>
            </a:br>
            <a:r>
              <a:rPr lang="fr-CH" sz="1400" b="1" dirty="0">
                <a:solidFill>
                  <a:schemeClr val="bg1"/>
                </a:solidFill>
                <a:latin typeface="ARS Maquette" panose="02000503030000020004" pitchFamily="2" charset="0"/>
              </a:rPr>
              <a:t>17 avril 2016</a:t>
            </a:r>
          </a:p>
        </p:txBody>
      </p:sp>
      <p:sp>
        <p:nvSpPr>
          <p:cNvPr id="15" name="Rectangle 14"/>
          <p:cNvSpPr/>
          <p:nvPr/>
        </p:nvSpPr>
        <p:spPr>
          <a:xfrm>
            <a:off x="519113" y="3617913"/>
            <a:ext cx="1195387" cy="720725"/>
          </a:xfrm>
          <a:prstGeom prst="rect">
            <a:avLst/>
          </a:prstGeom>
          <a:solidFill>
            <a:srgbClr val="00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1400" dirty="0">
                <a:solidFill>
                  <a:schemeClr val="bg1"/>
                </a:solidFill>
                <a:latin typeface="ARS Maquette" panose="02000503030000020004" pitchFamily="2" charset="0"/>
              </a:rPr>
              <a:t>Dimanche</a:t>
            </a:r>
            <a:br>
              <a:rPr lang="fr-CH" sz="1400" dirty="0">
                <a:solidFill>
                  <a:schemeClr val="bg1"/>
                </a:solidFill>
                <a:latin typeface="ARS Maquette" panose="02000503030000020004" pitchFamily="2" charset="0"/>
              </a:rPr>
            </a:br>
            <a:r>
              <a:rPr lang="fr-CH" sz="1400" b="1" dirty="0">
                <a:solidFill>
                  <a:schemeClr val="bg1"/>
                </a:solidFill>
                <a:latin typeface="ARS Maquette" panose="02000503030000020004" pitchFamily="2" charset="0"/>
              </a:rPr>
              <a:t>20 mars 2016</a:t>
            </a:r>
          </a:p>
        </p:txBody>
      </p:sp>
      <p:sp>
        <p:nvSpPr>
          <p:cNvPr id="7" name="Rectangle à coins arrondis 6"/>
          <p:cNvSpPr/>
          <p:nvPr/>
        </p:nvSpPr>
        <p:spPr>
          <a:xfrm>
            <a:off x="2187575" y="1470025"/>
            <a:ext cx="1485900" cy="720725"/>
          </a:xfrm>
          <a:prstGeom prst="roundRect">
            <a:avLst/>
          </a:prstGeom>
          <a:solidFill>
            <a:schemeClr val="bg1"/>
          </a:solidFill>
          <a:ln>
            <a:solidFill>
              <a:srgbClr val="008D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sz="1200" dirty="0">
                <a:solidFill>
                  <a:srgbClr val="008D91"/>
                </a:solidFill>
                <a:latin typeface="ARS Maquette" panose="02000503030000020004" pitchFamily="2" charset="0"/>
              </a:rPr>
              <a:t>Communes à </a:t>
            </a:r>
            <a:r>
              <a:rPr lang="fr-FR" sz="1200" b="1" dirty="0">
                <a:solidFill>
                  <a:srgbClr val="008D91"/>
                </a:solidFill>
                <a:latin typeface="ARS Maquette" panose="02000503030000020004" pitchFamily="2" charset="0"/>
              </a:rPr>
              <a:t>Conseil </a:t>
            </a:r>
            <a:br>
              <a:rPr lang="fr-FR" sz="1200" b="1" dirty="0">
                <a:solidFill>
                  <a:srgbClr val="008D91"/>
                </a:solidFill>
                <a:latin typeface="ARS Maquette" panose="02000503030000020004" pitchFamily="2" charset="0"/>
              </a:rPr>
            </a:br>
            <a:r>
              <a:rPr lang="fr-FR" sz="1200" b="1" dirty="0">
                <a:solidFill>
                  <a:srgbClr val="008D91"/>
                </a:solidFill>
                <a:latin typeface="ARS Maquette" panose="02000503030000020004" pitchFamily="2" charset="0"/>
              </a:rPr>
              <a:t>Général</a:t>
            </a:r>
            <a:endParaRPr lang="fr-CH" sz="1200" b="1" dirty="0">
              <a:solidFill>
                <a:srgbClr val="008D91"/>
              </a:solidFill>
              <a:latin typeface="ARS Maquette" panose="02000503030000020004" pitchFamily="2" charset="0"/>
            </a:endParaRPr>
          </a:p>
        </p:txBody>
      </p:sp>
      <p:sp>
        <p:nvSpPr>
          <p:cNvPr id="20" name="Rectangle à coins arrondis 19"/>
          <p:cNvSpPr/>
          <p:nvPr/>
        </p:nvSpPr>
        <p:spPr>
          <a:xfrm>
            <a:off x="4691063" y="1482725"/>
            <a:ext cx="1485900" cy="720725"/>
          </a:xfrm>
          <a:prstGeom prst="roundRect">
            <a:avLst/>
          </a:prstGeom>
          <a:solidFill>
            <a:schemeClr val="bg1"/>
          </a:solidFill>
          <a:ln>
            <a:solidFill>
              <a:srgbClr val="008D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sz="1200" dirty="0">
                <a:solidFill>
                  <a:srgbClr val="008D91"/>
                </a:solidFill>
                <a:latin typeface="ARS Maquette" panose="02000503030000020004" pitchFamily="2" charset="0"/>
              </a:rPr>
              <a:t>Communes à </a:t>
            </a:r>
            <a:r>
              <a:rPr lang="fr-FR" sz="1200" b="1" dirty="0">
                <a:solidFill>
                  <a:srgbClr val="008D91"/>
                </a:solidFill>
                <a:latin typeface="ARS Maquette" panose="02000503030000020004" pitchFamily="2" charset="0"/>
              </a:rPr>
              <a:t>Conseil Communal</a:t>
            </a:r>
            <a:endParaRPr lang="fr-CH" sz="1200" b="1" dirty="0">
              <a:solidFill>
                <a:srgbClr val="008D91"/>
              </a:solidFill>
              <a:latin typeface="ARS Maquette" panose="02000503030000020004" pitchFamily="2" charset="0"/>
            </a:endParaRPr>
          </a:p>
        </p:txBody>
      </p:sp>
      <p:sp>
        <p:nvSpPr>
          <p:cNvPr id="18" name="Rectangle 17"/>
          <p:cNvSpPr/>
          <p:nvPr/>
        </p:nvSpPr>
        <p:spPr>
          <a:xfrm>
            <a:off x="519113" y="5788025"/>
            <a:ext cx="1195387" cy="720725"/>
          </a:xfrm>
          <a:prstGeom prst="rect">
            <a:avLst/>
          </a:prstGeom>
          <a:solidFill>
            <a:srgbClr val="00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1400" dirty="0">
                <a:solidFill>
                  <a:schemeClr val="bg1"/>
                </a:solidFill>
                <a:latin typeface="ARS Maquette" panose="02000503030000020004" pitchFamily="2" charset="0"/>
              </a:rPr>
              <a:t>Dimanche</a:t>
            </a:r>
            <a:br>
              <a:rPr lang="fr-CH" sz="1400" dirty="0">
                <a:solidFill>
                  <a:schemeClr val="bg1"/>
                </a:solidFill>
                <a:latin typeface="ARS Maquette" panose="02000503030000020004" pitchFamily="2" charset="0"/>
              </a:rPr>
            </a:br>
            <a:r>
              <a:rPr lang="fr-CH" sz="1400" b="1" dirty="0">
                <a:solidFill>
                  <a:schemeClr val="bg1"/>
                </a:solidFill>
                <a:latin typeface="ARS Maquette" panose="02000503030000020004" pitchFamily="2" charset="0"/>
              </a:rPr>
              <a:t>8 mai </a:t>
            </a:r>
            <a:br>
              <a:rPr lang="fr-CH" sz="1400" b="1" dirty="0">
                <a:solidFill>
                  <a:schemeClr val="bg1"/>
                </a:solidFill>
                <a:latin typeface="ARS Maquette" panose="02000503030000020004" pitchFamily="2" charset="0"/>
              </a:rPr>
            </a:br>
            <a:r>
              <a:rPr lang="fr-CH" sz="1400" b="1" dirty="0">
                <a:solidFill>
                  <a:schemeClr val="bg1"/>
                </a:solidFill>
                <a:latin typeface="ARS Maquette" panose="02000503030000020004" pitchFamily="2" charset="0"/>
              </a:rPr>
              <a:t>2016</a:t>
            </a:r>
          </a:p>
        </p:txBody>
      </p:sp>
      <p:sp>
        <p:nvSpPr>
          <p:cNvPr id="19" name="Rectangle à coins arrondis 18"/>
          <p:cNvSpPr/>
          <p:nvPr/>
        </p:nvSpPr>
        <p:spPr>
          <a:xfrm>
            <a:off x="7194550" y="1470025"/>
            <a:ext cx="1485900" cy="720725"/>
          </a:xfrm>
          <a:prstGeom prst="roundRect">
            <a:avLst/>
          </a:prstGeom>
          <a:solidFill>
            <a:schemeClr val="bg1"/>
          </a:solidFill>
          <a:ln>
            <a:solidFill>
              <a:srgbClr val="008D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altLang="fr-FR" sz="1200" dirty="0">
                <a:solidFill>
                  <a:srgbClr val="008D91"/>
                </a:solidFill>
                <a:latin typeface="ARS Maquette" panose="02000503030000020004" pitchFamily="2" charset="0"/>
              </a:rPr>
              <a:t>Fractions de communes</a:t>
            </a:r>
            <a:endParaRPr lang="fr-CH" sz="1200" dirty="0">
              <a:solidFill>
                <a:srgbClr val="008D91"/>
              </a:solidFill>
              <a:latin typeface="ARS Maquette" panose="02000503030000020004" pitchFamily="2" charset="0"/>
            </a:endParaRPr>
          </a:p>
        </p:txBody>
      </p:sp>
      <p:sp>
        <p:nvSpPr>
          <p:cNvPr id="3" name="ZoneTexte 2"/>
          <p:cNvSpPr txBox="1"/>
          <p:nvPr/>
        </p:nvSpPr>
        <p:spPr>
          <a:xfrm>
            <a:off x="1982788" y="2454275"/>
            <a:ext cx="1895475"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Municipalité</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et 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26" name="ZoneTexte 25"/>
          <p:cNvSpPr txBox="1"/>
          <p:nvPr/>
        </p:nvSpPr>
        <p:spPr>
          <a:xfrm>
            <a:off x="1982788" y="2894013"/>
            <a:ext cx="1895475"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Syndic/que</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et 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27" name="ZoneTexte 26"/>
          <p:cNvSpPr txBox="1"/>
          <p:nvPr/>
        </p:nvSpPr>
        <p:spPr>
          <a:xfrm>
            <a:off x="4295775" y="2452688"/>
            <a:ext cx="2286000" cy="461962"/>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Conseil Communal</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200" i="1" dirty="0">
                <a:solidFill>
                  <a:schemeClr val="tx1">
                    <a:lumMod val="65000"/>
                    <a:lumOff val="35000"/>
                  </a:schemeClr>
                </a:solidFill>
                <a:latin typeface="ARS Maquette" panose="02000503030000020004" pitchFamily="2" charset="0"/>
                <a:cs typeface="+mn-cs"/>
              </a:rPr>
              <a:t>1 seul tour RP ou </a:t>
            </a: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MAJ</a:t>
            </a:r>
          </a:p>
        </p:txBody>
      </p:sp>
      <p:sp>
        <p:nvSpPr>
          <p:cNvPr id="28" name="ZoneTexte 27"/>
          <p:cNvSpPr txBox="1"/>
          <p:nvPr/>
        </p:nvSpPr>
        <p:spPr>
          <a:xfrm>
            <a:off x="4295775" y="2892425"/>
            <a:ext cx="2286000"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Municipalité</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a:t>
            </a:r>
          </a:p>
        </p:txBody>
      </p:sp>
      <p:sp>
        <p:nvSpPr>
          <p:cNvPr id="29" name="ZoneTexte 28"/>
          <p:cNvSpPr txBox="1"/>
          <p:nvPr/>
        </p:nvSpPr>
        <p:spPr>
          <a:xfrm>
            <a:off x="4295775" y="3533775"/>
            <a:ext cx="2286000" cy="461963"/>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Conseil Communal</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20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MAJ éventuel</a:t>
            </a:r>
          </a:p>
        </p:txBody>
      </p:sp>
      <p:sp>
        <p:nvSpPr>
          <p:cNvPr id="30" name="ZoneTexte 29"/>
          <p:cNvSpPr txBox="1"/>
          <p:nvPr/>
        </p:nvSpPr>
        <p:spPr>
          <a:xfrm>
            <a:off x="4295775" y="3973513"/>
            <a:ext cx="2286000" cy="439737"/>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Municipalité</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31" name="ZoneTexte 30"/>
          <p:cNvSpPr txBox="1"/>
          <p:nvPr/>
        </p:nvSpPr>
        <p:spPr>
          <a:xfrm>
            <a:off x="4295775" y="4621213"/>
            <a:ext cx="2286000" cy="461962"/>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Syndic/que</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20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a:t>
            </a:r>
          </a:p>
        </p:txBody>
      </p:sp>
      <p:sp>
        <p:nvSpPr>
          <p:cNvPr id="32" name="ZoneTexte 31"/>
          <p:cNvSpPr txBox="1"/>
          <p:nvPr/>
        </p:nvSpPr>
        <p:spPr>
          <a:xfrm>
            <a:off x="4295775" y="5060950"/>
            <a:ext cx="2286000" cy="623888"/>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Suppléant-e-s</a:t>
            </a:r>
            <a:br>
              <a:rPr lang="fr-CH" sz="1200" b="1" dirty="0">
                <a:solidFill>
                  <a:schemeClr val="tx1">
                    <a:lumMod val="65000"/>
                    <a:lumOff val="35000"/>
                  </a:schemeClr>
                </a:solidFill>
                <a:latin typeface="ARS Maquette" panose="02000503030000020004" pitchFamily="2" charset="0"/>
                <a:cs typeface="+mn-cs"/>
              </a:rPr>
            </a:br>
            <a:r>
              <a:rPr lang="fr-CH" sz="1200" b="1" dirty="0">
                <a:solidFill>
                  <a:schemeClr val="tx1">
                    <a:lumMod val="65000"/>
                    <a:lumOff val="35000"/>
                  </a:schemeClr>
                </a:solidFill>
                <a:latin typeface="ARS Maquette" panose="02000503030000020004" pitchFamily="2" charset="0"/>
                <a:cs typeface="+mn-cs"/>
              </a:rPr>
              <a:t>Conseil Communal </a:t>
            </a:r>
            <a:br>
              <a:rPr lang="fr-CH" sz="1200" b="1"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 seul tour MAJ</a:t>
            </a:r>
          </a:p>
        </p:txBody>
      </p:sp>
      <p:sp>
        <p:nvSpPr>
          <p:cNvPr id="33" name="ZoneTexte 32"/>
          <p:cNvSpPr txBox="1"/>
          <p:nvPr/>
        </p:nvSpPr>
        <p:spPr>
          <a:xfrm>
            <a:off x="4486275" y="5929313"/>
            <a:ext cx="1895475"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Syndic/que</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34" name="ZoneTexte 33"/>
          <p:cNvSpPr txBox="1"/>
          <p:nvPr/>
        </p:nvSpPr>
        <p:spPr>
          <a:xfrm>
            <a:off x="6794500" y="2665413"/>
            <a:ext cx="2286000"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Conseil administratif</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a:t>
            </a:r>
          </a:p>
        </p:txBody>
      </p:sp>
      <p:sp>
        <p:nvSpPr>
          <p:cNvPr id="35" name="ZoneTexte 34"/>
          <p:cNvSpPr txBox="1"/>
          <p:nvPr/>
        </p:nvSpPr>
        <p:spPr>
          <a:xfrm>
            <a:off x="6794500" y="3759200"/>
            <a:ext cx="2286000"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Conseil administratif</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36" name="ZoneTexte 35"/>
          <p:cNvSpPr txBox="1"/>
          <p:nvPr/>
        </p:nvSpPr>
        <p:spPr>
          <a:xfrm>
            <a:off x="6794500" y="4876800"/>
            <a:ext cx="2286000" cy="623888"/>
          </a:xfrm>
          <a:prstGeom prst="rect">
            <a:avLst/>
          </a:prstGeom>
          <a:noFill/>
        </p:spPr>
        <p:txBody>
          <a:bodyPr>
            <a:spAutoFit/>
          </a:bodyPr>
          <a:lstStyle/>
          <a:p>
            <a:pPr algn="ctr" fontAlgn="auto">
              <a:spcBef>
                <a:spcPts val="0"/>
              </a:spcBef>
              <a:spcAft>
                <a:spcPts val="0"/>
              </a:spcAft>
              <a:defRPr/>
            </a:pPr>
            <a:r>
              <a:rPr lang="fr-CH" sz="1200" b="1" dirty="0" err="1">
                <a:solidFill>
                  <a:schemeClr val="tx1">
                    <a:lumMod val="65000"/>
                    <a:lumOff val="35000"/>
                  </a:schemeClr>
                </a:solidFill>
                <a:latin typeface="ARS Maquette" panose="02000503030000020004" pitchFamily="2" charset="0"/>
                <a:cs typeface="+mn-cs"/>
              </a:rPr>
              <a:t>Président-e</a:t>
            </a:r>
            <a:r>
              <a:rPr lang="fr-CH" sz="1200" b="1" dirty="0">
                <a:solidFill>
                  <a:schemeClr val="tx1">
                    <a:lumMod val="65000"/>
                    <a:lumOff val="35000"/>
                  </a:schemeClr>
                </a:solidFill>
                <a:latin typeface="ARS Maquette" panose="02000503030000020004" pitchFamily="2" charset="0"/>
                <a:cs typeface="+mn-cs"/>
              </a:rPr>
              <a:t> du </a:t>
            </a:r>
            <a:br>
              <a:rPr lang="fr-CH" sz="1200" b="1" dirty="0">
                <a:solidFill>
                  <a:schemeClr val="tx1">
                    <a:lumMod val="65000"/>
                    <a:lumOff val="35000"/>
                  </a:schemeClr>
                </a:solidFill>
                <a:latin typeface="ARS Maquette" panose="02000503030000020004" pitchFamily="2" charset="0"/>
                <a:cs typeface="+mn-cs"/>
              </a:rPr>
            </a:br>
            <a:r>
              <a:rPr lang="fr-CH" sz="1200" b="1" dirty="0">
                <a:solidFill>
                  <a:schemeClr val="tx1">
                    <a:lumMod val="65000"/>
                    <a:lumOff val="35000"/>
                  </a:schemeClr>
                </a:solidFill>
                <a:latin typeface="ARS Maquette" panose="02000503030000020004" pitchFamily="2" charset="0"/>
                <a:cs typeface="+mn-cs"/>
              </a:rPr>
              <a:t>Conseil administratif</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a:t>
            </a:r>
          </a:p>
        </p:txBody>
      </p:sp>
      <p:sp>
        <p:nvSpPr>
          <p:cNvPr id="37" name="ZoneTexte 36"/>
          <p:cNvSpPr txBox="1"/>
          <p:nvPr/>
        </p:nvSpPr>
        <p:spPr>
          <a:xfrm>
            <a:off x="6786563" y="5837238"/>
            <a:ext cx="2286000" cy="622300"/>
          </a:xfrm>
          <a:prstGeom prst="rect">
            <a:avLst/>
          </a:prstGeom>
          <a:noFill/>
        </p:spPr>
        <p:txBody>
          <a:bodyPr>
            <a:spAutoFit/>
          </a:bodyPr>
          <a:lstStyle/>
          <a:p>
            <a:pPr algn="ctr" fontAlgn="auto">
              <a:spcBef>
                <a:spcPts val="0"/>
              </a:spcBef>
              <a:spcAft>
                <a:spcPts val="0"/>
              </a:spcAft>
              <a:defRPr/>
            </a:pPr>
            <a:r>
              <a:rPr lang="fr-CH" sz="1200" b="1" dirty="0" err="1">
                <a:solidFill>
                  <a:schemeClr val="tx1">
                    <a:lumMod val="65000"/>
                    <a:lumOff val="35000"/>
                  </a:schemeClr>
                </a:solidFill>
                <a:latin typeface="ARS Maquette" panose="02000503030000020004" pitchFamily="2" charset="0"/>
                <a:cs typeface="+mn-cs"/>
              </a:rPr>
              <a:t>Président-e</a:t>
            </a:r>
            <a:r>
              <a:rPr lang="fr-CH" sz="1200" b="1" dirty="0">
                <a:solidFill>
                  <a:schemeClr val="tx1">
                    <a:lumMod val="65000"/>
                    <a:lumOff val="35000"/>
                  </a:schemeClr>
                </a:solidFill>
                <a:latin typeface="ARS Maquette" panose="02000503030000020004" pitchFamily="2" charset="0"/>
                <a:cs typeface="+mn-cs"/>
              </a:rPr>
              <a:t> du </a:t>
            </a:r>
            <a:br>
              <a:rPr lang="fr-CH" sz="1200" b="1" dirty="0">
                <a:solidFill>
                  <a:schemeClr val="tx1">
                    <a:lumMod val="65000"/>
                    <a:lumOff val="35000"/>
                  </a:schemeClr>
                </a:solidFill>
                <a:latin typeface="ARS Maquette" panose="02000503030000020004" pitchFamily="2" charset="0"/>
                <a:cs typeface="+mn-cs"/>
              </a:rPr>
            </a:br>
            <a:r>
              <a:rPr lang="fr-CH" sz="1200" b="1" dirty="0">
                <a:solidFill>
                  <a:schemeClr val="tx1">
                    <a:lumMod val="65000"/>
                    <a:lumOff val="35000"/>
                  </a:schemeClr>
                </a:solidFill>
                <a:latin typeface="ARS Maquette" panose="02000503030000020004" pitchFamily="2" charset="0"/>
                <a:cs typeface="+mn-cs"/>
              </a:rPr>
              <a:t>Conseil administratif</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ppt_y</p:attrName>
                                        </p:attrNameLst>
                                      </p:cBhvr>
                                      <p:tavLst>
                                        <p:tav tm="0">
                                          <p:val>
                                            <p:strVal val="#ppt_y+#ppt_h*1.125000"/>
                                          </p:val>
                                        </p:tav>
                                        <p:tav tm="100000">
                                          <p:val>
                                            <p:strVal val="#ppt_y"/>
                                          </p:val>
                                        </p:tav>
                                      </p:tavLst>
                                    </p:anim>
                                    <p:animEffect transition="in" filter="wipe(up)">
                                      <p:cBhvr>
                                        <p:cTn id="23" dur="500"/>
                                        <p:tgtEl>
                                          <p:spTgt spid="14"/>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down)">
                                      <p:cBhvr>
                                        <p:cTn id="33" dur="500"/>
                                        <p:tgtEl>
                                          <p:spTgt spid="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500"/>
                                        <p:tgtEl>
                                          <p:spTgt spid="3"/>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500"/>
                                        <p:tgtEl>
                                          <p:spTgt spid="26"/>
                                        </p:tgtEl>
                                      </p:cBhvr>
                                    </p:animEffect>
                                  </p:childTnLst>
                                </p:cTn>
                              </p:par>
                            </p:childTnLst>
                          </p:cTn>
                        </p:par>
                        <p:par>
                          <p:cTn id="42" fill="hold">
                            <p:stCondLst>
                              <p:cond delay="6000"/>
                            </p:stCondLst>
                            <p:childTnLst>
                              <p:par>
                                <p:cTn id="43" presetID="1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down)">
                                      <p:cBhvr>
                                        <p:cTn id="46" dur="500"/>
                                        <p:tgtEl>
                                          <p:spTgt spid="20"/>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500"/>
                                        <p:tgtEl>
                                          <p:spTgt spid="27"/>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500"/>
                                        <p:tgtEl>
                                          <p:spTgt spid="28"/>
                                        </p:tgtEl>
                                      </p:cBhvr>
                                    </p:animEffect>
                                  </p:childTnLst>
                                </p:cTn>
                              </p:par>
                            </p:childTnLst>
                          </p:cTn>
                        </p:par>
                        <p:par>
                          <p:cTn id="55" fill="hold">
                            <p:stCondLst>
                              <p:cond delay="10000"/>
                            </p:stCondLst>
                            <p:childTnLst>
                              <p:par>
                                <p:cTn id="56" presetID="10" presetClass="entr" presetSubtype="0"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500"/>
                                        <p:tgtEl>
                                          <p:spTgt spid="29"/>
                                        </p:tgtEl>
                                      </p:cBhvr>
                                    </p:animEffect>
                                  </p:childTnLst>
                                </p:cTn>
                              </p:par>
                            </p:childTnLst>
                          </p:cTn>
                        </p:par>
                        <p:par>
                          <p:cTn id="59" fill="hold">
                            <p:stCondLst>
                              <p:cond delay="11500"/>
                            </p:stCondLst>
                            <p:childTnLst>
                              <p:par>
                                <p:cTn id="60" presetID="10"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500"/>
                                        <p:tgtEl>
                                          <p:spTgt spid="30"/>
                                        </p:tgtEl>
                                      </p:cBhvr>
                                    </p:animEffect>
                                  </p:childTnLst>
                                </p:cTn>
                              </p:par>
                            </p:childTnLst>
                          </p:cTn>
                        </p:par>
                        <p:par>
                          <p:cTn id="63" fill="hold">
                            <p:stCondLst>
                              <p:cond delay="13000"/>
                            </p:stCondLst>
                            <p:childTnLst>
                              <p:par>
                                <p:cTn id="64" presetID="10"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500"/>
                                        <p:tgtEl>
                                          <p:spTgt spid="31"/>
                                        </p:tgtEl>
                                      </p:cBhvr>
                                    </p:animEffect>
                                  </p:childTnLst>
                                </p:cTn>
                              </p:par>
                            </p:childTnLst>
                          </p:cTn>
                        </p:par>
                        <p:par>
                          <p:cTn id="67" fill="hold">
                            <p:stCondLst>
                              <p:cond delay="14500"/>
                            </p:stCondLst>
                            <p:childTnLst>
                              <p:par>
                                <p:cTn id="68" presetID="10" presetClass="entr" presetSubtype="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500"/>
                                        <p:tgtEl>
                                          <p:spTgt spid="32"/>
                                        </p:tgtEl>
                                      </p:cBhvr>
                                    </p:animEffect>
                                  </p:childTnLst>
                                </p:cTn>
                              </p:par>
                            </p:childTnLst>
                          </p:cTn>
                        </p:par>
                        <p:par>
                          <p:cTn id="71" fill="hold">
                            <p:stCondLst>
                              <p:cond delay="16000"/>
                            </p:stCondLst>
                            <p:childTnLst>
                              <p:par>
                                <p:cTn id="72" presetID="10" presetClass="entr" presetSubtype="0"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500"/>
                                        <p:tgtEl>
                                          <p:spTgt spid="33"/>
                                        </p:tgtEl>
                                      </p:cBhvr>
                                    </p:animEffect>
                                  </p:childTnLst>
                                </p:cTn>
                              </p:par>
                            </p:childTnLst>
                          </p:cTn>
                        </p:par>
                        <p:par>
                          <p:cTn id="75" fill="hold">
                            <p:stCondLst>
                              <p:cond delay="17500"/>
                            </p:stCondLst>
                            <p:childTnLst>
                              <p:par>
                                <p:cTn id="76" presetID="12" presetClass="entr" presetSubtype="1"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p:tgtEl>
                                          <p:spTgt spid="19"/>
                                        </p:tgtEl>
                                        <p:attrNameLst>
                                          <p:attrName>ppt_y</p:attrName>
                                        </p:attrNameLst>
                                      </p:cBhvr>
                                      <p:tavLst>
                                        <p:tav tm="0">
                                          <p:val>
                                            <p:strVal val="#ppt_y-#ppt_h*1.125000"/>
                                          </p:val>
                                        </p:tav>
                                        <p:tav tm="100000">
                                          <p:val>
                                            <p:strVal val="#ppt_y"/>
                                          </p:val>
                                        </p:tav>
                                      </p:tavLst>
                                    </p:anim>
                                    <p:animEffect transition="in" filter="wipe(down)">
                                      <p:cBhvr>
                                        <p:cTn id="79" dur="500"/>
                                        <p:tgtEl>
                                          <p:spTgt spid="19"/>
                                        </p:tgtEl>
                                      </p:cBhvr>
                                    </p:animEffect>
                                  </p:childTnLst>
                                </p:cTn>
                              </p:par>
                            </p:childTnLst>
                          </p:cTn>
                        </p:par>
                        <p:par>
                          <p:cTn id="80" fill="hold">
                            <p:stCondLst>
                              <p:cond delay="18000"/>
                            </p:stCondLst>
                            <p:childTnLst>
                              <p:par>
                                <p:cTn id="81" presetID="10"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500"/>
                                        <p:tgtEl>
                                          <p:spTgt spid="34"/>
                                        </p:tgtEl>
                                      </p:cBhvr>
                                    </p:animEffect>
                                  </p:childTnLst>
                                </p:cTn>
                              </p:par>
                            </p:childTnLst>
                          </p:cTn>
                        </p:par>
                        <p:par>
                          <p:cTn id="84" fill="hold">
                            <p:stCondLst>
                              <p:cond delay="195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500"/>
                                        <p:tgtEl>
                                          <p:spTgt spid="35"/>
                                        </p:tgtEl>
                                      </p:cBhvr>
                                    </p:animEffect>
                                  </p:childTnLst>
                                </p:cTn>
                              </p:par>
                            </p:childTnLst>
                          </p:cTn>
                        </p:par>
                        <p:par>
                          <p:cTn id="88" fill="hold">
                            <p:stCondLst>
                              <p:cond delay="21000"/>
                            </p:stCondLst>
                            <p:childTnLst>
                              <p:par>
                                <p:cTn id="89" presetID="10"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500"/>
                                        <p:tgtEl>
                                          <p:spTgt spid="36"/>
                                        </p:tgtEl>
                                      </p:cBhvr>
                                    </p:animEffect>
                                  </p:childTnLst>
                                </p:cTn>
                              </p:par>
                            </p:childTnLst>
                          </p:cTn>
                        </p:par>
                        <p:par>
                          <p:cTn id="92" fill="hold">
                            <p:stCondLst>
                              <p:cond delay="22500"/>
                            </p:stCondLst>
                            <p:childTnLst>
                              <p:par>
                                <p:cTn id="93" presetID="10"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animBg="1"/>
      <p:bldP spid="15" grpId="0" animBg="1"/>
      <p:bldP spid="7" grpId="0" animBg="1"/>
      <p:bldP spid="20" grpId="0" animBg="1"/>
      <p:bldP spid="18" grpId="0" animBg="1"/>
      <p:bldP spid="19" grpId="0" animBg="1"/>
      <p:bldP spid="3" grpId="0"/>
      <p:bldP spid="26" grpId="0"/>
      <p:bldP spid="27" grpId="0"/>
      <p:bldP spid="28" grpId="0"/>
      <p:bldP spid="29" grpId="0"/>
      <p:bldP spid="30" grpId="0"/>
      <p:bldP spid="31" grpId="0"/>
      <p:bldP spid="32" grpId="0"/>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LE </a:t>
            </a:r>
            <a:r>
              <a:rPr lang="fr-CH" sz="2800" b="1" cap="all" dirty="0">
                <a:solidFill>
                  <a:srgbClr val="008D91"/>
                </a:solidFill>
                <a:latin typeface="ARS Maquette" panose="02000503030000020004" pitchFamily="2" charset="0"/>
                <a:cs typeface="+mn-cs"/>
              </a:rPr>
              <a:t>conseil</a:t>
            </a:r>
            <a:r>
              <a:rPr lang="fr-CH" sz="2800" cap="all" dirty="0">
                <a:solidFill>
                  <a:srgbClr val="008D91"/>
                </a:solidFill>
                <a:latin typeface="ARS Maquette" panose="02000503030000020004" pitchFamily="2" charset="0"/>
                <a:cs typeface="+mn-cs"/>
              </a:rPr>
              <a:t> </a:t>
            </a:r>
            <a:r>
              <a:rPr lang="fr-CH" sz="2800" b="1" cap="all" dirty="0">
                <a:solidFill>
                  <a:srgbClr val="008D91"/>
                </a:solidFill>
                <a:latin typeface="ARS Maquette" panose="02000503030000020004" pitchFamily="2" charset="0"/>
                <a:cs typeface="+mn-cs"/>
              </a:rPr>
              <a:t>général</a:t>
            </a:r>
            <a:endParaRPr lang="fr-CH" sz="2800" b="1" cap="all" dirty="0">
              <a:solidFill>
                <a:srgbClr val="008D91"/>
              </a:solidFill>
              <a:latin typeface="+mn-lt"/>
              <a:cs typeface="+mn-cs"/>
            </a:endParaRPr>
          </a:p>
        </p:txBody>
      </p:sp>
      <p:pic>
        <p:nvPicPr>
          <p:cNvPr id="33796"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14" name="Image 13"/>
          <p:cNvPicPr>
            <a:picLocks noChangeAspect="1"/>
          </p:cNvPicPr>
          <p:nvPr/>
        </p:nvPicPr>
        <p:blipFill>
          <a:blip r:embed="rId3"/>
          <a:srcRect/>
          <a:stretch>
            <a:fillRect/>
          </a:stretch>
        </p:blipFill>
        <p:spPr bwMode="auto">
          <a:xfrm>
            <a:off x="6016625" y="1512888"/>
            <a:ext cx="1800225" cy="1800225"/>
          </a:xfrm>
          <a:prstGeom prst="rect">
            <a:avLst/>
          </a:prstGeom>
          <a:noFill/>
          <a:ln w="9525">
            <a:noFill/>
            <a:miter lim="800000"/>
            <a:headEnd/>
            <a:tailEnd/>
          </a:ln>
        </p:spPr>
      </p:pic>
      <p:sp>
        <p:nvSpPr>
          <p:cNvPr id="15" name="ZoneTexte 14"/>
          <p:cNvSpPr txBox="1"/>
          <p:nvPr/>
        </p:nvSpPr>
        <p:spPr>
          <a:xfrm>
            <a:off x="519113" y="1512888"/>
            <a:ext cx="4708525" cy="4662487"/>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Les membres du Conseil général </a:t>
            </a:r>
            <a:r>
              <a:rPr lang="fr-CH" b="1" dirty="0">
                <a:solidFill>
                  <a:schemeClr val="tx1">
                    <a:lumMod val="65000"/>
                    <a:lumOff val="35000"/>
                  </a:schemeClr>
                </a:solidFill>
                <a:latin typeface="ARS Maquette" panose="02000503030000020004" pitchFamily="2" charset="0"/>
                <a:cs typeface="+mn-cs"/>
              </a:rPr>
              <a:t>ne sont  pas élus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Tout électeur qui en fait la demande peut en devenir membre</a:t>
            </a:r>
            <a:r>
              <a:rPr lang="fr-CH" dirty="0">
                <a:solidFill>
                  <a:schemeClr val="tx1">
                    <a:lumMod val="65000"/>
                    <a:lumOff val="35000"/>
                  </a:schemeClr>
                </a:solidFill>
                <a:latin typeface="ARS Maquette" panose="02000503030000020004" pitchFamily="2" charset="0"/>
                <a:cs typeface="+mn-cs"/>
              </a:rPr>
              <a:t>. Il sera appelé à prêter serment en début de séance. </a:t>
            </a:r>
          </a:p>
          <a:p>
            <a:pPr marL="177800" indent="-177800" fontAlgn="auto">
              <a:lnSpc>
                <a:spcPct val="150000"/>
              </a:lnSpc>
              <a:spcBef>
                <a:spcPts val="0"/>
              </a:spcBef>
              <a:spcAft>
                <a:spcPts val="0"/>
              </a:spcAft>
              <a:defRPr/>
            </a:pPr>
            <a:endParaRPr lang="fr-CH"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Dans la mesure où chaque électeur peut s’exprimer devant le Conseil général, </a:t>
            </a:r>
            <a:r>
              <a:rPr lang="fr-CH" b="1" dirty="0">
                <a:solidFill>
                  <a:schemeClr val="tx1">
                    <a:lumMod val="65000"/>
                    <a:lumOff val="35000"/>
                  </a:schemeClr>
                </a:solidFill>
                <a:latin typeface="ARS Maquette" panose="02000503030000020004" pitchFamily="2" charset="0"/>
                <a:cs typeface="+mn-cs"/>
              </a:rPr>
              <a:t>aucune des décisions prises n’est soumise au référendum populaire.</a:t>
            </a:r>
          </a:p>
        </p:txBody>
      </p:sp>
      <p:pic>
        <p:nvPicPr>
          <p:cNvPr id="17" name="Picture 5"/>
          <p:cNvPicPr>
            <a:picLocks noChangeAspect="1" noChangeArrowheads="1"/>
          </p:cNvPicPr>
          <p:nvPr/>
        </p:nvPicPr>
        <p:blipFill>
          <a:blip r:embed="rId4"/>
          <a:srcRect r="6165"/>
          <a:stretch>
            <a:fillRect/>
          </a:stretch>
        </p:blipFill>
        <p:spPr bwMode="auto">
          <a:xfrm>
            <a:off x="5862638" y="4343400"/>
            <a:ext cx="2109787" cy="158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par>
                          <p:cTn id="17" fill="hold">
                            <p:stCondLst>
                              <p:cond delay="2500"/>
                            </p:stCondLst>
                            <p:childTnLst>
                              <p:par>
                                <p:cTn id="18" presetID="12" presetClass="entr" presetSubtype="1" fill="hold" grpId="0" nodeType="after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 calcmode="lin" valueType="num">
                                      <p:cBhvr additive="base">
                                        <p:cTn id="20"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21" dur="1000"/>
                                        <p:tgtEl>
                                          <p:spTgt spid="15">
                                            <p:txEl>
                                              <p:pRg st="0" end="0"/>
                                            </p:txEl>
                                          </p:spTgt>
                                        </p:tgtEl>
                                      </p:cBhvr>
                                    </p:animEffect>
                                  </p:childTnLst>
                                </p:cTn>
                              </p:par>
                            </p:childTnLst>
                          </p:cTn>
                        </p:par>
                        <p:par>
                          <p:cTn id="22" fill="hold">
                            <p:stCondLst>
                              <p:cond delay="3500"/>
                            </p:stCondLst>
                            <p:childTnLst>
                              <p:par>
                                <p:cTn id="23" presetID="12" presetClass="entr" presetSubtype="1" fill="hold" grpId="0" nodeType="after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26" dur="1000"/>
                                        <p:tgtEl>
                                          <p:spTgt spid="15">
                                            <p:txEl>
                                              <p:pRg st="2" end="2"/>
                                            </p:txEl>
                                          </p:spTgt>
                                        </p:tgtEl>
                                      </p:cBhvr>
                                    </p:animEffect>
                                  </p:childTnLst>
                                </p:cTn>
                              </p:par>
                            </p:childTnLst>
                          </p:cTn>
                        </p:par>
                        <p:par>
                          <p:cTn id="27" fill="hold">
                            <p:stCondLst>
                              <p:cond delay="4500"/>
                            </p:stCondLst>
                            <p:childTnLst>
                              <p:par>
                                <p:cTn id="28" presetID="12" presetClass="entr" presetSubtype="1" fill="hold" grpId="0" nodeType="after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 calcmode="lin" valueType="num">
                                      <p:cBhvr additive="base">
                                        <p:cTn id="30" dur="1000"/>
                                        <p:tgtEl>
                                          <p:spTgt spid="15">
                                            <p:txEl>
                                              <p:pRg st="4" end="4"/>
                                            </p:txEl>
                                          </p:spTgt>
                                        </p:tgtEl>
                                        <p:attrNameLst>
                                          <p:attrName>ppt_y</p:attrName>
                                        </p:attrNameLst>
                                      </p:cBhvr>
                                      <p:tavLst>
                                        <p:tav tm="0">
                                          <p:val>
                                            <p:strVal val="#ppt_y-#ppt_h*1.125000"/>
                                          </p:val>
                                        </p:tav>
                                        <p:tav tm="100000">
                                          <p:val>
                                            <p:strVal val="#ppt_y"/>
                                          </p:val>
                                        </p:tav>
                                      </p:tavLst>
                                    </p:anim>
                                    <p:animEffect transition="in" filter="wipe(down)">
                                      <p:cBhvr>
                                        <p:cTn id="31" dur="10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Élection du </a:t>
            </a:r>
            <a:r>
              <a:rPr lang="fr-CH" sz="2800" b="1" cap="all" dirty="0">
                <a:solidFill>
                  <a:srgbClr val="008D91"/>
                </a:solidFill>
                <a:latin typeface="ARS Maquette" panose="02000503030000020004" pitchFamily="2" charset="0"/>
                <a:cs typeface="+mn-cs"/>
              </a:rPr>
              <a:t>conseil</a:t>
            </a:r>
            <a:r>
              <a:rPr lang="fr-CH" sz="2800" cap="all" dirty="0">
                <a:solidFill>
                  <a:srgbClr val="008D91"/>
                </a:solidFill>
                <a:latin typeface="ARS Maquette" panose="02000503030000020004" pitchFamily="2" charset="0"/>
                <a:cs typeface="+mn-cs"/>
              </a:rPr>
              <a:t> </a:t>
            </a:r>
            <a:r>
              <a:rPr lang="fr-CH" sz="2800" b="1" cap="all" dirty="0">
                <a:solidFill>
                  <a:srgbClr val="008D91"/>
                </a:solidFill>
                <a:latin typeface="ARS Maquette" panose="02000503030000020004" pitchFamily="2" charset="0"/>
                <a:cs typeface="+mn-cs"/>
              </a:rPr>
              <a:t>communal</a:t>
            </a:r>
          </a:p>
          <a:p>
            <a:pPr algn="r" fontAlgn="auto">
              <a:spcBef>
                <a:spcPts val="0"/>
              </a:spcBef>
              <a:spcAft>
                <a:spcPts val="0"/>
              </a:spcAft>
              <a:defRPr/>
            </a:pPr>
            <a:r>
              <a:rPr lang="fr-CH" sz="2800" cap="all" dirty="0">
                <a:solidFill>
                  <a:srgbClr val="008D91"/>
                </a:solidFill>
                <a:latin typeface="ARS Maquette" panose="02000503030000020004" pitchFamily="2" charset="0"/>
                <a:cs typeface="+mn-cs"/>
              </a:rPr>
              <a:t>Système majoritaire</a:t>
            </a:r>
            <a:endParaRPr lang="fr-CH" sz="2800" cap="all" dirty="0">
              <a:solidFill>
                <a:srgbClr val="008D91"/>
              </a:solidFill>
              <a:latin typeface="+mn-lt"/>
              <a:cs typeface="+mn-cs"/>
            </a:endParaRPr>
          </a:p>
        </p:txBody>
      </p:sp>
      <p:pic>
        <p:nvPicPr>
          <p:cNvPr id="34820"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512888"/>
            <a:ext cx="4708525" cy="5286375"/>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Le </a:t>
            </a:r>
            <a:r>
              <a:rPr lang="fr-CH" b="1" dirty="0">
                <a:solidFill>
                  <a:schemeClr val="tx1">
                    <a:lumMod val="65000"/>
                    <a:lumOff val="35000"/>
                  </a:schemeClr>
                </a:solidFill>
                <a:latin typeface="ARS Maquette" panose="02000503030000020004" pitchFamily="2" charset="0"/>
                <a:cs typeface="+mn-cs"/>
              </a:rPr>
              <a:t>Conseil communal </a:t>
            </a:r>
            <a:r>
              <a:rPr lang="fr-CH" dirty="0">
                <a:solidFill>
                  <a:schemeClr val="tx1">
                    <a:lumMod val="65000"/>
                    <a:lumOff val="35000"/>
                  </a:schemeClr>
                </a:solidFill>
                <a:latin typeface="ARS Maquette" panose="02000503030000020004" pitchFamily="2" charset="0"/>
                <a:cs typeface="+mn-cs"/>
              </a:rPr>
              <a:t>de notre Commune est composé de </a:t>
            </a:r>
            <a:r>
              <a:rPr lang="fr-CH" b="1" dirty="0">
                <a:solidFill>
                  <a:schemeClr val="tx1">
                    <a:lumMod val="65000"/>
                    <a:lumOff val="35000"/>
                  </a:schemeClr>
                </a:solidFill>
                <a:latin typeface="ARS Maquette" panose="02000503030000020004" pitchFamily="2" charset="0"/>
                <a:cs typeface="+mn-cs"/>
              </a:rPr>
              <a:t>XXX personnes</a:t>
            </a:r>
            <a:r>
              <a:rPr lang="fr-CH" dirty="0">
                <a:solidFill>
                  <a:schemeClr val="tx1">
                    <a:lumMod val="65000"/>
                    <a:lumOff val="35000"/>
                  </a:schemeClr>
                </a:solidFill>
                <a:latin typeface="ARS Maquette" panose="02000503030000020004" pitchFamily="2" charset="0"/>
                <a:cs typeface="+mn-cs"/>
              </a:rPr>
              <a:t>. Chacune appelle une place que l’on appelle un </a:t>
            </a:r>
            <a:r>
              <a:rPr lang="fr-CH" b="1" dirty="0">
                <a:solidFill>
                  <a:schemeClr val="tx1">
                    <a:lumMod val="65000"/>
                    <a:lumOff val="35000"/>
                  </a:schemeClr>
                </a:solidFill>
                <a:latin typeface="ARS Maquette" panose="02000503030000020004" pitchFamily="2" charset="0"/>
                <a:cs typeface="+mn-cs"/>
              </a:rPr>
              <a:t>siège</a:t>
            </a:r>
            <a:r>
              <a:rPr lang="fr-CH" dirty="0">
                <a:solidFill>
                  <a:schemeClr val="tx1">
                    <a:lumMod val="65000"/>
                    <a:lumOff val="35000"/>
                  </a:schemeClr>
                </a:solidFill>
                <a:latin typeface="ARS Maquette" panose="02000503030000020004" pitchFamily="2" charset="0"/>
                <a:cs typeface="+mn-cs"/>
              </a:rPr>
              <a:t>. Ainsi, notre Conseil communal compte </a:t>
            </a:r>
            <a:r>
              <a:rPr lang="fr-CH" b="1" dirty="0">
                <a:solidFill>
                  <a:schemeClr val="tx1">
                    <a:lumMod val="65000"/>
                    <a:lumOff val="35000"/>
                  </a:schemeClr>
                </a:solidFill>
                <a:latin typeface="ARS Maquette" panose="02000503030000020004" pitchFamily="2" charset="0"/>
                <a:cs typeface="+mn-cs"/>
              </a:rPr>
              <a:t>XX sièges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Une </a:t>
            </a:r>
            <a:r>
              <a:rPr lang="fr-CH" b="1" dirty="0">
                <a:solidFill>
                  <a:schemeClr val="tx1">
                    <a:lumMod val="65000"/>
                    <a:lumOff val="35000"/>
                  </a:schemeClr>
                </a:solidFill>
                <a:latin typeface="ARS Maquette" panose="02000503030000020004" pitchFamily="2" charset="0"/>
                <a:cs typeface="+mn-cs"/>
              </a:rPr>
              <a:t>élection</a:t>
            </a:r>
            <a:r>
              <a:rPr lang="fr-CH" dirty="0">
                <a:solidFill>
                  <a:schemeClr val="tx1">
                    <a:lumMod val="65000"/>
                    <a:lumOff val="35000"/>
                  </a:schemeClr>
                </a:solidFill>
                <a:latin typeface="ARS Maquette" panose="02000503030000020004" pitchFamily="2" charset="0"/>
                <a:cs typeface="+mn-cs"/>
              </a:rPr>
              <a:t> a lieu </a:t>
            </a:r>
            <a:r>
              <a:rPr lang="fr-CH" b="1" dirty="0">
                <a:solidFill>
                  <a:schemeClr val="tx1">
                    <a:lumMod val="65000"/>
                    <a:lumOff val="35000"/>
                  </a:schemeClr>
                </a:solidFill>
                <a:latin typeface="ARS Maquette" panose="02000503030000020004" pitchFamily="2" charset="0"/>
                <a:cs typeface="+mn-cs"/>
              </a:rPr>
              <a:t>tous les cinq ans </a:t>
            </a:r>
            <a:r>
              <a:rPr lang="fr-CH" dirty="0">
                <a:solidFill>
                  <a:schemeClr val="tx1">
                    <a:lumMod val="65000"/>
                    <a:lumOff val="35000"/>
                  </a:schemeClr>
                </a:solidFill>
                <a:latin typeface="ARS Maquette" panose="02000503030000020004" pitchFamily="2" charset="0"/>
                <a:cs typeface="+mn-cs"/>
              </a:rPr>
              <a:t>afin de distribuer ces sièges aux différents candidats, selon la volonté du corps électoral communal. Vous pouvez </a:t>
            </a:r>
            <a:r>
              <a:rPr lang="fr-CH" b="1" dirty="0">
                <a:solidFill>
                  <a:schemeClr val="tx1">
                    <a:lumMod val="65000"/>
                    <a:lumOff val="35000"/>
                  </a:schemeClr>
                </a:solidFill>
                <a:latin typeface="ARS Maquette" panose="02000503030000020004" pitchFamily="2" charset="0"/>
                <a:cs typeface="+mn-cs"/>
              </a:rPr>
              <a:t>voter pour autant de candidats qu’il y a de sièges</a:t>
            </a:r>
            <a:r>
              <a:rPr lang="fr-CH" dirty="0">
                <a:solidFill>
                  <a:schemeClr val="tx1">
                    <a:lumMod val="65000"/>
                    <a:lumOff val="35000"/>
                  </a:schemeClr>
                </a:solidFill>
                <a:latin typeface="ARS Maquette" panose="02000503030000020004" pitchFamily="2" charset="0"/>
                <a:cs typeface="+mn-cs"/>
              </a:rPr>
              <a:t>. Ainsi, vous disposez de </a:t>
            </a:r>
            <a:r>
              <a:rPr lang="fr-CH" b="1" dirty="0">
                <a:solidFill>
                  <a:schemeClr val="tx1">
                    <a:lumMod val="65000"/>
                    <a:lumOff val="35000"/>
                  </a:schemeClr>
                </a:solidFill>
                <a:latin typeface="ARS Maquette" panose="02000503030000020004" pitchFamily="2" charset="0"/>
                <a:cs typeface="+mn-cs"/>
              </a:rPr>
              <a:t>XX voix. </a:t>
            </a:r>
          </a:p>
        </p:txBody>
      </p:sp>
      <p:pic>
        <p:nvPicPr>
          <p:cNvPr id="11" name="Picture 6"/>
          <p:cNvPicPr>
            <a:picLocks noChangeAspect="1" noChangeArrowheads="1"/>
          </p:cNvPicPr>
          <p:nvPr/>
        </p:nvPicPr>
        <p:blipFill>
          <a:blip r:embed="rId3">
            <a:clrChange>
              <a:clrFrom>
                <a:srgbClr val="FFFFFF"/>
              </a:clrFrom>
              <a:clrTo>
                <a:srgbClr val="FFFFFF">
                  <a:alpha val="0"/>
                </a:srgbClr>
              </a:clrTo>
            </a:clrChange>
          </a:blip>
          <a:srcRect l="75990"/>
          <a:stretch>
            <a:fillRect/>
          </a:stretch>
        </p:blipFill>
        <p:spPr bwMode="auto">
          <a:xfrm>
            <a:off x="5888038" y="3514725"/>
            <a:ext cx="2057400" cy="2668588"/>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436" y="1591524"/>
            <a:ext cx="1703976" cy="164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 calcmode="lin" valueType="num">
                                      <p:cBhvr additive="base">
                                        <p:cTn id="16"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17" dur="1000"/>
                                        <p:tgtEl>
                                          <p:spTgt spid="15">
                                            <p:txEl>
                                              <p:pRg st="0" end="0"/>
                                            </p:txEl>
                                          </p:spTgt>
                                        </p:tgtEl>
                                      </p:cBhvr>
                                    </p:animEffect>
                                  </p:childTnLst>
                                </p:cTn>
                              </p:par>
                            </p:childTnLst>
                          </p:cTn>
                        </p:par>
                        <p:par>
                          <p:cTn id="18" fill="hold">
                            <p:stCondLst>
                              <p:cond delay="2500"/>
                            </p:stCondLst>
                            <p:childTnLst>
                              <p:par>
                                <p:cTn id="19" presetID="12" presetClass="entr" presetSubtype="1" fill="hold" grpId="0" nodeType="after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 calcmode="lin" valueType="num">
                                      <p:cBhvr additive="base">
                                        <p:cTn id="21"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22" dur="1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Élection du </a:t>
            </a:r>
            <a:r>
              <a:rPr lang="fr-CH" sz="2800" b="1" cap="all" dirty="0">
                <a:solidFill>
                  <a:srgbClr val="008D91"/>
                </a:solidFill>
                <a:latin typeface="ARS Maquette" panose="02000503030000020004" pitchFamily="2" charset="0"/>
                <a:cs typeface="+mn-cs"/>
              </a:rPr>
              <a:t>conseil</a:t>
            </a:r>
            <a:r>
              <a:rPr lang="fr-CH" sz="2800" cap="all" dirty="0">
                <a:solidFill>
                  <a:srgbClr val="008D91"/>
                </a:solidFill>
                <a:latin typeface="ARS Maquette" panose="02000503030000020004" pitchFamily="2" charset="0"/>
                <a:cs typeface="+mn-cs"/>
              </a:rPr>
              <a:t> </a:t>
            </a:r>
            <a:r>
              <a:rPr lang="fr-CH" sz="2800" b="1" cap="all" dirty="0">
                <a:solidFill>
                  <a:srgbClr val="008D91"/>
                </a:solidFill>
                <a:latin typeface="ARS Maquette" panose="02000503030000020004" pitchFamily="2" charset="0"/>
                <a:cs typeface="+mn-cs"/>
              </a:rPr>
              <a:t>communal</a:t>
            </a:r>
          </a:p>
          <a:p>
            <a:pPr algn="r" fontAlgn="auto">
              <a:spcBef>
                <a:spcPts val="0"/>
              </a:spcBef>
              <a:spcAft>
                <a:spcPts val="0"/>
              </a:spcAft>
              <a:defRPr/>
            </a:pPr>
            <a:r>
              <a:rPr lang="fr-CH" sz="2800" cap="all" dirty="0">
                <a:solidFill>
                  <a:srgbClr val="008D91"/>
                </a:solidFill>
                <a:latin typeface="ARS Maquette" panose="02000503030000020004" pitchFamily="2" charset="0"/>
                <a:cs typeface="+mn-cs"/>
              </a:rPr>
              <a:t>Système majoritaire</a:t>
            </a:r>
            <a:endParaRPr lang="fr-CH" sz="2800" cap="all" dirty="0">
              <a:solidFill>
                <a:srgbClr val="008D91"/>
              </a:solidFill>
              <a:latin typeface="+mn-lt"/>
              <a:cs typeface="+mn-cs"/>
            </a:endParaRPr>
          </a:p>
        </p:txBody>
      </p:sp>
      <p:pic>
        <p:nvPicPr>
          <p:cNvPr id="35844"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512888"/>
            <a:ext cx="4708525" cy="4870450"/>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L’élection du Conseil communal est une </a:t>
            </a:r>
            <a:r>
              <a:rPr lang="fr-CH" b="1" dirty="0">
                <a:solidFill>
                  <a:schemeClr val="tx1">
                    <a:lumMod val="65000"/>
                    <a:lumOff val="35000"/>
                  </a:schemeClr>
                </a:solidFill>
                <a:latin typeface="ARS Maquette" panose="02000503030000020004" pitchFamily="2" charset="0"/>
                <a:cs typeface="+mn-cs"/>
              </a:rPr>
              <a:t>élection majoritaire à deux tours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Au </a:t>
            </a:r>
            <a:r>
              <a:rPr lang="fr-CH" b="1" dirty="0">
                <a:solidFill>
                  <a:schemeClr val="tx1">
                    <a:lumMod val="65000"/>
                    <a:lumOff val="35000"/>
                  </a:schemeClr>
                </a:solidFill>
                <a:latin typeface="ARS Maquette" panose="02000503030000020004" pitchFamily="2" charset="0"/>
                <a:cs typeface="+mn-cs"/>
              </a:rPr>
              <a:t>1</a:t>
            </a:r>
            <a:r>
              <a:rPr lang="fr-CH" b="1" baseline="30000" dirty="0">
                <a:solidFill>
                  <a:schemeClr val="tx1">
                    <a:lumMod val="65000"/>
                    <a:lumOff val="35000"/>
                  </a:schemeClr>
                </a:solidFill>
                <a:latin typeface="ARS Maquette" panose="02000503030000020004" pitchFamily="2" charset="0"/>
                <a:cs typeface="+mn-cs"/>
              </a:rPr>
              <a:t>er</a:t>
            </a:r>
            <a:r>
              <a:rPr lang="fr-CH" b="1" dirty="0">
                <a:solidFill>
                  <a:schemeClr val="tx1">
                    <a:lumMod val="65000"/>
                    <a:lumOff val="35000"/>
                  </a:schemeClr>
                </a:solidFill>
                <a:latin typeface="ARS Maquette" panose="02000503030000020004" pitchFamily="2" charset="0"/>
                <a:cs typeface="+mn-cs"/>
              </a:rPr>
              <a:t> tour</a:t>
            </a:r>
            <a:r>
              <a:rPr lang="fr-CH" dirty="0">
                <a:solidFill>
                  <a:schemeClr val="tx1">
                    <a:lumMod val="65000"/>
                    <a:lumOff val="35000"/>
                  </a:schemeClr>
                </a:solidFill>
                <a:latin typeface="ARS Maquette" panose="02000503030000020004" pitchFamily="2" charset="0"/>
                <a:cs typeface="+mn-cs"/>
              </a:rPr>
              <a:t>, il faut </a:t>
            </a:r>
            <a:r>
              <a:rPr lang="fr-CH" b="1" dirty="0">
                <a:solidFill>
                  <a:schemeClr val="tx1">
                    <a:lumMod val="65000"/>
                    <a:lumOff val="35000"/>
                  </a:schemeClr>
                </a:solidFill>
                <a:latin typeface="ARS Maquette" panose="02000503030000020004" pitchFamily="2" charset="0"/>
                <a:cs typeface="+mn-cs"/>
              </a:rPr>
              <a:t>plus de 50% des voix </a:t>
            </a:r>
            <a:r>
              <a:rPr lang="fr-CH" dirty="0">
                <a:solidFill>
                  <a:schemeClr val="tx1">
                    <a:lumMod val="65000"/>
                    <a:lumOff val="35000"/>
                  </a:schemeClr>
                </a:solidFill>
                <a:latin typeface="ARS Maquette" panose="02000503030000020004" pitchFamily="2" charset="0"/>
                <a:cs typeface="+mn-cs"/>
              </a:rPr>
              <a:t>pour qu’un candidat soit élu. C’est ce qu’on appelle une </a:t>
            </a:r>
            <a:r>
              <a:rPr lang="fr-CH" b="1" dirty="0">
                <a:solidFill>
                  <a:schemeClr val="tx1">
                    <a:lumMod val="65000"/>
                    <a:lumOff val="35000"/>
                  </a:schemeClr>
                </a:solidFill>
                <a:latin typeface="ARS Maquette" panose="02000503030000020004" pitchFamily="2" charset="0"/>
                <a:cs typeface="+mn-cs"/>
              </a:rPr>
              <a:t>majorité</a:t>
            </a:r>
            <a:r>
              <a:rPr lang="fr-CH" dirty="0">
                <a:solidFill>
                  <a:schemeClr val="tx1">
                    <a:lumMod val="65000"/>
                    <a:lumOff val="35000"/>
                  </a:schemeClr>
                </a:solidFill>
                <a:latin typeface="ARS Maquette" panose="02000503030000020004" pitchFamily="2" charset="0"/>
                <a:cs typeface="+mn-cs"/>
              </a:rPr>
              <a:t> </a:t>
            </a:r>
            <a:r>
              <a:rPr lang="fr-CH" b="1" dirty="0">
                <a:solidFill>
                  <a:schemeClr val="tx1">
                    <a:lumMod val="65000"/>
                    <a:lumOff val="35000"/>
                  </a:schemeClr>
                </a:solidFill>
                <a:latin typeface="ARS Maquette" panose="02000503030000020004" pitchFamily="2" charset="0"/>
                <a:cs typeface="+mn-cs"/>
              </a:rPr>
              <a:t>absolue</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b="1"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Au </a:t>
            </a:r>
            <a:r>
              <a:rPr lang="fr-CH" b="1" dirty="0">
                <a:solidFill>
                  <a:schemeClr val="tx1">
                    <a:lumMod val="65000"/>
                    <a:lumOff val="35000"/>
                  </a:schemeClr>
                </a:solidFill>
                <a:latin typeface="ARS Maquette" panose="02000503030000020004" pitchFamily="2" charset="0"/>
                <a:cs typeface="+mn-cs"/>
              </a:rPr>
              <a:t>2</a:t>
            </a:r>
            <a:r>
              <a:rPr lang="fr-CH" b="1" baseline="30000" dirty="0">
                <a:solidFill>
                  <a:schemeClr val="tx1">
                    <a:lumMod val="65000"/>
                    <a:lumOff val="35000"/>
                  </a:schemeClr>
                </a:solidFill>
                <a:latin typeface="ARS Maquette" panose="02000503030000020004" pitchFamily="2" charset="0"/>
                <a:cs typeface="+mn-cs"/>
              </a:rPr>
              <a:t>e</a:t>
            </a:r>
            <a:r>
              <a:rPr lang="fr-CH" b="1" dirty="0">
                <a:solidFill>
                  <a:schemeClr val="tx1">
                    <a:lumMod val="65000"/>
                    <a:lumOff val="35000"/>
                  </a:schemeClr>
                </a:solidFill>
                <a:latin typeface="ARS Maquette" panose="02000503030000020004" pitchFamily="2" charset="0"/>
                <a:cs typeface="+mn-cs"/>
              </a:rPr>
              <a:t> tour</a:t>
            </a:r>
            <a:r>
              <a:rPr lang="fr-CH" dirty="0">
                <a:solidFill>
                  <a:schemeClr val="tx1">
                    <a:lumMod val="65000"/>
                    <a:lumOff val="35000"/>
                  </a:schemeClr>
                </a:solidFill>
                <a:latin typeface="ARS Maquette" panose="02000503030000020004" pitchFamily="2" charset="0"/>
                <a:cs typeface="+mn-cs"/>
              </a:rPr>
              <a:t>, ce sont les candidats qui ont </a:t>
            </a:r>
            <a:r>
              <a:rPr lang="fr-CH" b="1" dirty="0">
                <a:solidFill>
                  <a:schemeClr val="tx1">
                    <a:lumMod val="65000"/>
                    <a:lumOff val="35000"/>
                  </a:schemeClr>
                </a:solidFill>
                <a:latin typeface="ARS Maquette" panose="02000503030000020004" pitchFamily="2" charset="0"/>
                <a:cs typeface="+mn-cs"/>
              </a:rPr>
              <a:t>obtenue le plus de voix </a:t>
            </a:r>
            <a:r>
              <a:rPr lang="fr-CH" dirty="0">
                <a:solidFill>
                  <a:schemeClr val="tx1">
                    <a:lumMod val="65000"/>
                    <a:lumOff val="35000"/>
                  </a:schemeClr>
                </a:solidFill>
                <a:latin typeface="ARS Maquette" panose="02000503030000020004" pitchFamily="2" charset="0"/>
                <a:cs typeface="+mn-cs"/>
              </a:rPr>
              <a:t>qui sont élus. C’est ce qu’on appelle une </a:t>
            </a:r>
            <a:r>
              <a:rPr lang="fr-CH" b="1" dirty="0">
                <a:solidFill>
                  <a:schemeClr val="tx1">
                    <a:lumMod val="65000"/>
                    <a:lumOff val="35000"/>
                  </a:schemeClr>
                </a:solidFill>
                <a:latin typeface="ARS Maquette" panose="02000503030000020004" pitchFamily="2" charset="0"/>
                <a:cs typeface="+mn-cs"/>
              </a:rPr>
              <a:t>majorité</a:t>
            </a:r>
            <a:r>
              <a:rPr lang="fr-CH" dirty="0">
                <a:solidFill>
                  <a:schemeClr val="tx1">
                    <a:lumMod val="65000"/>
                    <a:lumOff val="35000"/>
                  </a:schemeClr>
                </a:solidFill>
                <a:latin typeface="ARS Maquette" panose="02000503030000020004" pitchFamily="2" charset="0"/>
                <a:cs typeface="+mn-cs"/>
              </a:rPr>
              <a:t> </a:t>
            </a:r>
            <a:r>
              <a:rPr lang="fr-CH" b="1" dirty="0">
                <a:solidFill>
                  <a:schemeClr val="tx1">
                    <a:lumMod val="65000"/>
                    <a:lumOff val="35000"/>
                  </a:schemeClr>
                </a:solidFill>
                <a:latin typeface="ARS Maquette" panose="02000503030000020004" pitchFamily="2" charset="0"/>
                <a:cs typeface="+mn-cs"/>
              </a:rPr>
              <a:t>relative</a:t>
            </a:r>
            <a:r>
              <a:rPr lang="fr-CH" dirty="0">
                <a:solidFill>
                  <a:schemeClr val="tx1">
                    <a:lumMod val="65000"/>
                    <a:lumOff val="35000"/>
                  </a:schemeClr>
                </a:solidFill>
                <a:latin typeface="ARS Maquette" panose="02000503030000020004" pitchFamily="2" charset="0"/>
                <a:cs typeface="+mn-cs"/>
              </a:rPr>
              <a:t>. Il n’y a donc pas de pourcentage minimum à atteindre.</a:t>
            </a:r>
            <a:endParaRPr lang="fr-CH" b="1" dirty="0">
              <a:solidFill>
                <a:schemeClr val="tx1">
                  <a:lumMod val="65000"/>
                  <a:lumOff val="35000"/>
                </a:schemeClr>
              </a:solidFill>
              <a:latin typeface="ARS Maquette" panose="02000503030000020004" pitchFamily="2" charset="0"/>
              <a:cs typeface="+mn-cs"/>
            </a:endParaRPr>
          </a:p>
        </p:txBody>
      </p:sp>
      <p:grpSp>
        <p:nvGrpSpPr>
          <p:cNvPr id="2" name="Groupe 1"/>
          <p:cNvGrpSpPr>
            <a:grpSpLocks/>
          </p:cNvGrpSpPr>
          <p:nvPr/>
        </p:nvGrpSpPr>
        <p:grpSpPr bwMode="auto">
          <a:xfrm>
            <a:off x="5432425" y="1706563"/>
            <a:ext cx="2847975" cy="4460875"/>
            <a:chOff x="5431697" y="1705985"/>
            <a:chExt cx="2847975" cy="4461954"/>
          </a:xfrm>
        </p:grpSpPr>
        <p:pic>
          <p:nvPicPr>
            <p:cNvPr id="35847" name="Picture 8"/>
            <p:cNvPicPr>
              <a:picLocks noChangeAspect="1" noChangeArrowheads="1"/>
            </p:cNvPicPr>
            <p:nvPr/>
          </p:nvPicPr>
          <p:blipFill>
            <a:blip r:embed="rId3"/>
            <a:srcRect/>
            <a:stretch>
              <a:fillRect/>
            </a:stretch>
          </p:blipFill>
          <p:spPr bwMode="auto">
            <a:xfrm>
              <a:off x="5431697" y="1705985"/>
              <a:ext cx="2847975" cy="2543175"/>
            </a:xfrm>
            <a:prstGeom prst="rect">
              <a:avLst/>
            </a:prstGeom>
            <a:noFill/>
            <a:ln w="9525">
              <a:noFill/>
              <a:miter lim="800000"/>
              <a:headEnd/>
              <a:tailEnd/>
            </a:ln>
          </p:spPr>
        </p:pic>
        <p:pic>
          <p:nvPicPr>
            <p:cNvPr id="35848"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896061" y="4120064"/>
              <a:ext cx="2381250" cy="204787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15">
                                            <p:txEl>
                                              <p:pRg st="0" end="0"/>
                                            </p:txEl>
                                          </p:spTgt>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15">
                                            <p:txEl>
                                              <p:pRg st="2" end="2"/>
                                            </p:txEl>
                                          </p:spTgt>
                                        </p:tgtEl>
                                      </p:cBhvr>
                                    </p:animEffect>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 calcmode="lin" valueType="num">
                                      <p:cBhvr additive="base">
                                        <p:cTn id="22" dur="500"/>
                                        <p:tgtEl>
                                          <p:spTgt spid="15">
                                            <p:txEl>
                                              <p:pRg st="4" end="4"/>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15">
                                            <p:txEl>
                                              <p:pRg st="4" end="4"/>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Élection du </a:t>
            </a:r>
            <a:r>
              <a:rPr lang="fr-CH" sz="2800" b="1" cap="all" dirty="0">
                <a:solidFill>
                  <a:srgbClr val="008D91"/>
                </a:solidFill>
                <a:latin typeface="ARS Maquette" panose="02000503030000020004" pitchFamily="2" charset="0"/>
                <a:cs typeface="+mn-cs"/>
              </a:rPr>
              <a:t>conseil</a:t>
            </a:r>
            <a:r>
              <a:rPr lang="fr-CH" sz="2800" cap="all" dirty="0">
                <a:solidFill>
                  <a:srgbClr val="008D91"/>
                </a:solidFill>
                <a:latin typeface="ARS Maquette" panose="02000503030000020004" pitchFamily="2" charset="0"/>
                <a:cs typeface="+mn-cs"/>
              </a:rPr>
              <a:t> </a:t>
            </a:r>
            <a:r>
              <a:rPr lang="fr-CH" sz="2800" b="1" cap="all" dirty="0">
                <a:solidFill>
                  <a:srgbClr val="008D91"/>
                </a:solidFill>
                <a:latin typeface="ARS Maquette" panose="02000503030000020004" pitchFamily="2" charset="0"/>
                <a:cs typeface="+mn-cs"/>
              </a:rPr>
              <a:t>communal</a:t>
            </a:r>
          </a:p>
          <a:p>
            <a:pPr algn="r" fontAlgn="auto">
              <a:spcBef>
                <a:spcPts val="0"/>
              </a:spcBef>
              <a:spcAft>
                <a:spcPts val="0"/>
              </a:spcAft>
              <a:defRPr/>
            </a:pPr>
            <a:r>
              <a:rPr lang="fr-CH" sz="2800" cap="all" dirty="0">
                <a:solidFill>
                  <a:srgbClr val="008D91"/>
                </a:solidFill>
                <a:latin typeface="ARS Maquette" panose="02000503030000020004" pitchFamily="2" charset="0"/>
                <a:cs typeface="+mn-cs"/>
              </a:rPr>
              <a:t>Système PROPORTIONNEL</a:t>
            </a:r>
            <a:endParaRPr lang="fr-CH" sz="2800" cap="all" dirty="0">
              <a:solidFill>
                <a:srgbClr val="008D91"/>
              </a:solidFill>
              <a:latin typeface="+mn-lt"/>
              <a:cs typeface="+mn-cs"/>
            </a:endParaRPr>
          </a:p>
        </p:txBody>
      </p:sp>
      <p:pic>
        <p:nvPicPr>
          <p:cNvPr id="36868"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512888"/>
            <a:ext cx="4708525" cy="4454525"/>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Le </a:t>
            </a:r>
            <a:r>
              <a:rPr lang="fr-CH" b="1" dirty="0">
                <a:solidFill>
                  <a:schemeClr val="tx1">
                    <a:lumMod val="65000"/>
                    <a:lumOff val="35000"/>
                  </a:schemeClr>
                </a:solidFill>
                <a:latin typeface="ARS Maquette" panose="02000503030000020004" pitchFamily="2" charset="0"/>
                <a:cs typeface="+mn-cs"/>
              </a:rPr>
              <a:t>Conseil communal </a:t>
            </a:r>
            <a:r>
              <a:rPr lang="fr-CH" dirty="0">
                <a:solidFill>
                  <a:schemeClr val="tx1">
                    <a:lumMod val="65000"/>
                    <a:lumOff val="35000"/>
                  </a:schemeClr>
                </a:solidFill>
                <a:latin typeface="ARS Maquette" panose="02000503030000020004" pitchFamily="2" charset="0"/>
                <a:cs typeface="+mn-cs"/>
              </a:rPr>
              <a:t>de notre Commune est composé de </a:t>
            </a:r>
            <a:r>
              <a:rPr lang="fr-CH" b="1" dirty="0">
                <a:solidFill>
                  <a:schemeClr val="tx1">
                    <a:lumMod val="65000"/>
                    <a:lumOff val="35000"/>
                  </a:schemeClr>
                </a:solidFill>
                <a:latin typeface="ARS Maquette" panose="02000503030000020004" pitchFamily="2" charset="0"/>
                <a:cs typeface="+mn-cs"/>
              </a:rPr>
              <a:t>XXX personnes</a:t>
            </a:r>
            <a:r>
              <a:rPr lang="fr-CH" dirty="0">
                <a:solidFill>
                  <a:schemeClr val="tx1">
                    <a:lumMod val="65000"/>
                    <a:lumOff val="35000"/>
                  </a:schemeClr>
                </a:solidFill>
                <a:latin typeface="ARS Maquette" panose="02000503030000020004" pitchFamily="2" charset="0"/>
                <a:cs typeface="+mn-cs"/>
              </a:rPr>
              <a:t>. Chacune appelle une place que l’on appelle un </a:t>
            </a:r>
            <a:r>
              <a:rPr lang="fr-CH" b="1" dirty="0">
                <a:solidFill>
                  <a:schemeClr val="tx1">
                    <a:lumMod val="65000"/>
                    <a:lumOff val="35000"/>
                  </a:schemeClr>
                </a:solidFill>
                <a:latin typeface="ARS Maquette" panose="02000503030000020004" pitchFamily="2" charset="0"/>
                <a:cs typeface="+mn-cs"/>
              </a:rPr>
              <a:t>siège</a:t>
            </a:r>
            <a:r>
              <a:rPr lang="fr-CH" dirty="0">
                <a:solidFill>
                  <a:schemeClr val="tx1">
                    <a:lumMod val="65000"/>
                    <a:lumOff val="35000"/>
                  </a:schemeClr>
                </a:solidFill>
                <a:latin typeface="ARS Maquette" panose="02000503030000020004" pitchFamily="2" charset="0"/>
                <a:cs typeface="+mn-cs"/>
              </a:rPr>
              <a:t>. Ainsi, notre Conseil communal compte </a:t>
            </a:r>
            <a:r>
              <a:rPr lang="fr-CH" b="1" dirty="0">
                <a:solidFill>
                  <a:schemeClr val="tx1">
                    <a:lumMod val="65000"/>
                    <a:lumOff val="35000"/>
                  </a:schemeClr>
                </a:solidFill>
                <a:latin typeface="ARS Maquette" panose="02000503030000020004" pitchFamily="2" charset="0"/>
                <a:cs typeface="+mn-cs"/>
              </a:rPr>
              <a:t>XX sièges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Une </a:t>
            </a:r>
            <a:r>
              <a:rPr lang="fr-CH" b="1" dirty="0">
                <a:solidFill>
                  <a:schemeClr val="tx1">
                    <a:lumMod val="65000"/>
                    <a:lumOff val="35000"/>
                  </a:schemeClr>
                </a:solidFill>
                <a:latin typeface="ARS Maquette" panose="02000503030000020004" pitchFamily="2" charset="0"/>
                <a:cs typeface="+mn-cs"/>
              </a:rPr>
              <a:t>élection</a:t>
            </a:r>
            <a:r>
              <a:rPr lang="fr-CH" dirty="0">
                <a:solidFill>
                  <a:schemeClr val="tx1">
                    <a:lumMod val="65000"/>
                    <a:lumOff val="35000"/>
                  </a:schemeClr>
                </a:solidFill>
                <a:latin typeface="ARS Maquette" panose="02000503030000020004" pitchFamily="2" charset="0"/>
                <a:cs typeface="+mn-cs"/>
              </a:rPr>
              <a:t> a lieu </a:t>
            </a:r>
            <a:r>
              <a:rPr lang="fr-CH" b="1" dirty="0">
                <a:solidFill>
                  <a:schemeClr val="tx1">
                    <a:lumMod val="65000"/>
                    <a:lumOff val="35000"/>
                  </a:schemeClr>
                </a:solidFill>
                <a:latin typeface="ARS Maquette" panose="02000503030000020004" pitchFamily="2" charset="0"/>
                <a:cs typeface="+mn-cs"/>
              </a:rPr>
              <a:t>tous les cinq ans </a:t>
            </a:r>
            <a:r>
              <a:rPr lang="fr-CH" dirty="0">
                <a:solidFill>
                  <a:schemeClr val="tx1">
                    <a:lumMod val="65000"/>
                    <a:lumOff val="35000"/>
                  </a:schemeClr>
                </a:solidFill>
                <a:latin typeface="ARS Maquette" panose="02000503030000020004" pitchFamily="2" charset="0"/>
                <a:cs typeface="+mn-cs"/>
              </a:rPr>
              <a:t>afin de distribuer ces sièges aux différentes </a:t>
            </a:r>
            <a:r>
              <a:rPr lang="fr-CH" b="1" dirty="0">
                <a:solidFill>
                  <a:schemeClr val="tx1">
                    <a:lumMod val="65000"/>
                    <a:lumOff val="35000"/>
                  </a:schemeClr>
                </a:solidFill>
                <a:latin typeface="ARS Maquette" panose="02000503030000020004" pitchFamily="2" charset="0"/>
                <a:cs typeface="+mn-cs"/>
              </a:rPr>
              <a:t>listes et/ou partis politiques</a:t>
            </a:r>
            <a:r>
              <a:rPr lang="fr-CH" dirty="0">
                <a:solidFill>
                  <a:schemeClr val="tx1">
                    <a:lumMod val="65000"/>
                    <a:lumOff val="35000"/>
                  </a:schemeClr>
                </a:solidFill>
                <a:latin typeface="ARS Maquette" panose="02000503030000020004" pitchFamily="2" charset="0"/>
                <a:cs typeface="+mn-cs"/>
              </a:rPr>
              <a:t>, selon la volonté du corps électoral communal. </a:t>
            </a:r>
            <a:endParaRPr lang="fr-CH" b="1" dirty="0">
              <a:solidFill>
                <a:schemeClr val="tx1">
                  <a:lumMod val="65000"/>
                  <a:lumOff val="35000"/>
                </a:schemeClr>
              </a:solidFill>
              <a:latin typeface="ARS Maquette" panose="02000503030000020004" pitchFamily="2" charset="0"/>
              <a:cs typeface="+mn-cs"/>
            </a:endParaRPr>
          </a:p>
        </p:txBody>
      </p:sp>
      <p:pic>
        <p:nvPicPr>
          <p:cNvPr id="10" name="Image 9"/>
          <p:cNvPicPr>
            <a:picLocks noChangeAspect="1"/>
          </p:cNvPicPr>
          <p:nvPr/>
        </p:nvPicPr>
        <p:blipFill>
          <a:blip r:embed="rId3"/>
          <a:srcRect/>
          <a:stretch>
            <a:fillRect/>
          </a:stretch>
        </p:blipFill>
        <p:spPr bwMode="auto">
          <a:xfrm>
            <a:off x="6016625" y="1512888"/>
            <a:ext cx="1800225" cy="1800225"/>
          </a:xfrm>
          <a:prstGeom prst="rect">
            <a:avLst/>
          </a:prstGeom>
          <a:noFill/>
          <a:ln w="9525">
            <a:noFill/>
            <a:miter lim="800000"/>
            <a:headEnd/>
            <a:tailEnd/>
          </a:ln>
        </p:spPr>
      </p:pic>
      <p:pic>
        <p:nvPicPr>
          <p:cNvPr id="11" name="Picture 6"/>
          <p:cNvPicPr>
            <a:picLocks noChangeAspect="1" noChangeArrowheads="1"/>
          </p:cNvPicPr>
          <p:nvPr/>
        </p:nvPicPr>
        <p:blipFill>
          <a:blip r:embed="rId4">
            <a:clrChange>
              <a:clrFrom>
                <a:srgbClr val="FFFFFF"/>
              </a:clrFrom>
              <a:clrTo>
                <a:srgbClr val="FFFFFF">
                  <a:alpha val="0"/>
                </a:srgbClr>
              </a:clrTo>
            </a:clrChange>
          </a:blip>
          <a:srcRect l="75990"/>
          <a:stretch>
            <a:fillRect/>
          </a:stretch>
        </p:blipFill>
        <p:spPr bwMode="auto">
          <a:xfrm>
            <a:off x="5888038" y="3514725"/>
            <a:ext cx="2057400" cy="2668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par>
                          <p:cTn id="17" fill="hold">
                            <p:stCondLst>
                              <p:cond delay="2500"/>
                            </p:stCondLst>
                            <p:childTnLst>
                              <p:par>
                                <p:cTn id="18" presetID="12" presetClass="entr" presetSubtype="1" fill="hold" grpId="0" nodeType="after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 calcmode="lin" valueType="num">
                                      <p:cBhvr additive="base">
                                        <p:cTn id="20"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21" dur="1000"/>
                                        <p:tgtEl>
                                          <p:spTgt spid="15">
                                            <p:txEl>
                                              <p:pRg st="0" end="0"/>
                                            </p:txEl>
                                          </p:spTgt>
                                        </p:tgtEl>
                                      </p:cBhvr>
                                    </p:animEffect>
                                  </p:childTnLst>
                                </p:cTn>
                              </p:par>
                            </p:childTnLst>
                          </p:cTn>
                        </p:par>
                        <p:par>
                          <p:cTn id="22" fill="hold">
                            <p:stCondLst>
                              <p:cond delay="3500"/>
                            </p:stCondLst>
                            <p:childTnLst>
                              <p:par>
                                <p:cTn id="23" presetID="12" presetClass="entr" presetSubtype="1" fill="hold" grpId="0" nodeType="after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26" dur="1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Élection du </a:t>
            </a:r>
            <a:r>
              <a:rPr lang="fr-CH" sz="2800" b="1" cap="all" dirty="0">
                <a:solidFill>
                  <a:srgbClr val="008D91"/>
                </a:solidFill>
                <a:latin typeface="ARS Maquette" panose="02000503030000020004" pitchFamily="2" charset="0"/>
                <a:cs typeface="+mn-cs"/>
              </a:rPr>
              <a:t>conseil</a:t>
            </a:r>
            <a:r>
              <a:rPr lang="fr-CH" sz="2800" cap="all" dirty="0">
                <a:solidFill>
                  <a:srgbClr val="008D91"/>
                </a:solidFill>
                <a:latin typeface="ARS Maquette" panose="02000503030000020004" pitchFamily="2" charset="0"/>
                <a:cs typeface="+mn-cs"/>
              </a:rPr>
              <a:t> </a:t>
            </a:r>
            <a:r>
              <a:rPr lang="fr-CH" sz="2800" b="1" cap="all" dirty="0">
                <a:solidFill>
                  <a:srgbClr val="008D91"/>
                </a:solidFill>
                <a:latin typeface="ARS Maquette" panose="02000503030000020004" pitchFamily="2" charset="0"/>
                <a:cs typeface="+mn-cs"/>
              </a:rPr>
              <a:t>communal</a:t>
            </a:r>
          </a:p>
          <a:p>
            <a:pPr algn="r" fontAlgn="auto">
              <a:spcBef>
                <a:spcPts val="0"/>
              </a:spcBef>
              <a:spcAft>
                <a:spcPts val="0"/>
              </a:spcAft>
              <a:defRPr/>
            </a:pPr>
            <a:r>
              <a:rPr lang="fr-CH" sz="2800" cap="all" dirty="0">
                <a:solidFill>
                  <a:srgbClr val="008D91"/>
                </a:solidFill>
                <a:latin typeface="ARS Maquette" panose="02000503030000020004" pitchFamily="2" charset="0"/>
                <a:cs typeface="+mn-cs"/>
              </a:rPr>
              <a:t>Système PROPORTIONNEL</a:t>
            </a:r>
            <a:endParaRPr lang="fr-CH" sz="2800" cap="all" dirty="0">
              <a:solidFill>
                <a:srgbClr val="008D91"/>
              </a:solidFill>
              <a:latin typeface="+mn-lt"/>
              <a:cs typeface="+mn-cs"/>
            </a:endParaRPr>
          </a:p>
        </p:txBody>
      </p:sp>
      <p:pic>
        <p:nvPicPr>
          <p:cNvPr id="37892"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2236788"/>
            <a:ext cx="4708525" cy="3779837"/>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Il existe </a:t>
            </a:r>
            <a:r>
              <a:rPr lang="fr-CH" b="1" dirty="0">
                <a:solidFill>
                  <a:schemeClr val="tx1">
                    <a:lumMod val="65000"/>
                    <a:lumOff val="35000"/>
                  </a:schemeClr>
                </a:solidFill>
                <a:latin typeface="ARS Maquette" panose="02000503030000020004" pitchFamily="2" charset="0"/>
                <a:cs typeface="+mn-cs"/>
              </a:rPr>
              <a:t>plusieurs types de listes</a:t>
            </a:r>
            <a:r>
              <a:rPr lang="fr-CH" dirty="0">
                <a:solidFill>
                  <a:schemeClr val="tx1">
                    <a:lumMod val="65000"/>
                    <a:lumOff val="35000"/>
                  </a:schemeClr>
                </a:solidFill>
                <a:latin typeface="ARS Maquette" panose="02000503030000020004" pitchFamily="2" charset="0"/>
                <a:cs typeface="+mn-cs"/>
              </a:rPr>
              <a:t>. Une liste regroupe parfois les </a:t>
            </a:r>
            <a:r>
              <a:rPr lang="fr-CH" b="1" dirty="0">
                <a:solidFill>
                  <a:schemeClr val="tx1">
                    <a:lumMod val="65000"/>
                    <a:lumOff val="35000"/>
                  </a:schemeClr>
                </a:solidFill>
                <a:latin typeface="ARS Maquette" panose="02000503030000020004" pitchFamily="2" charset="0"/>
                <a:cs typeface="+mn-cs"/>
              </a:rPr>
              <a:t>candidats d’un seul parti politique</a:t>
            </a:r>
            <a:r>
              <a:rPr lang="fr-CH" dirty="0">
                <a:solidFill>
                  <a:schemeClr val="tx1">
                    <a:lumMod val="65000"/>
                    <a:lumOff val="35000"/>
                  </a:schemeClr>
                </a:solidFill>
                <a:latin typeface="ARS Maquette" panose="02000503030000020004" pitchFamily="2" charset="0"/>
                <a:cs typeface="+mn-cs"/>
              </a:rPr>
              <a:t>, parfois </a:t>
            </a:r>
            <a:r>
              <a:rPr lang="fr-CH" b="1" dirty="0">
                <a:solidFill>
                  <a:schemeClr val="tx1">
                    <a:lumMod val="65000"/>
                    <a:lumOff val="35000"/>
                  </a:schemeClr>
                </a:solidFill>
                <a:latin typeface="ARS Maquette" panose="02000503030000020004" pitchFamily="2" charset="0"/>
                <a:cs typeface="+mn-cs"/>
              </a:rPr>
              <a:t>de</a:t>
            </a:r>
            <a:r>
              <a:rPr lang="fr-CH" dirty="0">
                <a:solidFill>
                  <a:schemeClr val="tx1">
                    <a:lumMod val="65000"/>
                    <a:lumOff val="35000"/>
                  </a:schemeClr>
                </a:solidFill>
                <a:latin typeface="ARS Maquette" panose="02000503030000020004" pitchFamily="2" charset="0"/>
                <a:cs typeface="+mn-cs"/>
              </a:rPr>
              <a:t> </a:t>
            </a:r>
            <a:r>
              <a:rPr lang="fr-CH" b="1" dirty="0">
                <a:solidFill>
                  <a:schemeClr val="tx1">
                    <a:lumMod val="65000"/>
                    <a:lumOff val="35000"/>
                  </a:schemeClr>
                </a:solidFill>
                <a:latin typeface="ARS Maquette" panose="02000503030000020004" pitchFamily="2" charset="0"/>
                <a:cs typeface="+mn-cs"/>
              </a:rPr>
              <a:t>plusieurs partis </a:t>
            </a:r>
            <a:r>
              <a:rPr lang="fr-CH" dirty="0">
                <a:solidFill>
                  <a:schemeClr val="tx1">
                    <a:lumMod val="65000"/>
                    <a:lumOff val="35000"/>
                  </a:schemeClr>
                </a:solidFill>
                <a:latin typeface="ARS Maquette" panose="02000503030000020004" pitchFamily="2" charset="0"/>
                <a:cs typeface="+mn-cs"/>
              </a:rPr>
              <a:t>qui se mettent ensemble, ou parfois ce sont </a:t>
            </a:r>
            <a:r>
              <a:rPr lang="fr-CH" b="1" dirty="0">
                <a:solidFill>
                  <a:schemeClr val="tx1">
                    <a:lumMod val="65000"/>
                    <a:lumOff val="35000"/>
                  </a:schemeClr>
                </a:solidFill>
                <a:latin typeface="ARS Maquette" panose="02000503030000020004" pitchFamily="2" charset="0"/>
                <a:cs typeface="+mn-cs"/>
              </a:rPr>
              <a:t>des candidats sans appartenance politique </a:t>
            </a:r>
            <a:r>
              <a:rPr lang="fr-CH" dirty="0">
                <a:solidFill>
                  <a:schemeClr val="tx1">
                    <a:lumMod val="65000"/>
                    <a:lumOff val="35000"/>
                  </a:schemeClr>
                </a:solidFill>
                <a:latin typeface="ARS Maquette" panose="02000503030000020004" pitchFamily="2" charset="0"/>
                <a:cs typeface="+mn-cs"/>
              </a:rPr>
              <a:t>qui partagent simplement les mêmes valeurs, telle une </a:t>
            </a:r>
            <a:r>
              <a:rPr lang="fr-CH" b="1" dirty="0">
                <a:solidFill>
                  <a:schemeClr val="tx1">
                    <a:lumMod val="65000"/>
                    <a:lumOff val="35000"/>
                  </a:schemeClr>
                </a:solidFill>
                <a:latin typeface="ARS Maquette" panose="02000503030000020004" pitchFamily="2" charset="0"/>
                <a:cs typeface="+mn-cs"/>
              </a:rPr>
              <a:t>entente communale.</a:t>
            </a:r>
          </a:p>
        </p:txBody>
      </p:sp>
      <p:pic>
        <p:nvPicPr>
          <p:cNvPr id="10" name="Image 9"/>
          <p:cNvPicPr>
            <a:picLocks noChangeAspect="1"/>
          </p:cNvPicPr>
          <p:nvPr/>
        </p:nvPicPr>
        <p:blipFill>
          <a:blip r:embed="rId3"/>
          <a:srcRect/>
          <a:stretch>
            <a:fillRect/>
          </a:stretch>
        </p:blipFill>
        <p:spPr bwMode="auto">
          <a:xfrm>
            <a:off x="6016625" y="1512888"/>
            <a:ext cx="1800225" cy="1800225"/>
          </a:xfrm>
          <a:prstGeom prst="rect">
            <a:avLst/>
          </a:prstGeom>
          <a:noFill/>
          <a:ln w="9525">
            <a:noFill/>
            <a:miter lim="800000"/>
            <a:headEnd/>
            <a:tailEnd/>
          </a:ln>
        </p:spPr>
      </p:pic>
      <p:pic>
        <p:nvPicPr>
          <p:cNvPr id="11" name="Picture 6"/>
          <p:cNvPicPr>
            <a:picLocks noChangeAspect="1" noChangeArrowheads="1"/>
          </p:cNvPicPr>
          <p:nvPr/>
        </p:nvPicPr>
        <p:blipFill>
          <a:blip r:embed="rId4">
            <a:clrChange>
              <a:clrFrom>
                <a:srgbClr val="FFFFFF"/>
              </a:clrFrom>
              <a:clrTo>
                <a:srgbClr val="FFFFFF">
                  <a:alpha val="0"/>
                </a:srgbClr>
              </a:clrTo>
            </a:clrChange>
          </a:blip>
          <a:srcRect l="75990"/>
          <a:stretch>
            <a:fillRect/>
          </a:stretch>
        </p:blipFill>
        <p:spPr bwMode="auto">
          <a:xfrm>
            <a:off x="5888038" y="3514725"/>
            <a:ext cx="2057400" cy="2668588"/>
          </a:xfrm>
          <a:prstGeom prst="rect">
            <a:avLst/>
          </a:prstGeom>
          <a:noFill/>
          <a:ln w="9525">
            <a:noFill/>
            <a:miter lim="800000"/>
            <a:headEnd/>
            <a:tailEnd/>
          </a:ln>
        </p:spPr>
      </p:pic>
      <p:sp>
        <p:nvSpPr>
          <p:cNvPr id="13" name="ZoneTexte 12"/>
          <p:cNvSpPr txBox="1">
            <a:spLocks noChangeArrowheads="1"/>
          </p:cNvSpPr>
          <p:nvPr/>
        </p:nvSpPr>
        <p:spPr bwMode="auto">
          <a:xfrm>
            <a:off x="519113" y="1512888"/>
            <a:ext cx="3324225" cy="461962"/>
          </a:xfrm>
          <a:prstGeom prst="rect">
            <a:avLst/>
          </a:prstGeom>
          <a:noFill/>
          <a:ln w="9525">
            <a:noFill/>
            <a:miter lim="800000"/>
            <a:headEnd/>
            <a:tailEnd/>
          </a:ln>
        </p:spPr>
        <p:txBody>
          <a:bodyPr>
            <a:spAutoFit/>
          </a:bodyPr>
          <a:lstStyle/>
          <a:p>
            <a:pPr algn="ctr"/>
            <a:r>
              <a:rPr lang="fr-CH" sz="2400" b="1">
                <a:solidFill>
                  <a:srgbClr val="008D91"/>
                </a:solidFill>
                <a:latin typeface="ARS Maquette"/>
              </a:rPr>
              <a:t>LES LISTES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par>
                          <p:cTn id="17" fill="hold">
                            <p:stCondLst>
                              <p:cond delay="2500"/>
                            </p:stCondLst>
                            <p:childTnLst>
                              <p:par>
                                <p:cTn id="18" presetID="12" presetClass="entr" presetSubtype="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p:tgtEl>
                                          <p:spTgt spid="13"/>
                                        </p:tgtEl>
                                        <p:attrNameLst>
                                          <p:attrName>ppt_x</p:attrName>
                                        </p:attrNameLst>
                                      </p:cBhvr>
                                      <p:tavLst>
                                        <p:tav tm="0">
                                          <p:val>
                                            <p:strVal val="#ppt_x+#ppt_w*1.125000"/>
                                          </p:val>
                                        </p:tav>
                                        <p:tav tm="100000">
                                          <p:val>
                                            <p:strVal val="#ppt_x"/>
                                          </p:val>
                                        </p:tav>
                                      </p:tavLst>
                                    </p:anim>
                                    <p:animEffect transition="in" filter="wipe(left)">
                                      <p:cBhvr>
                                        <p:cTn id="21" dur="1000"/>
                                        <p:tgtEl>
                                          <p:spTgt spid="13"/>
                                        </p:tgtEl>
                                      </p:cBhvr>
                                    </p:animEffect>
                                  </p:childTnLst>
                                </p:cTn>
                              </p:par>
                            </p:childTnLst>
                          </p:cTn>
                        </p:par>
                        <p:par>
                          <p:cTn id="22" fill="hold">
                            <p:stCondLst>
                              <p:cond delay="3500"/>
                            </p:stCondLst>
                            <p:childTnLst>
                              <p:par>
                                <p:cTn id="23" presetID="12" presetClass="entr" presetSubtype="1"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26"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Élection du </a:t>
            </a:r>
            <a:r>
              <a:rPr lang="fr-CH" sz="2800" b="1" cap="all" dirty="0">
                <a:solidFill>
                  <a:srgbClr val="008D91"/>
                </a:solidFill>
                <a:latin typeface="ARS Maquette" panose="02000503030000020004" pitchFamily="2" charset="0"/>
                <a:cs typeface="+mn-cs"/>
              </a:rPr>
              <a:t>conseil</a:t>
            </a:r>
            <a:r>
              <a:rPr lang="fr-CH" sz="2800" cap="all" dirty="0">
                <a:solidFill>
                  <a:srgbClr val="008D91"/>
                </a:solidFill>
                <a:latin typeface="ARS Maquette" panose="02000503030000020004" pitchFamily="2" charset="0"/>
                <a:cs typeface="+mn-cs"/>
              </a:rPr>
              <a:t> </a:t>
            </a:r>
            <a:r>
              <a:rPr lang="fr-CH" sz="2800" b="1" cap="all" dirty="0">
                <a:solidFill>
                  <a:srgbClr val="008D91"/>
                </a:solidFill>
                <a:latin typeface="ARS Maquette" panose="02000503030000020004" pitchFamily="2" charset="0"/>
                <a:cs typeface="+mn-cs"/>
              </a:rPr>
              <a:t>communal</a:t>
            </a:r>
          </a:p>
          <a:p>
            <a:pPr algn="r" fontAlgn="auto">
              <a:spcBef>
                <a:spcPts val="0"/>
              </a:spcBef>
              <a:spcAft>
                <a:spcPts val="0"/>
              </a:spcAft>
              <a:defRPr/>
            </a:pPr>
            <a:r>
              <a:rPr lang="fr-CH" sz="2800" cap="all" dirty="0">
                <a:solidFill>
                  <a:srgbClr val="008D91"/>
                </a:solidFill>
                <a:latin typeface="ARS Maquette" panose="02000503030000020004" pitchFamily="2" charset="0"/>
                <a:cs typeface="+mn-cs"/>
              </a:rPr>
              <a:t>Système proportionnel</a:t>
            </a:r>
            <a:endParaRPr lang="fr-CH" sz="2800" cap="all" dirty="0">
              <a:solidFill>
                <a:srgbClr val="008D91"/>
              </a:solidFill>
              <a:latin typeface="+mn-lt"/>
              <a:cs typeface="+mn-cs"/>
            </a:endParaRPr>
          </a:p>
        </p:txBody>
      </p:sp>
      <p:pic>
        <p:nvPicPr>
          <p:cNvPr id="38916"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1175" y="4122738"/>
            <a:ext cx="4910138" cy="922337"/>
          </a:xfrm>
          <a:prstGeom prst="rect">
            <a:avLst/>
          </a:prstGeom>
          <a:noFill/>
        </p:spPr>
        <p:txBody>
          <a:bodyPr>
            <a:spAutoFit/>
          </a:bodyPr>
          <a:lstStyle/>
          <a:p>
            <a:pPr marL="177800" indent="-177800" fontAlgn="auto">
              <a:spcBef>
                <a:spcPts val="0"/>
              </a:spcBef>
              <a:spcAft>
                <a:spcPts val="0"/>
              </a:spcAft>
              <a:defRPr/>
            </a:pPr>
            <a:r>
              <a:rPr lang="fr-CH" b="1" dirty="0">
                <a:solidFill>
                  <a:srgbClr val="008D91"/>
                </a:solidFill>
                <a:latin typeface="ARS Maquette" panose="02000503030000020004" pitchFamily="2" charset="0"/>
                <a:cs typeface="+mn-cs"/>
              </a:rPr>
              <a:t>1.</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à combien de sièges a droit une liste. Plus</a:t>
            </a:r>
            <a:br>
              <a:rPr lang="fr-CH" dirty="0">
                <a:solidFill>
                  <a:schemeClr val="tx1">
                    <a:lumMod val="65000"/>
                    <a:lumOff val="35000"/>
                  </a:schemeClr>
                </a:solidFill>
                <a:latin typeface="ARS Maquette" panose="02000503030000020004" pitchFamily="2" charset="0"/>
                <a:cs typeface="+mn-cs"/>
              </a:rPr>
            </a:br>
            <a:r>
              <a:rPr lang="fr-CH" dirty="0">
                <a:solidFill>
                  <a:schemeClr val="tx1">
                    <a:lumMod val="65000"/>
                    <a:lumOff val="35000"/>
                  </a:schemeClr>
                </a:solidFill>
                <a:latin typeface="ARS Maquette" panose="02000503030000020004" pitchFamily="2" charset="0"/>
                <a:cs typeface="+mn-cs"/>
              </a:rPr>
              <a:t> une liste obtient de suffrages, plus elle</a:t>
            </a:r>
            <a:br>
              <a:rPr lang="fr-CH" dirty="0">
                <a:solidFill>
                  <a:schemeClr val="tx1">
                    <a:lumMod val="65000"/>
                    <a:lumOff val="35000"/>
                  </a:schemeClr>
                </a:solidFill>
                <a:latin typeface="ARS Maquette" panose="02000503030000020004" pitchFamily="2" charset="0"/>
                <a:cs typeface="+mn-cs"/>
              </a:rPr>
            </a:br>
            <a:r>
              <a:rPr lang="fr-CH" dirty="0">
                <a:solidFill>
                  <a:schemeClr val="tx1">
                    <a:lumMod val="65000"/>
                    <a:lumOff val="35000"/>
                  </a:schemeClr>
                </a:solidFill>
                <a:latin typeface="ARS Maquette" panose="02000503030000020004" pitchFamily="2" charset="0"/>
                <a:cs typeface="+mn-cs"/>
              </a:rPr>
              <a:t> obtient de sièges au Conseil.</a:t>
            </a:r>
          </a:p>
        </p:txBody>
      </p:sp>
      <p:sp>
        <p:nvSpPr>
          <p:cNvPr id="14" name="ZoneTexte 13"/>
          <p:cNvSpPr txBox="1"/>
          <p:nvPr/>
        </p:nvSpPr>
        <p:spPr>
          <a:xfrm>
            <a:off x="511175" y="1511300"/>
            <a:ext cx="4910138" cy="2447925"/>
          </a:xfrm>
          <a:prstGeom prst="rect">
            <a:avLst/>
          </a:prstGeom>
          <a:noFill/>
        </p:spPr>
        <p:txBody>
          <a:bodyPr>
            <a:spAutoFit/>
          </a:bodyPr>
          <a:lstStyle/>
          <a:p>
            <a:pPr marL="174625" indent="-174625" fontAlgn="auto">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Chaque personne qui vote peut distribuer autant de suffrages (ou voix) qu’il y a de sièges disponibles au Conseil.</a:t>
            </a:r>
          </a:p>
          <a:p>
            <a:pPr marL="177800" indent="-177800" fontAlgn="auto">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Lorsque vous donnez une voix à un candidat, vous donnez automatiquement un suffrage à sa liste. Cela s’appelle le système proportionnel. A la fin de l’élection, il convient de calculer 2 choses :</a:t>
            </a:r>
          </a:p>
        </p:txBody>
      </p:sp>
      <p:pic>
        <p:nvPicPr>
          <p:cNvPr id="11" name="Image 10"/>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5883275" y="3959225"/>
            <a:ext cx="2790825" cy="2030413"/>
          </a:xfrm>
          <a:prstGeom prst="rect">
            <a:avLst/>
          </a:prstGeom>
          <a:noFill/>
          <a:ln w="9525">
            <a:noFill/>
            <a:miter lim="800000"/>
            <a:headEnd/>
            <a:tailEnd/>
          </a:ln>
        </p:spPr>
      </p:pic>
      <p:pic>
        <p:nvPicPr>
          <p:cNvPr id="17" name="Image 16"/>
          <p:cNvPicPr>
            <a:picLocks noChangeAspect="1"/>
          </p:cNvPicPr>
          <p:nvPr/>
        </p:nvPicPr>
        <p:blipFill>
          <a:blip r:embed="rId4"/>
          <a:srcRect b="2235"/>
          <a:stretch>
            <a:fillRect/>
          </a:stretch>
        </p:blipFill>
        <p:spPr bwMode="auto">
          <a:xfrm>
            <a:off x="5883275" y="1936750"/>
            <a:ext cx="2790825" cy="1995488"/>
          </a:xfrm>
          <a:prstGeom prst="rect">
            <a:avLst/>
          </a:prstGeom>
          <a:noFill/>
          <a:ln w="9525">
            <a:noFill/>
            <a:miter lim="800000"/>
            <a:headEnd/>
            <a:tailEnd/>
          </a:ln>
        </p:spPr>
      </p:pic>
      <p:sp>
        <p:nvSpPr>
          <p:cNvPr id="18" name="ZoneTexte 17"/>
          <p:cNvSpPr txBox="1"/>
          <p:nvPr/>
        </p:nvSpPr>
        <p:spPr>
          <a:xfrm>
            <a:off x="509588" y="5230813"/>
            <a:ext cx="4910137" cy="1200150"/>
          </a:xfrm>
          <a:prstGeom prst="rect">
            <a:avLst/>
          </a:prstGeom>
          <a:noFill/>
        </p:spPr>
        <p:txBody>
          <a:bodyPr>
            <a:spAutoFit/>
          </a:bodyPr>
          <a:lstStyle/>
          <a:p>
            <a:pPr marL="177800" indent="-177800" fontAlgn="auto">
              <a:spcBef>
                <a:spcPts val="0"/>
              </a:spcBef>
              <a:spcAft>
                <a:spcPts val="0"/>
              </a:spcAft>
              <a:defRPr/>
            </a:pPr>
            <a:r>
              <a:rPr lang="fr-CH" b="1" dirty="0">
                <a:solidFill>
                  <a:srgbClr val="008D91"/>
                </a:solidFill>
                <a:latin typeface="ARS Maquette" panose="02000503030000020004" pitchFamily="2" charset="0"/>
                <a:cs typeface="+mn-cs"/>
              </a:rPr>
              <a:t>2.</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quels candidats de la liste occuperont les sièges gagnés. Au sein de chaque liste, ces sièges sont ensuite distribués aux candidats qui ont obtenu le plus de voix.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1000"/>
                                        <p:tgtEl>
                                          <p:spTgt spid="14">
                                            <p:txEl>
                                              <p:pRg st="0" end="0"/>
                                            </p:txEl>
                                          </p:spTgt>
                                        </p:tgtEl>
                                        <p:attrNameLst>
                                          <p:attrName>ppt_y</p:attrName>
                                        </p:attrNameLst>
                                      </p:cBhvr>
                                      <p:tavLst>
                                        <p:tav tm="0">
                                          <p:val>
                                            <p:strVal val="#ppt_y-#ppt_h*1.125000"/>
                                          </p:val>
                                        </p:tav>
                                        <p:tav tm="100000">
                                          <p:val>
                                            <p:strVal val="#ppt_y"/>
                                          </p:val>
                                        </p:tav>
                                      </p:tavLst>
                                    </p:anim>
                                    <p:animEffect transition="in" filter="wipe(down)">
                                      <p:cBhvr>
                                        <p:cTn id="13" dur="1000"/>
                                        <p:tgtEl>
                                          <p:spTgt spid="14">
                                            <p:txEl>
                                              <p:pRg st="0" end="0"/>
                                            </p:txEl>
                                          </p:spTgt>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1000"/>
                                        <p:tgtEl>
                                          <p:spTgt spid="14">
                                            <p:txEl>
                                              <p:pRg st="2" end="2"/>
                                            </p:txEl>
                                          </p:spTgt>
                                        </p:tgtEl>
                                        <p:attrNameLst>
                                          <p:attrName>ppt_y</p:attrName>
                                        </p:attrNameLst>
                                      </p:cBhvr>
                                      <p:tavLst>
                                        <p:tav tm="0">
                                          <p:val>
                                            <p:strVal val="#ppt_y-#ppt_h*1.125000"/>
                                          </p:val>
                                        </p:tav>
                                        <p:tav tm="100000">
                                          <p:val>
                                            <p:strVal val="#ppt_y"/>
                                          </p:val>
                                        </p:tav>
                                      </p:tavLst>
                                    </p:anim>
                                    <p:animEffect transition="in" filter="wipe(down)">
                                      <p:cBhvr>
                                        <p:cTn id="18" dur="1000"/>
                                        <p:tgtEl>
                                          <p:spTgt spid="14">
                                            <p:txEl>
                                              <p:pRg st="2" end="2"/>
                                            </p:txEl>
                                          </p:spTgt>
                                        </p:tgtEl>
                                      </p:cBhvr>
                                    </p:animEffect>
                                  </p:childTnLst>
                                </p:cTn>
                              </p:par>
                            </p:childTnLst>
                          </p:cTn>
                        </p:par>
                        <p:par>
                          <p:cTn id="19" fill="hold">
                            <p:stCondLst>
                              <p:cond delay="2500"/>
                            </p:stCondLst>
                            <p:childTnLst>
                              <p:par>
                                <p:cTn id="20" presetID="12" presetClass="entr" presetSubtype="1" fill="hold" grpId="0" nodeType="afterEffect">
                                  <p:stCondLst>
                                    <p:cond delay="100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23" dur="1000"/>
                                        <p:tgtEl>
                                          <p:spTgt spid="15">
                                            <p:txEl>
                                              <p:pRg st="0" end="0"/>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par>
                          <p:cTn id="28" fill="hold">
                            <p:stCondLst>
                              <p:cond delay="5500"/>
                            </p:stCondLst>
                            <p:childTnLst>
                              <p:par>
                                <p:cTn id="29" presetID="12" presetClass="entr" presetSubtype="1" fill="hold" grpId="0" nodeType="afterEffect">
                                  <p:stCondLst>
                                    <p:cond delay="150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1000"/>
                                        <p:tgtEl>
                                          <p:spTgt spid="18">
                                            <p:txEl>
                                              <p:pRg st="0" end="0"/>
                                            </p:txEl>
                                          </p:spTgt>
                                        </p:tgtEl>
                                        <p:attrNameLst>
                                          <p:attrName>ppt_y</p:attrName>
                                        </p:attrNameLst>
                                      </p:cBhvr>
                                      <p:tavLst>
                                        <p:tav tm="0">
                                          <p:val>
                                            <p:strVal val="#ppt_y-#ppt_h*1.125000"/>
                                          </p:val>
                                        </p:tav>
                                        <p:tav tm="100000">
                                          <p:val>
                                            <p:strVal val="#ppt_y"/>
                                          </p:val>
                                        </p:tav>
                                      </p:tavLst>
                                    </p:anim>
                                    <p:animEffect transition="in" filter="wipe(down)">
                                      <p:cBhvr>
                                        <p:cTn id="32" dur="1000"/>
                                        <p:tgtEl>
                                          <p:spTgt spid="18">
                                            <p:txEl>
                                              <p:pRg st="0" end="0"/>
                                            </p:txEl>
                                          </p:spTgt>
                                        </p:tgtEl>
                                      </p:cBhvr>
                                    </p:animEffect>
                                  </p:childTnLst>
                                </p:cTn>
                              </p:par>
                            </p:childTnLst>
                          </p:cTn>
                        </p:par>
                        <p:par>
                          <p:cTn id="33" fill="hold">
                            <p:stCondLst>
                              <p:cond delay="8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P spid="14" grpId="0" build="p"/>
      <p:bldP spid="1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Élection de La </a:t>
            </a:r>
            <a:r>
              <a:rPr lang="fr-CH" sz="2800" b="1" cap="all" dirty="0">
                <a:solidFill>
                  <a:srgbClr val="008D91"/>
                </a:solidFill>
                <a:latin typeface="ARS Maquette" panose="02000503030000020004" pitchFamily="2" charset="0"/>
                <a:cs typeface="+mn-cs"/>
              </a:rPr>
              <a:t>municipalité</a:t>
            </a:r>
          </a:p>
          <a:p>
            <a:pPr algn="r" fontAlgn="auto">
              <a:spcBef>
                <a:spcPts val="0"/>
              </a:spcBef>
              <a:spcAft>
                <a:spcPts val="0"/>
              </a:spcAft>
              <a:defRPr/>
            </a:pPr>
            <a:r>
              <a:rPr lang="fr-CH" sz="2800" cap="all" dirty="0">
                <a:solidFill>
                  <a:srgbClr val="008D91"/>
                </a:solidFill>
                <a:latin typeface="ARS Maquette" panose="02000503030000020004" pitchFamily="2" charset="0"/>
                <a:cs typeface="+mn-cs"/>
              </a:rPr>
              <a:t>Système majoritaire</a:t>
            </a:r>
            <a:endParaRPr lang="fr-CH" sz="2800" cap="all" dirty="0">
              <a:solidFill>
                <a:srgbClr val="008D91"/>
              </a:solidFill>
              <a:latin typeface="+mn-lt"/>
              <a:cs typeface="+mn-cs"/>
            </a:endParaRPr>
          </a:p>
        </p:txBody>
      </p:sp>
      <p:pic>
        <p:nvPicPr>
          <p:cNvPr id="39940"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512888"/>
            <a:ext cx="4708525" cy="5286375"/>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La </a:t>
            </a:r>
            <a:r>
              <a:rPr lang="fr-CH" b="1" dirty="0">
                <a:solidFill>
                  <a:schemeClr val="tx1">
                    <a:lumMod val="65000"/>
                    <a:lumOff val="35000"/>
                  </a:schemeClr>
                </a:solidFill>
                <a:latin typeface="ARS Maquette" panose="02000503030000020004" pitchFamily="2" charset="0"/>
                <a:cs typeface="+mn-cs"/>
              </a:rPr>
              <a:t>Municipalité </a:t>
            </a:r>
            <a:r>
              <a:rPr lang="fr-CH" dirty="0">
                <a:solidFill>
                  <a:schemeClr val="tx1">
                    <a:lumMod val="65000"/>
                    <a:lumOff val="35000"/>
                  </a:schemeClr>
                </a:solidFill>
                <a:latin typeface="ARS Maquette" panose="02000503030000020004" pitchFamily="2" charset="0"/>
                <a:cs typeface="+mn-cs"/>
              </a:rPr>
              <a:t>de notre Commune est composé de </a:t>
            </a:r>
            <a:r>
              <a:rPr lang="fr-CH" b="1" dirty="0">
                <a:solidFill>
                  <a:schemeClr val="tx1">
                    <a:lumMod val="65000"/>
                    <a:lumOff val="35000"/>
                  </a:schemeClr>
                </a:solidFill>
                <a:latin typeface="ARS Maquette" panose="02000503030000020004" pitchFamily="2" charset="0"/>
                <a:cs typeface="+mn-cs"/>
              </a:rPr>
              <a:t>XXX personnes</a:t>
            </a:r>
            <a:r>
              <a:rPr lang="fr-CH" dirty="0">
                <a:solidFill>
                  <a:schemeClr val="tx1">
                    <a:lumMod val="65000"/>
                    <a:lumOff val="35000"/>
                  </a:schemeClr>
                </a:solidFill>
                <a:latin typeface="ARS Maquette" panose="02000503030000020004" pitchFamily="2" charset="0"/>
                <a:cs typeface="+mn-cs"/>
              </a:rPr>
              <a:t>. Chacune appelle une place que l’on appelle un </a:t>
            </a:r>
            <a:r>
              <a:rPr lang="fr-CH" b="1" dirty="0">
                <a:solidFill>
                  <a:schemeClr val="tx1">
                    <a:lumMod val="65000"/>
                    <a:lumOff val="35000"/>
                  </a:schemeClr>
                </a:solidFill>
                <a:latin typeface="ARS Maquette" panose="02000503030000020004" pitchFamily="2" charset="0"/>
                <a:cs typeface="+mn-cs"/>
              </a:rPr>
              <a:t>siège</a:t>
            </a:r>
            <a:r>
              <a:rPr lang="fr-CH" dirty="0">
                <a:solidFill>
                  <a:schemeClr val="tx1">
                    <a:lumMod val="65000"/>
                    <a:lumOff val="35000"/>
                  </a:schemeClr>
                </a:solidFill>
                <a:latin typeface="ARS Maquette" panose="02000503030000020004" pitchFamily="2" charset="0"/>
                <a:cs typeface="+mn-cs"/>
              </a:rPr>
              <a:t>. Ainsi, notre </a:t>
            </a:r>
            <a:r>
              <a:rPr lang="fr-CH" b="1" dirty="0">
                <a:solidFill>
                  <a:schemeClr val="tx1">
                    <a:lumMod val="65000"/>
                    <a:lumOff val="35000"/>
                  </a:schemeClr>
                </a:solidFill>
                <a:latin typeface="ARS Maquette" panose="02000503030000020004" pitchFamily="2" charset="0"/>
                <a:cs typeface="+mn-cs"/>
              </a:rPr>
              <a:t>Municipalité</a:t>
            </a:r>
            <a:r>
              <a:rPr lang="fr-CH" dirty="0">
                <a:solidFill>
                  <a:schemeClr val="tx1">
                    <a:lumMod val="65000"/>
                    <a:lumOff val="35000"/>
                  </a:schemeClr>
                </a:solidFill>
                <a:latin typeface="ARS Maquette" panose="02000503030000020004" pitchFamily="2" charset="0"/>
                <a:cs typeface="+mn-cs"/>
              </a:rPr>
              <a:t> compte </a:t>
            </a:r>
            <a:r>
              <a:rPr lang="fr-CH" b="1" dirty="0">
                <a:solidFill>
                  <a:schemeClr val="tx1">
                    <a:lumMod val="65000"/>
                    <a:lumOff val="35000"/>
                  </a:schemeClr>
                </a:solidFill>
                <a:latin typeface="ARS Maquette" panose="02000503030000020004" pitchFamily="2" charset="0"/>
                <a:cs typeface="+mn-cs"/>
              </a:rPr>
              <a:t>XX sièges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Une </a:t>
            </a:r>
            <a:r>
              <a:rPr lang="fr-CH" b="1" dirty="0">
                <a:solidFill>
                  <a:schemeClr val="tx1">
                    <a:lumMod val="65000"/>
                    <a:lumOff val="35000"/>
                  </a:schemeClr>
                </a:solidFill>
                <a:latin typeface="ARS Maquette" panose="02000503030000020004" pitchFamily="2" charset="0"/>
                <a:cs typeface="+mn-cs"/>
              </a:rPr>
              <a:t>élection</a:t>
            </a:r>
            <a:r>
              <a:rPr lang="fr-CH" dirty="0">
                <a:solidFill>
                  <a:schemeClr val="tx1">
                    <a:lumMod val="65000"/>
                    <a:lumOff val="35000"/>
                  </a:schemeClr>
                </a:solidFill>
                <a:latin typeface="ARS Maquette" panose="02000503030000020004" pitchFamily="2" charset="0"/>
                <a:cs typeface="+mn-cs"/>
              </a:rPr>
              <a:t> a lieu </a:t>
            </a:r>
            <a:r>
              <a:rPr lang="fr-CH" b="1" dirty="0">
                <a:solidFill>
                  <a:schemeClr val="tx1">
                    <a:lumMod val="65000"/>
                    <a:lumOff val="35000"/>
                  </a:schemeClr>
                </a:solidFill>
                <a:latin typeface="ARS Maquette" panose="02000503030000020004" pitchFamily="2" charset="0"/>
                <a:cs typeface="+mn-cs"/>
              </a:rPr>
              <a:t>tous les cinq ans </a:t>
            </a:r>
            <a:r>
              <a:rPr lang="fr-CH" dirty="0">
                <a:solidFill>
                  <a:schemeClr val="tx1">
                    <a:lumMod val="65000"/>
                    <a:lumOff val="35000"/>
                  </a:schemeClr>
                </a:solidFill>
                <a:latin typeface="ARS Maquette" panose="02000503030000020004" pitchFamily="2" charset="0"/>
                <a:cs typeface="+mn-cs"/>
              </a:rPr>
              <a:t>afin de distribuer ces sièges aux différents candidats, selon la volonté du corps électoral communal. Vous pouvez </a:t>
            </a:r>
            <a:r>
              <a:rPr lang="fr-CH" b="1" dirty="0">
                <a:solidFill>
                  <a:schemeClr val="tx1">
                    <a:lumMod val="65000"/>
                    <a:lumOff val="35000"/>
                  </a:schemeClr>
                </a:solidFill>
                <a:latin typeface="ARS Maquette" panose="02000503030000020004" pitchFamily="2" charset="0"/>
                <a:cs typeface="+mn-cs"/>
              </a:rPr>
              <a:t>voter pour autant de candidats qu’il y a de sièges</a:t>
            </a:r>
            <a:r>
              <a:rPr lang="fr-CH" dirty="0">
                <a:solidFill>
                  <a:schemeClr val="tx1">
                    <a:lumMod val="65000"/>
                    <a:lumOff val="35000"/>
                  </a:schemeClr>
                </a:solidFill>
                <a:latin typeface="ARS Maquette" panose="02000503030000020004" pitchFamily="2" charset="0"/>
                <a:cs typeface="+mn-cs"/>
              </a:rPr>
              <a:t>. Ainsi, vous disposez de </a:t>
            </a:r>
            <a:r>
              <a:rPr lang="fr-CH" b="1" dirty="0">
                <a:solidFill>
                  <a:schemeClr val="tx1">
                    <a:lumMod val="65000"/>
                    <a:lumOff val="35000"/>
                  </a:schemeClr>
                </a:solidFill>
                <a:latin typeface="ARS Maquette" panose="02000503030000020004" pitchFamily="2" charset="0"/>
                <a:cs typeface="+mn-cs"/>
              </a:rPr>
              <a:t>XX voix. </a:t>
            </a:r>
          </a:p>
        </p:txBody>
      </p:sp>
      <p:pic>
        <p:nvPicPr>
          <p:cNvPr id="12" name="Image 11"/>
          <p:cNvPicPr>
            <a:picLocks noChangeAspect="1"/>
          </p:cNvPicPr>
          <p:nvPr/>
        </p:nvPicPr>
        <p:blipFill>
          <a:blip r:embed="rId3"/>
          <a:srcRect/>
          <a:stretch>
            <a:fillRect/>
          </a:stretch>
        </p:blipFill>
        <p:spPr bwMode="auto">
          <a:xfrm>
            <a:off x="6016625" y="1519238"/>
            <a:ext cx="1800225"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13" dur="1000"/>
                                        <p:tgtEl>
                                          <p:spTgt spid="15">
                                            <p:txEl>
                                              <p:pRg st="0" end="0"/>
                                            </p:txEl>
                                          </p:spTgt>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18" dur="1000"/>
                                        <p:tgtEl>
                                          <p:spTgt spid="15">
                                            <p:txEl>
                                              <p:pRg st="2" end="2"/>
                                            </p:txEl>
                                          </p:spTgt>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46150"/>
          </a:xfrm>
          <a:prstGeom prst="rect">
            <a:avLst/>
          </a:prstGeom>
          <a:noFill/>
        </p:spPr>
        <p:txBody>
          <a:bodyPr>
            <a:spAutoFit/>
          </a:bodyPr>
          <a:lstStyle/>
          <a:p>
            <a:pPr algn="r"/>
            <a:r>
              <a:rPr lang="fr-CH" sz="2800">
                <a:solidFill>
                  <a:srgbClr val="008D91"/>
                </a:solidFill>
                <a:latin typeface="ARS Maquette"/>
              </a:rPr>
              <a:t>ÉLECTION DE LA </a:t>
            </a:r>
            <a:r>
              <a:rPr lang="fr-CH" sz="2800" b="1">
                <a:solidFill>
                  <a:srgbClr val="008D91"/>
                </a:solidFill>
                <a:latin typeface="ARS Maquette"/>
              </a:rPr>
              <a:t>MUNICIPALITÉ</a:t>
            </a:r>
          </a:p>
          <a:p>
            <a:pPr algn="r"/>
            <a:endParaRPr lang="fr-CH" sz="2800" b="1">
              <a:solidFill>
                <a:srgbClr val="008D91"/>
              </a:solidFill>
              <a:latin typeface="ARS Maquette"/>
            </a:endParaRPr>
          </a:p>
        </p:txBody>
      </p:sp>
      <p:pic>
        <p:nvPicPr>
          <p:cNvPr id="40964"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512888"/>
            <a:ext cx="4708525" cy="4870450"/>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L’élection de la Municipalité est une </a:t>
            </a:r>
            <a:r>
              <a:rPr lang="fr-CH" b="1" dirty="0">
                <a:solidFill>
                  <a:schemeClr val="tx1">
                    <a:lumMod val="65000"/>
                    <a:lumOff val="35000"/>
                  </a:schemeClr>
                </a:solidFill>
                <a:latin typeface="ARS Maquette" panose="02000503030000020004" pitchFamily="2" charset="0"/>
                <a:cs typeface="+mn-cs"/>
              </a:rPr>
              <a:t>élection majoritaire à deux tours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Au </a:t>
            </a:r>
            <a:r>
              <a:rPr lang="fr-CH" b="1" dirty="0">
                <a:solidFill>
                  <a:schemeClr val="tx1">
                    <a:lumMod val="65000"/>
                    <a:lumOff val="35000"/>
                  </a:schemeClr>
                </a:solidFill>
                <a:latin typeface="ARS Maquette" panose="02000503030000020004" pitchFamily="2" charset="0"/>
                <a:cs typeface="+mn-cs"/>
              </a:rPr>
              <a:t>1</a:t>
            </a:r>
            <a:r>
              <a:rPr lang="fr-CH" b="1" baseline="30000" dirty="0">
                <a:solidFill>
                  <a:schemeClr val="tx1">
                    <a:lumMod val="65000"/>
                    <a:lumOff val="35000"/>
                  </a:schemeClr>
                </a:solidFill>
                <a:latin typeface="ARS Maquette" panose="02000503030000020004" pitchFamily="2" charset="0"/>
                <a:cs typeface="+mn-cs"/>
              </a:rPr>
              <a:t>er</a:t>
            </a:r>
            <a:r>
              <a:rPr lang="fr-CH" b="1" dirty="0">
                <a:solidFill>
                  <a:schemeClr val="tx1">
                    <a:lumMod val="65000"/>
                    <a:lumOff val="35000"/>
                  </a:schemeClr>
                </a:solidFill>
                <a:latin typeface="ARS Maquette" panose="02000503030000020004" pitchFamily="2" charset="0"/>
                <a:cs typeface="+mn-cs"/>
              </a:rPr>
              <a:t> tour</a:t>
            </a:r>
            <a:r>
              <a:rPr lang="fr-CH" dirty="0">
                <a:solidFill>
                  <a:schemeClr val="tx1">
                    <a:lumMod val="65000"/>
                    <a:lumOff val="35000"/>
                  </a:schemeClr>
                </a:solidFill>
                <a:latin typeface="ARS Maquette" panose="02000503030000020004" pitchFamily="2" charset="0"/>
                <a:cs typeface="+mn-cs"/>
              </a:rPr>
              <a:t>, il faut </a:t>
            </a:r>
            <a:r>
              <a:rPr lang="fr-CH" b="1" dirty="0">
                <a:solidFill>
                  <a:schemeClr val="tx1">
                    <a:lumMod val="65000"/>
                    <a:lumOff val="35000"/>
                  </a:schemeClr>
                </a:solidFill>
                <a:latin typeface="ARS Maquette" panose="02000503030000020004" pitchFamily="2" charset="0"/>
                <a:cs typeface="+mn-cs"/>
              </a:rPr>
              <a:t>plus de 50% des voix </a:t>
            </a:r>
            <a:r>
              <a:rPr lang="fr-CH" dirty="0">
                <a:solidFill>
                  <a:schemeClr val="tx1">
                    <a:lumMod val="65000"/>
                    <a:lumOff val="35000"/>
                  </a:schemeClr>
                </a:solidFill>
                <a:latin typeface="ARS Maquette" panose="02000503030000020004" pitchFamily="2" charset="0"/>
                <a:cs typeface="+mn-cs"/>
              </a:rPr>
              <a:t>pour qu’un candidat soit élu. C’est ce qu’on appelle une </a:t>
            </a:r>
            <a:r>
              <a:rPr lang="fr-CH" b="1" dirty="0">
                <a:solidFill>
                  <a:schemeClr val="tx1">
                    <a:lumMod val="65000"/>
                    <a:lumOff val="35000"/>
                  </a:schemeClr>
                </a:solidFill>
                <a:latin typeface="ARS Maquette" panose="02000503030000020004" pitchFamily="2" charset="0"/>
                <a:cs typeface="+mn-cs"/>
              </a:rPr>
              <a:t>majorité absolue</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b="1"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Au </a:t>
            </a:r>
            <a:r>
              <a:rPr lang="fr-CH" b="1" dirty="0">
                <a:solidFill>
                  <a:schemeClr val="tx1">
                    <a:lumMod val="65000"/>
                    <a:lumOff val="35000"/>
                  </a:schemeClr>
                </a:solidFill>
                <a:latin typeface="ARS Maquette" panose="02000503030000020004" pitchFamily="2" charset="0"/>
                <a:cs typeface="+mn-cs"/>
              </a:rPr>
              <a:t>2</a:t>
            </a:r>
            <a:r>
              <a:rPr lang="fr-CH" b="1" baseline="30000" dirty="0">
                <a:solidFill>
                  <a:schemeClr val="tx1">
                    <a:lumMod val="65000"/>
                    <a:lumOff val="35000"/>
                  </a:schemeClr>
                </a:solidFill>
                <a:latin typeface="ARS Maquette" panose="02000503030000020004" pitchFamily="2" charset="0"/>
                <a:cs typeface="+mn-cs"/>
              </a:rPr>
              <a:t>e</a:t>
            </a:r>
            <a:r>
              <a:rPr lang="fr-CH" b="1" dirty="0">
                <a:solidFill>
                  <a:schemeClr val="tx1">
                    <a:lumMod val="65000"/>
                    <a:lumOff val="35000"/>
                  </a:schemeClr>
                </a:solidFill>
                <a:latin typeface="ARS Maquette" panose="02000503030000020004" pitchFamily="2" charset="0"/>
                <a:cs typeface="+mn-cs"/>
              </a:rPr>
              <a:t> tour</a:t>
            </a:r>
            <a:r>
              <a:rPr lang="fr-CH" dirty="0">
                <a:solidFill>
                  <a:schemeClr val="tx1">
                    <a:lumMod val="65000"/>
                    <a:lumOff val="35000"/>
                  </a:schemeClr>
                </a:solidFill>
                <a:latin typeface="ARS Maquette" panose="02000503030000020004" pitchFamily="2" charset="0"/>
                <a:cs typeface="+mn-cs"/>
              </a:rPr>
              <a:t>, ce sont les candidats qui ont </a:t>
            </a:r>
            <a:r>
              <a:rPr lang="fr-CH" b="1" dirty="0">
                <a:solidFill>
                  <a:schemeClr val="tx1">
                    <a:lumMod val="65000"/>
                    <a:lumOff val="35000"/>
                  </a:schemeClr>
                </a:solidFill>
                <a:latin typeface="ARS Maquette" panose="02000503030000020004" pitchFamily="2" charset="0"/>
                <a:cs typeface="+mn-cs"/>
              </a:rPr>
              <a:t>obtenue le plus de voix </a:t>
            </a:r>
            <a:r>
              <a:rPr lang="fr-CH" dirty="0">
                <a:solidFill>
                  <a:schemeClr val="tx1">
                    <a:lumMod val="65000"/>
                    <a:lumOff val="35000"/>
                  </a:schemeClr>
                </a:solidFill>
                <a:latin typeface="ARS Maquette" panose="02000503030000020004" pitchFamily="2" charset="0"/>
                <a:cs typeface="+mn-cs"/>
              </a:rPr>
              <a:t>qui sont élus. C’est ce qu’on appelle une </a:t>
            </a:r>
            <a:r>
              <a:rPr lang="fr-CH" b="1" dirty="0">
                <a:solidFill>
                  <a:schemeClr val="tx1">
                    <a:lumMod val="65000"/>
                    <a:lumOff val="35000"/>
                  </a:schemeClr>
                </a:solidFill>
                <a:latin typeface="ARS Maquette" panose="02000503030000020004" pitchFamily="2" charset="0"/>
                <a:cs typeface="+mn-cs"/>
              </a:rPr>
              <a:t>majorité relative</a:t>
            </a:r>
            <a:r>
              <a:rPr lang="fr-CH" dirty="0">
                <a:solidFill>
                  <a:schemeClr val="tx1">
                    <a:lumMod val="65000"/>
                    <a:lumOff val="35000"/>
                  </a:schemeClr>
                </a:solidFill>
                <a:latin typeface="ARS Maquette" panose="02000503030000020004" pitchFamily="2" charset="0"/>
                <a:cs typeface="+mn-cs"/>
              </a:rPr>
              <a:t>. Il n’y a donc pas de pourcentage minimum à atteindre.</a:t>
            </a:r>
            <a:endParaRPr lang="fr-CH" b="1" dirty="0">
              <a:solidFill>
                <a:schemeClr val="tx1">
                  <a:lumMod val="65000"/>
                  <a:lumOff val="35000"/>
                </a:schemeClr>
              </a:solidFill>
              <a:latin typeface="ARS Maquette" panose="02000503030000020004" pitchFamily="2" charset="0"/>
              <a:cs typeface="+mn-cs"/>
            </a:endParaRPr>
          </a:p>
        </p:txBody>
      </p:sp>
      <p:pic>
        <p:nvPicPr>
          <p:cNvPr id="10"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24550" y="1652588"/>
            <a:ext cx="23241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13" dur="1000"/>
                                        <p:tgtEl>
                                          <p:spTgt spid="15">
                                            <p:txEl>
                                              <p:pRg st="0" end="0"/>
                                            </p:txEl>
                                          </p:spTgt>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18" dur="1000"/>
                                        <p:tgtEl>
                                          <p:spTgt spid="15">
                                            <p:txEl>
                                              <p:pRg st="2" end="2"/>
                                            </p:txEl>
                                          </p:spTgt>
                                        </p:tgtEl>
                                      </p:cBhvr>
                                    </p:animEffect>
                                  </p:childTnLst>
                                </p:cTn>
                              </p:par>
                            </p:childTnLst>
                          </p:cTn>
                        </p:par>
                        <p:par>
                          <p:cTn id="19" fill="hold">
                            <p:stCondLst>
                              <p:cond delay="2500"/>
                            </p:stCondLst>
                            <p:childTnLst>
                              <p:par>
                                <p:cTn id="20" presetID="12" presetClass="entr" presetSubtype="1" fill="hold" grpId="0" nodeType="after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 calcmode="lin" valueType="num">
                                      <p:cBhvr additive="base">
                                        <p:cTn id="22" dur="1000"/>
                                        <p:tgtEl>
                                          <p:spTgt spid="15">
                                            <p:txEl>
                                              <p:pRg st="4" end="4"/>
                                            </p:txEl>
                                          </p:spTgt>
                                        </p:tgtEl>
                                        <p:attrNameLst>
                                          <p:attrName>ppt_y</p:attrName>
                                        </p:attrNameLst>
                                      </p:cBhvr>
                                      <p:tavLst>
                                        <p:tav tm="0">
                                          <p:val>
                                            <p:strVal val="#ppt_y-#ppt_h*1.125000"/>
                                          </p:val>
                                        </p:tav>
                                        <p:tav tm="100000">
                                          <p:val>
                                            <p:strVal val="#ppt_y"/>
                                          </p:val>
                                        </p:tav>
                                      </p:tavLst>
                                    </p:anim>
                                    <p:animEffect transition="in" filter="wipe(down)">
                                      <p:cBhvr>
                                        <p:cTn id="23" dur="1000"/>
                                        <p:tgtEl>
                                          <p:spTgt spid="15">
                                            <p:txEl>
                                              <p:pRg st="4" end="4"/>
                                            </p:txEl>
                                          </p:spTgt>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687888"/>
            <a:ext cx="9144000" cy="2170112"/>
          </a:xfrm>
          <a:prstGeom prst="triangle">
            <a:avLst>
              <a:gd name="adj" fmla="val 100000"/>
            </a:avLst>
          </a:prstGeom>
          <a:solidFill>
            <a:srgbClr val="008D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2424113"/>
            <a:ext cx="2797175" cy="4433887"/>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4572000" y="2644775"/>
            <a:ext cx="4910138" cy="1568450"/>
          </a:xfrm>
          <a:prstGeom prst="rect">
            <a:avLst/>
          </a:prstGeom>
          <a:noFill/>
        </p:spPr>
        <p:txBody>
          <a:bodyPr>
            <a:spAutoFit/>
          </a:bodyPr>
          <a:lstStyle/>
          <a:p>
            <a:pPr fontAlgn="auto">
              <a:spcBef>
                <a:spcPts val="0"/>
              </a:spcBef>
              <a:spcAft>
                <a:spcPts val="0"/>
              </a:spcAft>
              <a:defRPr/>
            </a:pPr>
            <a:r>
              <a:rPr lang="fr-CH" sz="4800" dirty="0">
                <a:solidFill>
                  <a:schemeClr val="tx1">
                    <a:lumMod val="65000"/>
                    <a:lumOff val="35000"/>
                  </a:schemeClr>
                </a:solidFill>
                <a:latin typeface="ARS Maquette" panose="02000503030000020004" pitchFamily="2" charset="0"/>
                <a:cs typeface="+mn-cs"/>
              </a:rPr>
              <a:t>VOTER</a:t>
            </a:r>
          </a:p>
          <a:p>
            <a:pPr fontAlgn="auto">
              <a:spcBef>
                <a:spcPts val="0"/>
              </a:spcBef>
              <a:spcAft>
                <a:spcPts val="0"/>
              </a:spcAft>
              <a:defRPr/>
            </a:pPr>
            <a:r>
              <a:rPr lang="fr-CH" sz="4800" b="1" dirty="0">
                <a:solidFill>
                  <a:srgbClr val="008D91"/>
                </a:solidFill>
                <a:latin typeface="ARS Maquette" panose="02000503030000020004" pitchFamily="2" charset="0"/>
                <a:cs typeface="+mn-cs"/>
              </a:rPr>
              <a:t>C’EST SIMPLE !</a:t>
            </a:r>
            <a:endParaRPr lang="fr-CH" sz="4800" b="1" dirty="0">
              <a:solidFill>
                <a:srgbClr val="008D91"/>
              </a:solidFill>
              <a:latin typeface="+mn-lt"/>
              <a:cs typeface="+mn-cs"/>
            </a:endParaRPr>
          </a:p>
        </p:txBody>
      </p:sp>
      <p:pic>
        <p:nvPicPr>
          <p:cNvPr id="41988" name="Image 12"/>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7" name="Image 6"/>
          <p:cNvPicPr>
            <a:picLocks noChangeAspect="1"/>
          </p:cNvPicPr>
          <p:nvPr/>
        </p:nvPicPr>
        <p:blipFill>
          <a:blip r:embed="rId3"/>
          <a:srcRect/>
          <a:stretch>
            <a:fillRect/>
          </a:stretch>
        </p:blipFill>
        <p:spPr bwMode="auto">
          <a:xfrm>
            <a:off x="519113" y="1419225"/>
            <a:ext cx="3827462" cy="46624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right)">
                                      <p:cBhvr>
                                        <p:cTn id="16" dur="500"/>
                                        <p:tgtEl>
                                          <p:spTgt spid="9"/>
                                        </p:tgtEl>
                                      </p:cBhvr>
                                    </p:animEffect>
                                  </p:childTnLst>
                                </p:cTn>
                              </p:par>
                              <p:par>
                                <p:cTn id="17" presetID="1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10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La </a:t>
            </a:r>
            <a:r>
              <a:rPr lang="fr-CH" sz="2800" cap="all" dirty="0" smtClean="0">
                <a:solidFill>
                  <a:srgbClr val="008D91"/>
                </a:solidFill>
                <a:latin typeface="ARS Maquette" panose="02000503030000020004" pitchFamily="2" charset="0"/>
                <a:cs typeface="+mn-cs"/>
              </a:rPr>
              <a:t>suisse – Le </a:t>
            </a:r>
            <a:r>
              <a:rPr lang="fr-CH" sz="2800" cap="all" dirty="0">
                <a:solidFill>
                  <a:srgbClr val="008D91"/>
                </a:solidFill>
                <a:latin typeface="ARS Maquette" panose="02000503030000020004" pitchFamily="2" charset="0"/>
                <a:cs typeface="+mn-cs"/>
              </a:rPr>
              <a:t>canton de </a:t>
            </a:r>
            <a:r>
              <a:rPr lang="fr-CH" sz="2800" cap="all" dirty="0" err="1" smtClean="0">
                <a:solidFill>
                  <a:srgbClr val="008D91"/>
                </a:solidFill>
                <a:latin typeface="ARS Maquette" panose="02000503030000020004" pitchFamily="2" charset="0"/>
                <a:cs typeface="+mn-cs"/>
              </a:rPr>
              <a:t>vaud</a:t>
            </a:r>
            <a:endParaRPr lang="fr-CH" sz="2800" cap="all" dirty="0" smtClean="0">
              <a:solidFill>
                <a:srgbClr val="008D91"/>
              </a:solidFill>
              <a:latin typeface="ARS Maquette" panose="02000503030000020004" pitchFamily="2" charset="0"/>
              <a:cs typeface="+mn-cs"/>
            </a:endParaRPr>
          </a:p>
          <a:p>
            <a:pPr algn="r" fontAlgn="auto">
              <a:spcBef>
                <a:spcPts val="0"/>
              </a:spcBef>
              <a:spcAft>
                <a:spcPts val="0"/>
              </a:spcAft>
              <a:defRPr/>
            </a:pPr>
            <a:r>
              <a:rPr lang="fr-CH" sz="2800" b="1" cap="all" dirty="0" smtClean="0">
                <a:solidFill>
                  <a:srgbClr val="008D91"/>
                </a:solidFill>
                <a:latin typeface="ARS Maquette" panose="02000503030000020004" pitchFamily="2" charset="0"/>
                <a:cs typeface="+mn-cs"/>
              </a:rPr>
              <a:t>LA COMMUNE DE XXX</a:t>
            </a:r>
            <a:endParaRPr lang="fr-CH" sz="2800" b="1" cap="all" dirty="0">
              <a:solidFill>
                <a:srgbClr val="008D91"/>
              </a:solidFill>
              <a:latin typeface="ARS Maquette" panose="02000503030000020004" pitchFamily="2" charset="0"/>
              <a:cs typeface="+mn-cs"/>
            </a:endParaRPr>
          </a:p>
        </p:txBody>
      </p:sp>
      <p:sp>
        <p:nvSpPr>
          <p:cNvPr id="11" name="ZoneTexte 10"/>
          <p:cNvSpPr txBox="1"/>
          <p:nvPr/>
        </p:nvSpPr>
        <p:spPr>
          <a:xfrm>
            <a:off x="1897063" y="1306999"/>
            <a:ext cx="3978804" cy="1754326"/>
          </a:xfrm>
          <a:prstGeom prst="rect">
            <a:avLst/>
          </a:prstGeom>
          <a:noFill/>
        </p:spPr>
        <p:txBody>
          <a:bodyPr wrap="square">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La Suisse est une confédération de </a:t>
            </a:r>
            <a:r>
              <a:rPr lang="fr-CH" b="1" dirty="0">
                <a:solidFill>
                  <a:schemeClr val="tx1">
                    <a:lumMod val="65000"/>
                    <a:lumOff val="35000"/>
                  </a:schemeClr>
                </a:solidFill>
                <a:latin typeface="ARS Maquette" panose="02000503030000020004" pitchFamily="2" charset="0"/>
                <a:cs typeface="+mn-cs"/>
              </a:rPr>
              <a:t>26 cantons </a:t>
            </a:r>
            <a:r>
              <a:rPr lang="fr-CH" dirty="0">
                <a:solidFill>
                  <a:schemeClr val="tx1">
                    <a:lumMod val="65000"/>
                    <a:lumOff val="35000"/>
                  </a:schemeClr>
                </a:solidFill>
                <a:latin typeface="ARS Maquette" panose="02000503030000020004" pitchFamily="2" charset="0"/>
                <a:cs typeface="+mn-cs"/>
              </a:rPr>
              <a:t>et compte </a:t>
            </a:r>
            <a:r>
              <a:rPr lang="fr-CH" dirty="0" smtClean="0">
                <a:solidFill>
                  <a:schemeClr val="tx1">
                    <a:lumMod val="65000"/>
                    <a:lumOff val="35000"/>
                  </a:schemeClr>
                </a:solidFill>
                <a:latin typeface="ARS Maquette" panose="02000503030000020004" pitchFamily="2" charset="0"/>
                <a:cs typeface="+mn-cs"/>
              </a:rPr>
              <a:t/>
            </a:r>
            <a:br>
              <a:rPr lang="fr-CH" dirty="0" smtClean="0">
                <a:solidFill>
                  <a:schemeClr val="tx1">
                    <a:lumMod val="65000"/>
                    <a:lumOff val="35000"/>
                  </a:schemeClr>
                </a:solidFill>
                <a:latin typeface="ARS Maquette" panose="02000503030000020004" pitchFamily="2" charset="0"/>
                <a:cs typeface="+mn-cs"/>
              </a:rPr>
            </a:br>
            <a:r>
              <a:rPr lang="fr-CH" b="1" dirty="0" smtClean="0">
                <a:solidFill>
                  <a:schemeClr val="tx1">
                    <a:lumMod val="65000"/>
                    <a:lumOff val="35000"/>
                  </a:schemeClr>
                </a:solidFill>
                <a:latin typeface="ARS Maquette" panose="02000503030000020004" pitchFamily="2" charset="0"/>
                <a:cs typeface="+mn-cs"/>
              </a:rPr>
              <a:t>2’842 </a:t>
            </a:r>
            <a:r>
              <a:rPr lang="fr-CH" b="1" dirty="0">
                <a:solidFill>
                  <a:schemeClr val="tx1">
                    <a:lumMod val="65000"/>
                    <a:lumOff val="35000"/>
                  </a:schemeClr>
                </a:solidFill>
                <a:latin typeface="ARS Maquette" panose="02000503030000020004" pitchFamily="2" charset="0"/>
                <a:cs typeface="+mn-cs"/>
              </a:rPr>
              <a:t>communes </a:t>
            </a:r>
            <a:r>
              <a:rPr lang="fr-CH" dirty="0">
                <a:solidFill>
                  <a:schemeClr val="tx1">
                    <a:lumMod val="65000"/>
                    <a:lumOff val="35000"/>
                  </a:schemeClr>
                </a:solidFill>
                <a:latin typeface="ARS Maquette" panose="02000503030000020004" pitchFamily="2" charset="0"/>
                <a:cs typeface="+mn-cs"/>
              </a:rPr>
              <a:t>et </a:t>
            </a:r>
            <a:r>
              <a:rPr lang="fr-CH" dirty="0" smtClean="0">
                <a:solidFill>
                  <a:schemeClr val="tx1">
                    <a:lumMod val="65000"/>
                    <a:lumOff val="35000"/>
                  </a:schemeClr>
                </a:solidFill>
                <a:latin typeface="ARS Maquette" panose="02000503030000020004" pitchFamily="2" charset="0"/>
                <a:cs typeface="+mn-cs"/>
              </a:rPr>
              <a:t/>
            </a:r>
            <a:br>
              <a:rPr lang="fr-CH" dirty="0" smtClean="0">
                <a:solidFill>
                  <a:schemeClr val="tx1">
                    <a:lumMod val="65000"/>
                    <a:lumOff val="35000"/>
                  </a:schemeClr>
                </a:solidFill>
                <a:latin typeface="ARS Maquette" panose="02000503030000020004" pitchFamily="2" charset="0"/>
                <a:cs typeface="+mn-cs"/>
              </a:rPr>
            </a:br>
            <a:r>
              <a:rPr lang="fr-CH" b="1" dirty="0" smtClean="0">
                <a:solidFill>
                  <a:schemeClr val="tx1">
                    <a:lumMod val="65000"/>
                    <a:lumOff val="35000"/>
                  </a:schemeClr>
                </a:solidFill>
                <a:latin typeface="ARS Maquette" panose="02000503030000020004" pitchFamily="2" charset="0"/>
                <a:cs typeface="+mn-cs"/>
              </a:rPr>
              <a:t>8’237’666 </a:t>
            </a:r>
            <a:r>
              <a:rPr lang="fr-CH" b="1" dirty="0">
                <a:solidFill>
                  <a:schemeClr val="tx1">
                    <a:lumMod val="65000"/>
                    <a:lumOff val="35000"/>
                  </a:schemeClr>
                </a:solidFill>
                <a:latin typeface="ARS Maquette" panose="02000503030000020004" pitchFamily="2" charset="0"/>
                <a:cs typeface="+mn-cs"/>
              </a:rPr>
              <a:t>habitants</a:t>
            </a:r>
            <a:r>
              <a:rPr lang="fr-CH" dirty="0">
                <a:solidFill>
                  <a:schemeClr val="tx1">
                    <a:lumMod val="65000"/>
                    <a:lumOff val="35000"/>
                  </a:schemeClr>
                </a:solidFill>
                <a:latin typeface="ARS Maquette" panose="02000503030000020004" pitchFamily="2" charset="0"/>
                <a:cs typeface="+mn-cs"/>
              </a:rPr>
              <a:t>, dont </a:t>
            </a:r>
            <a:r>
              <a:rPr lang="fr-CH" b="1" dirty="0">
                <a:solidFill>
                  <a:schemeClr val="tx1">
                    <a:lumMod val="65000"/>
                    <a:lumOff val="35000"/>
                  </a:schemeClr>
                </a:solidFill>
                <a:latin typeface="ARS Maquette" panose="02000503030000020004" pitchFamily="2" charset="0"/>
                <a:cs typeface="+mn-cs"/>
              </a:rPr>
              <a:t>1’998’459 personnes étrangères </a:t>
            </a:r>
            <a:r>
              <a:rPr lang="fr-CH" dirty="0">
                <a:solidFill>
                  <a:schemeClr val="tx1">
                    <a:lumMod val="65000"/>
                    <a:lumOff val="35000"/>
                  </a:schemeClr>
                </a:solidFill>
                <a:latin typeface="ARS Maquette" panose="02000503030000020004" pitchFamily="2" charset="0"/>
                <a:cs typeface="+mn-cs"/>
              </a:rPr>
              <a:t>(24.5 %) *</a:t>
            </a:r>
          </a:p>
        </p:txBody>
      </p:sp>
      <p:pic>
        <p:nvPicPr>
          <p:cNvPr id="15365"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3" name="Image 2"/>
          <p:cNvPicPr>
            <a:picLocks noChangeAspect="1"/>
          </p:cNvPicPr>
          <p:nvPr/>
        </p:nvPicPr>
        <p:blipFill>
          <a:blip r:embed="rId3"/>
          <a:srcRect/>
          <a:stretch>
            <a:fillRect/>
          </a:stretch>
        </p:blipFill>
        <p:spPr bwMode="auto">
          <a:xfrm>
            <a:off x="519113" y="1346200"/>
            <a:ext cx="1277937" cy="1277937"/>
          </a:xfrm>
          <a:prstGeom prst="rect">
            <a:avLst/>
          </a:prstGeom>
          <a:noFill/>
          <a:ln w="9525">
            <a:noFill/>
            <a:miter lim="800000"/>
            <a:headEnd/>
            <a:tailEnd/>
          </a:ln>
        </p:spPr>
      </p:pic>
      <p:sp>
        <p:nvSpPr>
          <p:cNvPr id="12" name="ZoneTexte 11"/>
          <p:cNvSpPr txBox="1"/>
          <p:nvPr/>
        </p:nvSpPr>
        <p:spPr>
          <a:xfrm>
            <a:off x="1897063" y="3252331"/>
            <a:ext cx="3716337" cy="1477328"/>
          </a:xfrm>
          <a:prstGeom prst="rect">
            <a:avLst/>
          </a:prstGeom>
          <a:noFill/>
        </p:spPr>
        <p:txBody>
          <a:bodyPr wrap="square">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Le canton de </a:t>
            </a:r>
            <a:r>
              <a:rPr lang="fr-CH" b="1" dirty="0">
                <a:solidFill>
                  <a:schemeClr val="tx1">
                    <a:lumMod val="65000"/>
                    <a:lumOff val="35000"/>
                  </a:schemeClr>
                </a:solidFill>
                <a:latin typeface="ARS Maquette" panose="02000503030000020004" pitchFamily="2" charset="0"/>
                <a:cs typeface="+mn-cs"/>
              </a:rPr>
              <a:t>Vaud</a:t>
            </a:r>
            <a:r>
              <a:rPr lang="fr-CH" dirty="0">
                <a:solidFill>
                  <a:schemeClr val="tx1">
                    <a:lumMod val="65000"/>
                    <a:lumOff val="35000"/>
                  </a:schemeClr>
                </a:solidFill>
                <a:latin typeface="ARS Maquette" panose="02000503030000020004" pitchFamily="2" charset="0"/>
                <a:cs typeface="+mn-cs"/>
              </a:rPr>
              <a:t> </a:t>
            </a:r>
            <a:r>
              <a:rPr lang="fr-CH" dirty="0" smtClean="0">
                <a:solidFill>
                  <a:schemeClr val="tx1">
                    <a:lumMod val="65000"/>
                    <a:lumOff val="35000"/>
                  </a:schemeClr>
                </a:solidFill>
                <a:latin typeface="ARS Maquette" panose="02000503030000020004" pitchFamily="2" charset="0"/>
                <a:cs typeface="+mn-cs"/>
              </a:rPr>
              <a:t>compte</a:t>
            </a:r>
            <a:br>
              <a:rPr lang="fr-CH" dirty="0" smtClean="0">
                <a:solidFill>
                  <a:schemeClr val="tx1">
                    <a:lumMod val="65000"/>
                    <a:lumOff val="35000"/>
                  </a:schemeClr>
                </a:solidFill>
                <a:latin typeface="ARS Maquette" panose="02000503030000020004" pitchFamily="2" charset="0"/>
                <a:cs typeface="+mn-cs"/>
              </a:rPr>
            </a:br>
            <a:r>
              <a:rPr lang="fr-CH" dirty="0" smtClean="0">
                <a:solidFill>
                  <a:schemeClr val="tx1">
                    <a:lumMod val="65000"/>
                    <a:lumOff val="35000"/>
                  </a:schemeClr>
                </a:solidFill>
                <a:latin typeface="ARS Maquette" panose="02000503030000020004" pitchFamily="2" charset="0"/>
                <a:cs typeface="+mn-cs"/>
              </a:rPr>
              <a:t> </a:t>
            </a:r>
            <a:r>
              <a:rPr lang="fr-CH" b="1" dirty="0">
                <a:solidFill>
                  <a:schemeClr val="tx1">
                    <a:lumMod val="65000"/>
                    <a:lumOff val="35000"/>
                  </a:schemeClr>
                </a:solidFill>
                <a:latin typeface="ARS Maquette" panose="02000503030000020004" pitchFamily="2" charset="0"/>
                <a:cs typeface="+mn-cs"/>
              </a:rPr>
              <a:t>318 communes</a:t>
            </a:r>
            <a:r>
              <a:rPr lang="fr-CH" dirty="0">
                <a:solidFill>
                  <a:schemeClr val="tx1">
                    <a:lumMod val="65000"/>
                    <a:lumOff val="35000"/>
                  </a:schemeClr>
                </a:solidFill>
                <a:latin typeface="ARS Maquette" panose="02000503030000020004" pitchFamily="2" charset="0"/>
                <a:cs typeface="+mn-cs"/>
              </a:rPr>
              <a:t> </a:t>
            </a:r>
            <a:r>
              <a:rPr lang="fr-CH" dirty="0" smtClean="0">
                <a:solidFill>
                  <a:schemeClr val="tx1">
                    <a:lumMod val="65000"/>
                    <a:lumOff val="35000"/>
                  </a:schemeClr>
                </a:solidFill>
                <a:latin typeface="ARS Maquette" panose="02000503030000020004" pitchFamily="2" charset="0"/>
                <a:cs typeface="+mn-cs"/>
              </a:rPr>
              <a:t>et </a:t>
            </a:r>
            <a:br>
              <a:rPr lang="fr-CH" dirty="0" smtClean="0">
                <a:solidFill>
                  <a:schemeClr val="tx1">
                    <a:lumMod val="65000"/>
                    <a:lumOff val="35000"/>
                  </a:schemeClr>
                </a:solidFill>
                <a:latin typeface="ARS Maquette" panose="02000503030000020004" pitchFamily="2" charset="0"/>
                <a:cs typeface="+mn-cs"/>
              </a:rPr>
            </a:br>
            <a:r>
              <a:rPr lang="fr-CH" b="1" dirty="0" smtClean="0">
                <a:solidFill>
                  <a:schemeClr val="tx1">
                    <a:lumMod val="65000"/>
                    <a:lumOff val="35000"/>
                  </a:schemeClr>
                </a:solidFill>
                <a:latin typeface="ARS Maquette" panose="02000503030000020004" pitchFamily="2" charset="0"/>
                <a:cs typeface="+mn-cs"/>
              </a:rPr>
              <a:t>755’369 </a:t>
            </a:r>
            <a:r>
              <a:rPr lang="fr-CH" b="1" dirty="0">
                <a:solidFill>
                  <a:schemeClr val="tx1">
                    <a:lumMod val="65000"/>
                    <a:lumOff val="35000"/>
                  </a:schemeClr>
                </a:solidFill>
                <a:latin typeface="ARS Maquette" panose="02000503030000020004" pitchFamily="2" charset="0"/>
                <a:cs typeface="+mn-cs"/>
              </a:rPr>
              <a:t>habitants</a:t>
            </a:r>
            <a:r>
              <a:rPr lang="fr-CH" dirty="0">
                <a:solidFill>
                  <a:schemeClr val="tx1">
                    <a:lumMod val="65000"/>
                    <a:lumOff val="35000"/>
                  </a:schemeClr>
                </a:solidFill>
                <a:latin typeface="ARS Maquette" panose="02000503030000020004" pitchFamily="2" charset="0"/>
                <a:cs typeface="+mn-cs"/>
              </a:rPr>
              <a:t>, dont </a:t>
            </a:r>
            <a:r>
              <a:rPr lang="fr-CH" b="1" dirty="0">
                <a:solidFill>
                  <a:schemeClr val="tx1">
                    <a:lumMod val="65000"/>
                    <a:lumOff val="35000"/>
                  </a:schemeClr>
                </a:solidFill>
                <a:latin typeface="ARS Maquette" panose="02000503030000020004" pitchFamily="2" charset="0"/>
                <a:cs typeface="+mn-cs"/>
              </a:rPr>
              <a:t>246’860 personnes </a:t>
            </a:r>
            <a:br>
              <a:rPr lang="fr-CH" b="1" dirty="0">
                <a:solidFill>
                  <a:schemeClr val="tx1">
                    <a:lumMod val="65000"/>
                    <a:lumOff val="35000"/>
                  </a:schemeClr>
                </a:solidFill>
                <a:latin typeface="ARS Maquette" panose="02000503030000020004" pitchFamily="2" charset="0"/>
                <a:cs typeface="+mn-cs"/>
              </a:rPr>
            </a:br>
            <a:r>
              <a:rPr lang="fr-CH" b="1" dirty="0">
                <a:solidFill>
                  <a:schemeClr val="tx1">
                    <a:lumMod val="65000"/>
                    <a:lumOff val="35000"/>
                  </a:schemeClr>
                </a:solidFill>
                <a:latin typeface="ARS Maquette" panose="02000503030000020004" pitchFamily="2" charset="0"/>
                <a:cs typeface="+mn-cs"/>
              </a:rPr>
              <a:t>étrangères </a:t>
            </a:r>
            <a:r>
              <a:rPr lang="fr-CH" dirty="0">
                <a:solidFill>
                  <a:schemeClr val="tx1">
                    <a:lumMod val="65000"/>
                    <a:lumOff val="35000"/>
                  </a:schemeClr>
                </a:solidFill>
                <a:latin typeface="ARS Maquette" panose="02000503030000020004" pitchFamily="2" charset="0"/>
                <a:cs typeface="+mn-cs"/>
              </a:rPr>
              <a:t>(32.7 %)* </a:t>
            </a:r>
          </a:p>
        </p:txBody>
      </p:sp>
      <p:pic>
        <p:nvPicPr>
          <p:cNvPr id="4" name="Image 3"/>
          <p:cNvPicPr>
            <a:picLocks noChangeAspect="1"/>
          </p:cNvPicPr>
          <p:nvPr/>
        </p:nvPicPr>
        <p:blipFill>
          <a:blip r:embed="rId4"/>
          <a:srcRect/>
          <a:stretch>
            <a:fillRect/>
          </a:stretch>
        </p:blipFill>
        <p:spPr bwMode="auto">
          <a:xfrm>
            <a:off x="622299" y="3334454"/>
            <a:ext cx="1071563" cy="1355725"/>
          </a:xfrm>
          <a:prstGeom prst="rect">
            <a:avLst/>
          </a:prstGeom>
          <a:noFill/>
          <a:ln w="9525">
            <a:noFill/>
            <a:miter lim="800000"/>
            <a:headEnd/>
            <a:tailEnd/>
          </a:ln>
        </p:spPr>
      </p:pic>
      <p:pic>
        <p:nvPicPr>
          <p:cNvPr id="13" name="Image 12"/>
          <p:cNvPicPr>
            <a:picLocks noChangeAspect="1"/>
          </p:cNvPicPr>
          <p:nvPr/>
        </p:nvPicPr>
        <p:blipFill>
          <a:blip r:embed="rId5"/>
          <a:srcRect/>
          <a:stretch>
            <a:fillRect/>
          </a:stretch>
        </p:blipFill>
        <p:spPr bwMode="auto">
          <a:xfrm>
            <a:off x="5759450" y="1243201"/>
            <a:ext cx="3238500" cy="2065337"/>
          </a:xfrm>
          <a:prstGeom prst="rect">
            <a:avLst/>
          </a:prstGeom>
          <a:noFill/>
          <a:ln w="9525">
            <a:noFill/>
            <a:miter lim="800000"/>
            <a:headEnd/>
            <a:tailEnd/>
          </a:ln>
        </p:spPr>
      </p:pic>
      <p:sp>
        <p:nvSpPr>
          <p:cNvPr id="14" name="ZoneTexte 13"/>
          <p:cNvSpPr txBox="1"/>
          <p:nvPr/>
        </p:nvSpPr>
        <p:spPr>
          <a:xfrm>
            <a:off x="4505325" y="6494463"/>
            <a:ext cx="2217738" cy="253916"/>
          </a:xfrm>
          <a:prstGeom prst="rect">
            <a:avLst/>
          </a:prstGeom>
          <a:noFill/>
        </p:spPr>
        <p:txBody>
          <a:bodyPr>
            <a:spAutoFit/>
          </a:bodyPr>
          <a:lstStyle/>
          <a:p>
            <a:pPr algn="r" fontAlgn="auto">
              <a:spcBef>
                <a:spcPts val="0"/>
              </a:spcBef>
              <a:spcAft>
                <a:spcPts val="0"/>
              </a:spcAft>
              <a:defRPr/>
            </a:pPr>
            <a:r>
              <a:rPr lang="fr-CH" sz="1050" i="1" dirty="0">
                <a:solidFill>
                  <a:schemeClr val="tx1">
                    <a:lumMod val="65000"/>
                    <a:lumOff val="35000"/>
                  </a:schemeClr>
                </a:solidFill>
                <a:latin typeface="ARS Maquette" panose="02000503030000020004" pitchFamily="2" charset="0"/>
                <a:cs typeface="+mn-cs"/>
              </a:rPr>
              <a:t>* </a:t>
            </a:r>
            <a:r>
              <a:rPr lang="fr-CH" sz="1050" i="1" dirty="0" smtClean="0">
                <a:solidFill>
                  <a:schemeClr val="tx1">
                    <a:lumMod val="65000"/>
                    <a:lumOff val="35000"/>
                  </a:schemeClr>
                </a:solidFill>
                <a:latin typeface="ARS Maquette" panose="02000503030000020004" pitchFamily="2" charset="0"/>
                <a:cs typeface="+mn-cs"/>
              </a:rPr>
              <a:t> </a:t>
            </a:r>
            <a:r>
              <a:rPr lang="fr-CH" sz="1050" i="1" dirty="0">
                <a:solidFill>
                  <a:schemeClr val="tx1">
                    <a:lumMod val="65000"/>
                    <a:lumOff val="35000"/>
                  </a:schemeClr>
                </a:solidFill>
                <a:latin typeface="ARS Maquette" panose="02000503030000020004" pitchFamily="2" charset="0"/>
                <a:cs typeface="+mn-cs"/>
              </a:rPr>
              <a:t>Selon </a:t>
            </a:r>
            <a:r>
              <a:rPr lang="fr-CH" sz="1050" i="1" dirty="0" err="1">
                <a:solidFill>
                  <a:schemeClr val="tx1">
                    <a:lumMod val="65000"/>
                    <a:lumOff val="35000"/>
                  </a:schemeClr>
                </a:solidFill>
                <a:latin typeface="ARS Maquette" panose="02000503030000020004" pitchFamily="2" charset="0"/>
                <a:cs typeface="+mn-cs"/>
              </a:rPr>
              <a:t>Statvd</a:t>
            </a:r>
            <a:r>
              <a:rPr lang="fr-CH" sz="1050" i="1" dirty="0">
                <a:solidFill>
                  <a:schemeClr val="tx1">
                    <a:lumMod val="65000"/>
                    <a:lumOff val="35000"/>
                  </a:schemeClr>
                </a:solidFill>
                <a:latin typeface="ARS Maquette" panose="02000503030000020004" pitchFamily="2" charset="0"/>
                <a:cs typeface="+mn-cs"/>
              </a:rPr>
              <a:t> au </a:t>
            </a:r>
            <a:r>
              <a:rPr lang="fr-CH" sz="1050" i="1" dirty="0" smtClean="0">
                <a:solidFill>
                  <a:schemeClr val="tx1">
                    <a:lumMod val="65000"/>
                    <a:lumOff val="35000"/>
                  </a:schemeClr>
                </a:solidFill>
                <a:latin typeface="ARS Maquette" panose="02000503030000020004" pitchFamily="2" charset="0"/>
                <a:cs typeface="+mn-cs"/>
              </a:rPr>
              <a:t>31.12.2014</a:t>
            </a:r>
            <a:endParaRPr lang="fr-CH" sz="1050" i="1" dirty="0">
              <a:solidFill>
                <a:schemeClr val="tx1">
                  <a:lumMod val="65000"/>
                  <a:lumOff val="35000"/>
                </a:schemeClr>
              </a:solidFill>
              <a:latin typeface="ARS Maquette" panose="02000503030000020004" pitchFamily="2" charset="0"/>
              <a:cs typeface="+mn-cs"/>
            </a:endParaRPr>
          </a:p>
        </p:txBody>
      </p:sp>
      <p:sp>
        <p:nvSpPr>
          <p:cNvPr id="15" name="ZoneTexte 14"/>
          <p:cNvSpPr txBox="1"/>
          <p:nvPr/>
        </p:nvSpPr>
        <p:spPr>
          <a:xfrm>
            <a:off x="1897063" y="4920665"/>
            <a:ext cx="3716337" cy="1200329"/>
          </a:xfrm>
          <a:prstGeom prst="rect">
            <a:avLst/>
          </a:prstGeom>
          <a:noFill/>
        </p:spPr>
        <p:txBody>
          <a:bodyPr wrap="square">
            <a:spAutoFit/>
          </a:bodyPr>
          <a:lstStyle/>
          <a:p>
            <a:pPr fontAlgn="auto">
              <a:spcBef>
                <a:spcPts val="0"/>
              </a:spcBef>
              <a:spcAft>
                <a:spcPts val="0"/>
              </a:spcAft>
              <a:defRPr/>
            </a:pPr>
            <a:r>
              <a:rPr lang="fr-CH" dirty="0" smtClean="0">
                <a:solidFill>
                  <a:schemeClr val="tx1">
                    <a:lumMod val="65000"/>
                    <a:lumOff val="35000"/>
                  </a:schemeClr>
                </a:solidFill>
                <a:latin typeface="ARS Maquette" panose="02000503030000020004" pitchFamily="2" charset="0"/>
                <a:cs typeface="+mn-cs"/>
              </a:rPr>
              <a:t>La Commune </a:t>
            </a:r>
            <a:r>
              <a:rPr lang="fr-CH" dirty="0">
                <a:solidFill>
                  <a:schemeClr val="tx1">
                    <a:lumMod val="65000"/>
                    <a:lumOff val="35000"/>
                  </a:schemeClr>
                </a:solidFill>
                <a:latin typeface="ARS Maquette" panose="02000503030000020004" pitchFamily="2" charset="0"/>
                <a:cs typeface="+mn-cs"/>
              </a:rPr>
              <a:t>de </a:t>
            </a:r>
            <a:r>
              <a:rPr lang="fr-CH" b="1" dirty="0" smtClean="0">
                <a:solidFill>
                  <a:schemeClr val="tx1">
                    <a:lumMod val="65000"/>
                    <a:lumOff val="35000"/>
                  </a:schemeClr>
                </a:solidFill>
                <a:latin typeface="ARS Maquette" panose="02000503030000020004" pitchFamily="2" charset="0"/>
                <a:cs typeface="+mn-cs"/>
              </a:rPr>
              <a:t>XXX</a:t>
            </a:r>
            <a:r>
              <a:rPr lang="fr-CH" dirty="0" smtClean="0">
                <a:solidFill>
                  <a:schemeClr val="tx1">
                    <a:lumMod val="65000"/>
                    <a:lumOff val="35000"/>
                  </a:schemeClr>
                </a:solidFill>
                <a:latin typeface="ARS Maquette" panose="02000503030000020004" pitchFamily="2" charset="0"/>
                <a:cs typeface="+mn-cs"/>
              </a:rPr>
              <a:t> compte</a:t>
            </a:r>
            <a:br>
              <a:rPr lang="fr-CH" dirty="0" smtClean="0">
                <a:solidFill>
                  <a:schemeClr val="tx1">
                    <a:lumMod val="65000"/>
                    <a:lumOff val="35000"/>
                  </a:schemeClr>
                </a:solidFill>
                <a:latin typeface="ARS Maquette" panose="02000503030000020004" pitchFamily="2" charset="0"/>
                <a:cs typeface="+mn-cs"/>
              </a:rPr>
            </a:br>
            <a:r>
              <a:rPr lang="fr-CH" b="1" dirty="0" smtClean="0">
                <a:solidFill>
                  <a:schemeClr val="tx1">
                    <a:lumMod val="65000"/>
                    <a:lumOff val="35000"/>
                  </a:schemeClr>
                </a:solidFill>
                <a:latin typeface="ARS Maquette" panose="02000503030000020004" pitchFamily="2" charset="0"/>
                <a:cs typeface="+mn-cs"/>
              </a:rPr>
              <a:t>X’XXX </a:t>
            </a:r>
            <a:r>
              <a:rPr lang="fr-CH" b="1" dirty="0">
                <a:solidFill>
                  <a:schemeClr val="tx1">
                    <a:lumMod val="65000"/>
                    <a:lumOff val="35000"/>
                  </a:schemeClr>
                </a:solidFill>
                <a:latin typeface="ARS Maquette" panose="02000503030000020004" pitchFamily="2" charset="0"/>
                <a:cs typeface="+mn-cs"/>
              </a:rPr>
              <a:t>habitants</a:t>
            </a:r>
            <a:r>
              <a:rPr lang="fr-CH" dirty="0">
                <a:solidFill>
                  <a:schemeClr val="tx1">
                    <a:lumMod val="65000"/>
                    <a:lumOff val="35000"/>
                  </a:schemeClr>
                </a:solidFill>
                <a:latin typeface="ARS Maquette" panose="02000503030000020004" pitchFamily="2" charset="0"/>
                <a:cs typeface="+mn-cs"/>
              </a:rPr>
              <a:t>, dont </a:t>
            </a:r>
            <a:r>
              <a:rPr lang="fr-CH" dirty="0" smtClean="0">
                <a:solidFill>
                  <a:schemeClr val="tx1">
                    <a:lumMod val="65000"/>
                    <a:lumOff val="35000"/>
                  </a:schemeClr>
                </a:solidFill>
                <a:latin typeface="ARS Maquette" panose="02000503030000020004" pitchFamily="2" charset="0"/>
                <a:cs typeface="+mn-cs"/>
              </a:rPr>
              <a:t/>
            </a:r>
            <a:br>
              <a:rPr lang="fr-CH" dirty="0" smtClean="0">
                <a:solidFill>
                  <a:schemeClr val="tx1">
                    <a:lumMod val="65000"/>
                    <a:lumOff val="35000"/>
                  </a:schemeClr>
                </a:solidFill>
                <a:latin typeface="ARS Maquette" panose="02000503030000020004" pitchFamily="2" charset="0"/>
                <a:cs typeface="+mn-cs"/>
              </a:rPr>
            </a:br>
            <a:r>
              <a:rPr lang="fr-CH" b="1" dirty="0" smtClean="0">
                <a:solidFill>
                  <a:schemeClr val="tx1">
                    <a:lumMod val="65000"/>
                    <a:lumOff val="35000"/>
                  </a:schemeClr>
                </a:solidFill>
                <a:latin typeface="ARS Maquette" panose="02000503030000020004" pitchFamily="2" charset="0"/>
                <a:cs typeface="+mn-cs"/>
              </a:rPr>
              <a:t>X’XXX </a:t>
            </a:r>
            <a:r>
              <a:rPr lang="fr-CH" b="1" dirty="0">
                <a:solidFill>
                  <a:schemeClr val="tx1">
                    <a:lumMod val="65000"/>
                    <a:lumOff val="35000"/>
                  </a:schemeClr>
                </a:solidFill>
                <a:latin typeface="ARS Maquette" panose="02000503030000020004" pitchFamily="2" charset="0"/>
                <a:cs typeface="+mn-cs"/>
              </a:rPr>
              <a:t>personnes </a:t>
            </a:r>
            <a:br>
              <a:rPr lang="fr-CH" b="1" dirty="0">
                <a:solidFill>
                  <a:schemeClr val="tx1">
                    <a:lumMod val="65000"/>
                    <a:lumOff val="35000"/>
                  </a:schemeClr>
                </a:solidFill>
                <a:latin typeface="ARS Maquette" panose="02000503030000020004" pitchFamily="2" charset="0"/>
                <a:cs typeface="+mn-cs"/>
              </a:rPr>
            </a:br>
            <a:r>
              <a:rPr lang="fr-CH" b="1" dirty="0">
                <a:solidFill>
                  <a:schemeClr val="tx1">
                    <a:lumMod val="65000"/>
                    <a:lumOff val="35000"/>
                  </a:schemeClr>
                </a:solidFill>
                <a:latin typeface="ARS Maquette" panose="02000503030000020004" pitchFamily="2" charset="0"/>
                <a:cs typeface="+mn-cs"/>
              </a:rPr>
              <a:t>étrangères </a:t>
            </a:r>
            <a:r>
              <a:rPr lang="fr-CH" dirty="0" smtClean="0">
                <a:solidFill>
                  <a:schemeClr val="tx1">
                    <a:lumMod val="65000"/>
                    <a:lumOff val="35000"/>
                  </a:schemeClr>
                </a:solidFill>
                <a:latin typeface="ARS Maquette" panose="02000503030000020004" pitchFamily="2" charset="0"/>
                <a:cs typeface="+mn-cs"/>
              </a:rPr>
              <a:t>(XX.X </a:t>
            </a:r>
            <a:r>
              <a:rPr lang="fr-CH" dirty="0">
                <a:solidFill>
                  <a:schemeClr val="tx1">
                    <a:lumMod val="65000"/>
                    <a:lumOff val="35000"/>
                  </a:schemeClr>
                </a:solidFill>
                <a:latin typeface="ARS Maquette" panose="02000503030000020004" pitchFamily="2" charset="0"/>
                <a:cs typeface="+mn-cs"/>
              </a:rPr>
              <a:t>%)* </a:t>
            </a:r>
          </a:p>
        </p:txBody>
      </p:sp>
      <p:sp>
        <p:nvSpPr>
          <p:cNvPr id="2" name="Rectangle 1"/>
          <p:cNvSpPr/>
          <p:nvPr/>
        </p:nvSpPr>
        <p:spPr>
          <a:xfrm>
            <a:off x="622299" y="5024612"/>
            <a:ext cx="1071563" cy="14989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a:solidFill>
                  <a:schemeClr val="bg1"/>
                </a:solidFill>
                <a:latin typeface="ARS Maquette" panose="02000503030000020004" pitchFamily="2" charset="0"/>
              </a:rPr>
              <a:t>Armoiries communales</a:t>
            </a: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9757" y="3354792"/>
            <a:ext cx="1677886" cy="15460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2500"/>
                            </p:stCondLst>
                            <p:childTnLst>
                              <p:par>
                                <p:cTn id="18" presetID="12" presetClass="entr" presetSubtype="8" fill="hold" grpId="1"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p:tgtEl>
                                          <p:spTgt spid="11"/>
                                        </p:tgtEl>
                                        <p:attrNameLst>
                                          <p:attrName>ppt_x</p:attrName>
                                        </p:attrNameLst>
                                      </p:cBhvr>
                                      <p:tavLst>
                                        <p:tav tm="0">
                                          <p:val>
                                            <p:strVal val="#ppt_x-#ppt_w*1.125000"/>
                                          </p:val>
                                        </p:tav>
                                        <p:tav tm="100000">
                                          <p:val>
                                            <p:strVal val="#ppt_x"/>
                                          </p:val>
                                        </p:tav>
                                      </p:tavLst>
                                    </p:anim>
                                    <p:animEffect transition="in" filter="wipe(right)">
                                      <p:cBhvr>
                                        <p:cTn id="21" dur="1000"/>
                                        <p:tgtEl>
                                          <p:spTgt spid="11"/>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childTnLst>
                                </p:cTn>
                              </p:par>
                            </p:childTnLst>
                          </p:cTn>
                        </p:par>
                        <p:par>
                          <p:cTn id="30" fill="hold">
                            <p:stCondLst>
                              <p:cond delay="5500"/>
                            </p:stCondLst>
                            <p:childTnLst>
                              <p:par>
                                <p:cTn id="31" presetID="12" presetClass="entr" presetSubtype="8" fill="hold" grpId="1"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p:tgtEl>
                                          <p:spTgt spid="12"/>
                                        </p:tgtEl>
                                        <p:attrNameLst>
                                          <p:attrName>ppt_x</p:attrName>
                                        </p:attrNameLst>
                                      </p:cBhvr>
                                      <p:tavLst>
                                        <p:tav tm="0">
                                          <p:val>
                                            <p:strVal val="#ppt_x-#ppt_w*1.125000"/>
                                          </p:val>
                                        </p:tav>
                                        <p:tav tm="100000">
                                          <p:val>
                                            <p:strVal val="#ppt_x"/>
                                          </p:val>
                                        </p:tav>
                                      </p:tavLst>
                                    </p:anim>
                                    <p:animEffect transition="in" filter="wipe(right)">
                                      <p:cBhvr>
                                        <p:cTn id="34" dur="1000"/>
                                        <p:tgtEl>
                                          <p:spTgt spid="12"/>
                                        </p:tgtEl>
                                      </p:cBhvr>
                                    </p:animEffect>
                                  </p:childTnLst>
                                </p:cTn>
                              </p:par>
                            </p:childTnLst>
                          </p:cTn>
                        </p:par>
                        <p:par>
                          <p:cTn id="35" fill="hold">
                            <p:stCondLst>
                              <p:cond delay="65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childTnLst>
                          </p:cTn>
                        </p:par>
                        <p:par>
                          <p:cTn id="39" fill="hold">
                            <p:stCondLst>
                              <p:cond delay="7500"/>
                            </p:stCondLst>
                            <p:childTnLst>
                              <p:par>
                                <p:cTn id="40" presetID="1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1000"/>
                                        <p:tgtEl>
                                          <p:spTgt spid="15"/>
                                        </p:tgtEl>
                                        <p:attrNameLst>
                                          <p:attrName>ppt_x</p:attrName>
                                        </p:attrNameLst>
                                      </p:cBhvr>
                                      <p:tavLst>
                                        <p:tav tm="0">
                                          <p:val>
                                            <p:strVal val="#ppt_x-#ppt_w*1.125000"/>
                                          </p:val>
                                        </p:tav>
                                        <p:tav tm="100000">
                                          <p:val>
                                            <p:strVal val="#ppt_x"/>
                                          </p:val>
                                        </p:tav>
                                      </p:tavLst>
                                    </p:anim>
                                    <p:animEffect transition="in" filter="wipe(right)">
                                      <p:cBhvr>
                                        <p:cTn id="43" dur="1000"/>
                                        <p:tgtEl>
                                          <p:spTgt spid="15"/>
                                        </p:tgtEl>
                                      </p:cBhvr>
                                    </p:animEffect>
                                  </p:childTnLst>
                                </p:cTn>
                              </p:par>
                            </p:childTnLst>
                          </p:cTn>
                        </p:par>
                        <p:par>
                          <p:cTn id="44" fill="hold">
                            <p:stCondLst>
                              <p:cond delay="85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1"/>
      <p:bldP spid="12" grpId="1"/>
      <p:bldP spid="14" grpId="0"/>
      <p:bldP spid="15"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VOTER, </a:t>
            </a:r>
            <a:r>
              <a:rPr lang="fr-CH" sz="2800" b="1" cap="all" dirty="0">
                <a:solidFill>
                  <a:srgbClr val="008D91"/>
                </a:solidFill>
                <a:latin typeface="ARS Maquette" panose="02000503030000020004" pitchFamily="2" charset="0"/>
                <a:cs typeface="+mn-cs"/>
              </a:rPr>
              <a:t>C’est SIMPLE !</a:t>
            </a:r>
            <a:endParaRPr lang="fr-CH" sz="2800" b="1" cap="all" dirty="0">
              <a:solidFill>
                <a:srgbClr val="008D91"/>
              </a:solidFill>
              <a:latin typeface="+mn-lt"/>
              <a:cs typeface="+mn-cs"/>
            </a:endParaRPr>
          </a:p>
        </p:txBody>
      </p:sp>
      <p:sp>
        <p:nvSpPr>
          <p:cNvPr id="11" name="ZoneTexte 10"/>
          <p:cNvSpPr txBox="1"/>
          <p:nvPr/>
        </p:nvSpPr>
        <p:spPr>
          <a:xfrm>
            <a:off x="519113" y="3065463"/>
            <a:ext cx="3608387" cy="1477962"/>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Un mois avant le scrutin, les électeurs reçoivent le matériel qui leur permettra de voter soit</a:t>
            </a:r>
            <a:r>
              <a:rPr lang="fr-CH" b="1" dirty="0">
                <a:solidFill>
                  <a:schemeClr val="tx1">
                    <a:lumMod val="65000"/>
                    <a:lumOff val="35000"/>
                  </a:schemeClr>
                </a:solidFill>
                <a:latin typeface="ARS Maquette" panose="02000503030000020004" pitchFamily="2" charset="0"/>
                <a:cs typeface="+mn-cs"/>
              </a:rPr>
              <a:t> par correspondance</a:t>
            </a:r>
            <a:r>
              <a:rPr lang="fr-CH" dirty="0">
                <a:solidFill>
                  <a:schemeClr val="tx1">
                    <a:lumMod val="65000"/>
                    <a:lumOff val="35000"/>
                  </a:schemeClr>
                </a:solidFill>
                <a:latin typeface="ARS Maquette" panose="02000503030000020004" pitchFamily="2" charset="0"/>
                <a:cs typeface="+mn-cs"/>
              </a:rPr>
              <a:t>, soit </a:t>
            </a:r>
            <a:r>
              <a:rPr lang="fr-CH" b="1" dirty="0">
                <a:solidFill>
                  <a:schemeClr val="tx1">
                    <a:lumMod val="65000"/>
                    <a:lumOff val="35000"/>
                  </a:schemeClr>
                </a:solidFill>
                <a:latin typeface="ARS Maquette" panose="02000503030000020004" pitchFamily="2" charset="0"/>
                <a:cs typeface="+mn-cs"/>
              </a:rPr>
              <a:t>dans un bureau de vote</a:t>
            </a:r>
            <a:r>
              <a:rPr lang="fr-CH" dirty="0">
                <a:solidFill>
                  <a:schemeClr val="tx1">
                    <a:lumMod val="65000"/>
                    <a:lumOff val="35000"/>
                  </a:schemeClr>
                </a:solidFill>
                <a:latin typeface="ARS Maquette" panose="02000503030000020004" pitchFamily="2" charset="0"/>
                <a:cs typeface="+mn-cs"/>
              </a:rPr>
              <a:t>.</a:t>
            </a:r>
          </a:p>
        </p:txBody>
      </p:sp>
      <p:pic>
        <p:nvPicPr>
          <p:cNvPr id="43013"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2205038"/>
            <a:ext cx="3125787" cy="461962"/>
          </a:xfrm>
          <a:prstGeom prst="rect">
            <a:avLst/>
          </a:prstGeom>
          <a:noFill/>
          <a:ln w="9525">
            <a:noFill/>
            <a:miter lim="800000"/>
            <a:headEnd/>
            <a:tailEnd/>
          </a:ln>
        </p:spPr>
        <p:txBody>
          <a:bodyPr>
            <a:spAutoFit/>
          </a:bodyPr>
          <a:lstStyle/>
          <a:p>
            <a:pPr algn="ctr"/>
            <a:r>
              <a:rPr lang="fr-CH" sz="2400" b="1">
                <a:solidFill>
                  <a:srgbClr val="008D91"/>
                </a:solidFill>
                <a:latin typeface="ARS Maquette"/>
              </a:rPr>
              <a:t>MATÉRIEL DE VOTE</a:t>
            </a:r>
          </a:p>
        </p:txBody>
      </p:sp>
      <p:pic>
        <p:nvPicPr>
          <p:cNvPr id="13" name="Picture 6" descr="SCAN004001"/>
          <p:cNvPicPr>
            <a:picLocks noChangeAspect="1" noChangeArrowheads="1"/>
          </p:cNvPicPr>
          <p:nvPr/>
        </p:nvPicPr>
        <p:blipFill>
          <a:blip r:embed="rId3">
            <a:lum bright="-14000" contrast="20000"/>
          </a:blip>
          <a:srcRect l="2827"/>
          <a:stretch>
            <a:fillRect/>
          </a:stretch>
        </p:blipFill>
        <p:spPr bwMode="auto">
          <a:xfrm>
            <a:off x="6561138" y="1849438"/>
            <a:ext cx="2365375" cy="3140075"/>
          </a:xfrm>
          <a:prstGeom prst="rect">
            <a:avLst/>
          </a:prstGeom>
          <a:noFill/>
          <a:ln w="9525">
            <a:noFill/>
            <a:miter lim="800000"/>
            <a:headEnd/>
            <a:tailEnd/>
          </a:ln>
        </p:spPr>
      </p:pic>
      <p:pic>
        <p:nvPicPr>
          <p:cNvPr id="14" name="Picture 7" descr="SCAN005001"/>
          <p:cNvPicPr>
            <a:picLocks noGrp="1" noChangeAspect="1" noChangeArrowheads="1"/>
          </p:cNvPicPr>
          <p:nvPr>
            <p:ph type="subTitle" idx="1"/>
          </p:nvPr>
        </p:nvPicPr>
        <p:blipFill>
          <a:blip r:embed="rId4">
            <a:lum bright="-16000" contrast="30000"/>
          </a:blip>
          <a:srcRect b="3442"/>
          <a:stretch>
            <a:fillRect/>
          </a:stretch>
        </p:blipFill>
        <p:spPr bwMode="auto">
          <a:xfrm rot="19800000">
            <a:off x="2006600" y="4795838"/>
            <a:ext cx="1981200" cy="1482725"/>
          </a:xfrm>
        </p:spPr>
      </p:pic>
      <p:sp>
        <p:nvSpPr>
          <p:cNvPr id="2" name="Accolade ouvrante 1"/>
          <p:cNvSpPr/>
          <p:nvPr/>
        </p:nvSpPr>
        <p:spPr>
          <a:xfrm>
            <a:off x="6242050" y="1839913"/>
            <a:ext cx="206375" cy="3159125"/>
          </a:xfrm>
          <a:prstGeom prst="leftBrace">
            <a:avLst>
              <a:gd name="adj1" fmla="val 58620"/>
              <a:gd name="adj2" fmla="val 50000"/>
            </a:avLst>
          </a:prstGeom>
          <a:ln>
            <a:solidFill>
              <a:srgbClr val="008D9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CH"/>
          </a:p>
        </p:txBody>
      </p:sp>
      <p:sp>
        <p:nvSpPr>
          <p:cNvPr id="15" name="ZoneTexte 14"/>
          <p:cNvSpPr txBox="1">
            <a:spLocks noChangeArrowheads="1"/>
          </p:cNvSpPr>
          <p:nvPr/>
        </p:nvSpPr>
        <p:spPr bwMode="auto">
          <a:xfrm>
            <a:off x="4579938" y="2835275"/>
            <a:ext cx="1754187" cy="1322388"/>
          </a:xfrm>
          <a:prstGeom prst="rect">
            <a:avLst/>
          </a:prstGeom>
          <a:noFill/>
          <a:ln w="9525">
            <a:noFill/>
            <a:miter lim="800000"/>
            <a:headEnd/>
            <a:tailEnd/>
          </a:ln>
        </p:spPr>
        <p:txBody>
          <a:bodyPr>
            <a:spAutoFit/>
          </a:bodyPr>
          <a:lstStyle/>
          <a:p>
            <a:r>
              <a:rPr lang="fr-CH" sz="1600" i="1">
                <a:solidFill>
                  <a:srgbClr val="008D91"/>
                </a:solidFill>
                <a:latin typeface="ARS Maquette"/>
              </a:rPr>
              <a:t>Au dos de l’enveloppe de transmission figure la marche</a:t>
            </a:r>
            <a:br>
              <a:rPr lang="fr-CH" sz="1600" i="1">
                <a:solidFill>
                  <a:srgbClr val="008D91"/>
                </a:solidFill>
                <a:latin typeface="ARS Maquette"/>
              </a:rPr>
            </a:br>
            <a:r>
              <a:rPr lang="fr-CH" sz="1600" i="1">
                <a:solidFill>
                  <a:srgbClr val="008D91"/>
                </a:solidFill>
                <a:latin typeface="ARS Maquette"/>
              </a:rPr>
              <a:t>à suivre.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left)">
                                      <p:cBhvr>
                                        <p:cTn id="16" dur="500"/>
                                        <p:tgtEl>
                                          <p:spTgt spid="9"/>
                                        </p:tgtEl>
                                      </p:cBhvr>
                                    </p:animEffect>
                                  </p:childTnLst>
                                </p:cTn>
                              </p:par>
                            </p:childTnLst>
                          </p:cTn>
                        </p:par>
                        <p:par>
                          <p:cTn id="17" fill="hold">
                            <p:stCondLst>
                              <p:cond delay="1500"/>
                            </p:stCondLst>
                            <p:childTnLst>
                              <p:par>
                                <p:cTn id="18" presetID="1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ppt_x</p:attrName>
                                        </p:attrNameLst>
                                      </p:cBhvr>
                                      <p:tavLst>
                                        <p:tav tm="0">
                                          <p:val>
                                            <p:strVal val="#ppt_x+#ppt_w*1.125000"/>
                                          </p:val>
                                        </p:tav>
                                        <p:tav tm="100000">
                                          <p:val>
                                            <p:strVal val="#ppt_x"/>
                                          </p:val>
                                        </p:tav>
                                      </p:tavLst>
                                    </p:anim>
                                    <p:animEffect transition="in" filter="wipe(left)">
                                      <p:cBhvr>
                                        <p:cTn id="21" dur="500"/>
                                        <p:tgtEl>
                                          <p:spTgt spid="1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nodeType="with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childTnLst>
                          </p:cTn>
                        </p:par>
                        <p:par>
                          <p:cTn id="29" fill="hold">
                            <p:stCondLst>
                              <p:cond delay="5000"/>
                            </p:stCondLst>
                            <p:childTnLst>
                              <p:par>
                                <p:cTn id="30" presetID="10" presetClass="entr" presetSubtype="0" fill="hold" nodeType="afterEffect">
                                  <p:stCondLst>
                                    <p:cond delay="10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par>
                          <p:cTn id="33" fill="hold">
                            <p:stCondLst>
                              <p:cond delay="7000"/>
                            </p:stCondLst>
                            <p:childTnLst>
                              <p:par>
                                <p:cTn id="34" presetID="22" presetClass="entr" presetSubtype="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par>
                          <p:cTn id="37" fill="hold">
                            <p:stCondLst>
                              <p:cond delay="75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1" grpId="0"/>
      <p:bldP spid="10" grpId="0"/>
      <p:bldP spid="2"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VOTER, </a:t>
            </a:r>
            <a:r>
              <a:rPr lang="fr-CH" sz="2800" b="1" cap="all" dirty="0">
                <a:solidFill>
                  <a:srgbClr val="008D91"/>
                </a:solidFill>
                <a:latin typeface="ARS Maquette" panose="02000503030000020004" pitchFamily="2" charset="0"/>
                <a:cs typeface="+mn-cs"/>
              </a:rPr>
              <a:t>C’est SIMPLE !</a:t>
            </a:r>
          </a:p>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La carte de vote</a:t>
            </a:r>
            <a:endParaRPr lang="fr-CH" sz="2800" cap="all" dirty="0">
              <a:solidFill>
                <a:srgbClr val="008D91"/>
              </a:solidFill>
              <a:latin typeface="+mn-lt"/>
              <a:cs typeface="+mn-cs"/>
            </a:endParaRPr>
          </a:p>
        </p:txBody>
      </p:sp>
      <p:pic>
        <p:nvPicPr>
          <p:cNvPr id="44036"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2" name="Accolade ouvrante 1"/>
          <p:cNvSpPr/>
          <p:nvPr/>
        </p:nvSpPr>
        <p:spPr>
          <a:xfrm>
            <a:off x="3148013" y="3043238"/>
            <a:ext cx="103187" cy="1403350"/>
          </a:xfrm>
          <a:prstGeom prst="leftBrace">
            <a:avLst>
              <a:gd name="adj1" fmla="val 58620"/>
              <a:gd name="adj2" fmla="val 50000"/>
            </a:avLst>
          </a:prstGeom>
          <a:ln>
            <a:solidFill>
              <a:srgbClr val="008D9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CH"/>
          </a:p>
        </p:txBody>
      </p:sp>
      <p:sp>
        <p:nvSpPr>
          <p:cNvPr id="15" name="ZoneTexte 14"/>
          <p:cNvSpPr txBox="1">
            <a:spLocks noChangeArrowheads="1"/>
          </p:cNvSpPr>
          <p:nvPr/>
        </p:nvSpPr>
        <p:spPr bwMode="auto">
          <a:xfrm>
            <a:off x="393700" y="3019425"/>
            <a:ext cx="2649538" cy="1476375"/>
          </a:xfrm>
          <a:prstGeom prst="rect">
            <a:avLst/>
          </a:prstGeom>
          <a:noFill/>
          <a:ln w="9525">
            <a:noFill/>
            <a:miter lim="800000"/>
            <a:headEnd/>
            <a:tailEnd/>
          </a:ln>
        </p:spPr>
        <p:txBody>
          <a:bodyPr>
            <a:spAutoFit/>
          </a:bodyPr>
          <a:lstStyle/>
          <a:p>
            <a:r>
              <a:rPr lang="fr-CH" i="1">
                <a:solidFill>
                  <a:srgbClr val="008D91"/>
                </a:solidFill>
                <a:latin typeface="ARS Maquette"/>
              </a:rPr>
              <a:t>Dans cette zone, vous devez indiquer </a:t>
            </a:r>
            <a:r>
              <a:rPr lang="fr-CH" b="1" i="1">
                <a:solidFill>
                  <a:srgbClr val="008D91"/>
                </a:solidFill>
                <a:latin typeface="ARS Maquette"/>
              </a:rPr>
              <a:t>votre</a:t>
            </a:r>
            <a:r>
              <a:rPr lang="fr-CH" i="1">
                <a:solidFill>
                  <a:srgbClr val="008D91"/>
                </a:solidFill>
                <a:latin typeface="ARS Maquette"/>
              </a:rPr>
              <a:t> </a:t>
            </a:r>
            <a:r>
              <a:rPr lang="fr-CH" b="1" i="1">
                <a:solidFill>
                  <a:srgbClr val="008D91"/>
                </a:solidFill>
                <a:latin typeface="ARS Maquette"/>
              </a:rPr>
              <a:t>date de naissance </a:t>
            </a:r>
            <a:r>
              <a:rPr lang="fr-CH" i="1">
                <a:solidFill>
                  <a:srgbClr val="008D91"/>
                </a:solidFill>
                <a:latin typeface="ARS Maquette"/>
              </a:rPr>
              <a:t>complète et </a:t>
            </a:r>
            <a:r>
              <a:rPr lang="fr-CH" b="1" i="1">
                <a:solidFill>
                  <a:srgbClr val="008D91"/>
                </a:solidFill>
                <a:latin typeface="ARS Maquette"/>
              </a:rPr>
              <a:t>signer</a:t>
            </a:r>
            <a:r>
              <a:rPr lang="fr-CH" i="1">
                <a:solidFill>
                  <a:srgbClr val="008D91"/>
                </a:solidFill>
                <a:latin typeface="ARS Maquette"/>
              </a:rPr>
              <a:t> la carte de vote.</a:t>
            </a:r>
          </a:p>
        </p:txBody>
      </p:sp>
      <p:pic>
        <p:nvPicPr>
          <p:cNvPr id="16" name="Picture 2" descr="Scansione0001"/>
          <p:cNvPicPr>
            <a:picLocks noChangeAspect="1" noChangeArrowheads="1"/>
          </p:cNvPicPr>
          <p:nvPr/>
        </p:nvPicPr>
        <p:blipFill>
          <a:blip r:embed="rId3">
            <a:lum bright="-6000" contrast="16000"/>
          </a:blip>
          <a:srcRect/>
          <a:stretch>
            <a:fillRect/>
          </a:stretch>
        </p:blipFill>
        <p:spPr bwMode="auto">
          <a:xfrm>
            <a:off x="3357563" y="1736725"/>
            <a:ext cx="5578475" cy="4149725"/>
          </a:xfrm>
          <a:prstGeom prst="rect">
            <a:avLst/>
          </a:prstGeom>
          <a:noFill/>
          <a:ln w="3175">
            <a:solidFill>
              <a:srgbClr val="DDDDDD"/>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VOTER, </a:t>
            </a:r>
            <a:r>
              <a:rPr lang="fr-CH" sz="2800" b="1" cap="all" dirty="0">
                <a:solidFill>
                  <a:srgbClr val="008D91"/>
                </a:solidFill>
                <a:latin typeface="ARS Maquette" panose="02000503030000020004" pitchFamily="2" charset="0"/>
                <a:cs typeface="+mn-cs"/>
              </a:rPr>
              <a:t>C’est SIMPLE !</a:t>
            </a:r>
          </a:p>
          <a:p>
            <a:pPr algn="r" fontAlgn="auto">
              <a:spcBef>
                <a:spcPts val="0"/>
              </a:spcBef>
              <a:spcAft>
                <a:spcPts val="0"/>
              </a:spcAft>
              <a:defRPr/>
            </a:pPr>
            <a:r>
              <a:rPr lang="fr-CH" sz="2800" cap="all" dirty="0">
                <a:solidFill>
                  <a:srgbClr val="008D91"/>
                </a:solidFill>
                <a:latin typeface="ARS Maquette" panose="02000503030000020004" pitchFamily="2" charset="0"/>
                <a:cs typeface="+mn-cs"/>
              </a:rPr>
              <a:t>Comment voter ?</a:t>
            </a:r>
            <a:endParaRPr lang="fr-CH" sz="2800" cap="all" dirty="0">
              <a:solidFill>
                <a:srgbClr val="008D91"/>
              </a:solidFill>
              <a:latin typeface="+mn-lt"/>
              <a:cs typeface="+mn-cs"/>
            </a:endParaRPr>
          </a:p>
        </p:txBody>
      </p:sp>
      <p:pic>
        <p:nvPicPr>
          <p:cNvPr id="45060"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a:spLocks noChangeArrowheads="1"/>
          </p:cNvSpPr>
          <p:nvPr/>
        </p:nvSpPr>
        <p:spPr bwMode="auto">
          <a:xfrm>
            <a:off x="1128713" y="4683125"/>
            <a:ext cx="2924175" cy="1200150"/>
          </a:xfrm>
          <a:prstGeom prst="rect">
            <a:avLst/>
          </a:prstGeom>
          <a:noFill/>
          <a:ln w="9525">
            <a:noFill/>
            <a:miter lim="800000"/>
            <a:headEnd/>
            <a:tailEnd/>
          </a:ln>
        </p:spPr>
        <p:txBody>
          <a:bodyPr>
            <a:spAutoFit/>
          </a:bodyPr>
          <a:lstStyle/>
          <a:p>
            <a:pPr algn="ctr"/>
            <a:r>
              <a:rPr lang="fr-CH" b="1" i="1">
                <a:solidFill>
                  <a:srgbClr val="008D91"/>
                </a:solidFill>
                <a:latin typeface="ARS Maquette"/>
              </a:rPr>
              <a:t>Ne déchirez pas l’enveloppe ! </a:t>
            </a:r>
            <a:br>
              <a:rPr lang="fr-CH" b="1" i="1">
                <a:solidFill>
                  <a:srgbClr val="008D91"/>
                </a:solidFill>
                <a:latin typeface="ARS Maquette"/>
              </a:rPr>
            </a:br>
            <a:r>
              <a:rPr lang="fr-CH" i="1">
                <a:solidFill>
                  <a:srgbClr val="008D91"/>
                </a:solidFill>
                <a:latin typeface="ARS Maquette"/>
              </a:rPr>
              <a:t>Ouvrez-là en tirant </a:t>
            </a:r>
            <a:br>
              <a:rPr lang="fr-CH" i="1">
                <a:solidFill>
                  <a:srgbClr val="008D91"/>
                </a:solidFill>
                <a:latin typeface="ARS Maquette"/>
              </a:rPr>
            </a:br>
            <a:r>
              <a:rPr lang="fr-CH" i="1">
                <a:solidFill>
                  <a:srgbClr val="008D91"/>
                </a:solidFill>
                <a:latin typeface="ARS Maquette"/>
              </a:rPr>
              <a:t>sur la languette.</a:t>
            </a:r>
          </a:p>
        </p:txBody>
      </p:sp>
      <p:pic>
        <p:nvPicPr>
          <p:cNvPr id="10" name="Picture 3" descr="2"/>
          <p:cNvPicPr>
            <a:picLocks noChangeAspect="1" noChangeArrowheads="1"/>
          </p:cNvPicPr>
          <p:nvPr/>
        </p:nvPicPr>
        <p:blipFill>
          <a:blip r:embed="rId3"/>
          <a:srcRect/>
          <a:stretch>
            <a:fillRect/>
          </a:stretch>
        </p:blipFill>
        <p:spPr bwMode="auto">
          <a:xfrm>
            <a:off x="990600" y="1676400"/>
            <a:ext cx="3200400" cy="2819400"/>
          </a:xfrm>
          <a:prstGeom prst="rect">
            <a:avLst/>
          </a:prstGeom>
          <a:noFill/>
          <a:ln w="9525">
            <a:noFill/>
            <a:miter lim="800000"/>
            <a:headEnd/>
            <a:tailEnd/>
          </a:ln>
        </p:spPr>
      </p:pic>
      <p:pic>
        <p:nvPicPr>
          <p:cNvPr id="11" name="Picture 5" descr="3"/>
          <p:cNvPicPr>
            <a:picLocks noChangeAspect="1" noChangeArrowheads="1"/>
          </p:cNvPicPr>
          <p:nvPr/>
        </p:nvPicPr>
        <p:blipFill>
          <a:blip r:embed="rId4"/>
          <a:srcRect/>
          <a:stretch>
            <a:fillRect/>
          </a:stretch>
        </p:blipFill>
        <p:spPr bwMode="auto">
          <a:xfrm>
            <a:off x="4648200" y="1676400"/>
            <a:ext cx="3352800" cy="2819400"/>
          </a:xfrm>
          <a:prstGeom prst="rect">
            <a:avLst/>
          </a:prstGeom>
          <a:noFill/>
          <a:ln w="9525">
            <a:noFill/>
            <a:miter lim="800000"/>
            <a:headEnd/>
            <a:tailEnd/>
          </a:ln>
        </p:spPr>
      </p:pic>
      <p:sp>
        <p:nvSpPr>
          <p:cNvPr id="12" name="ZoneTexte 11"/>
          <p:cNvSpPr txBox="1">
            <a:spLocks noChangeArrowheads="1"/>
          </p:cNvSpPr>
          <p:nvPr/>
        </p:nvSpPr>
        <p:spPr bwMode="auto">
          <a:xfrm>
            <a:off x="4862513" y="4683125"/>
            <a:ext cx="2924175" cy="646113"/>
          </a:xfrm>
          <a:prstGeom prst="rect">
            <a:avLst/>
          </a:prstGeom>
          <a:noFill/>
          <a:ln w="9525">
            <a:noFill/>
            <a:miter lim="800000"/>
            <a:headEnd/>
            <a:tailEnd/>
          </a:ln>
        </p:spPr>
        <p:txBody>
          <a:bodyPr>
            <a:spAutoFit/>
          </a:bodyPr>
          <a:lstStyle/>
          <a:p>
            <a:pPr algn="ctr"/>
            <a:r>
              <a:rPr lang="fr-CH" i="1">
                <a:solidFill>
                  <a:srgbClr val="008D91"/>
                </a:solidFill>
                <a:latin typeface="ARS Maquette"/>
              </a:rPr>
              <a:t>Détachez le volet de transmission blanc.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down)">
                                      <p:cBhvr>
                                        <p:cTn id="17" dur="500"/>
                                        <p:tgtEl>
                                          <p:spTgt spid="1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3000"/>
                            </p:stCondLst>
                            <p:childTnLst>
                              <p:par>
                                <p:cTn id="23" presetID="1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VOTER, </a:t>
            </a:r>
            <a:r>
              <a:rPr lang="fr-CH" sz="2800" b="1" cap="all" dirty="0">
                <a:solidFill>
                  <a:srgbClr val="008D91"/>
                </a:solidFill>
                <a:latin typeface="ARS Maquette" panose="02000503030000020004" pitchFamily="2" charset="0"/>
                <a:cs typeface="+mn-cs"/>
              </a:rPr>
              <a:t>C’est SIMPLE !</a:t>
            </a:r>
          </a:p>
          <a:p>
            <a:pPr algn="r" fontAlgn="auto">
              <a:spcBef>
                <a:spcPts val="0"/>
              </a:spcBef>
              <a:spcAft>
                <a:spcPts val="0"/>
              </a:spcAft>
              <a:defRPr/>
            </a:pPr>
            <a:r>
              <a:rPr lang="fr-CH" sz="2800" cap="all" dirty="0">
                <a:solidFill>
                  <a:srgbClr val="008D91"/>
                </a:solidFill>
                <a:latin typeface="ARS Maquette" panose="02000503030000020004" pitchFamily="2" charset="0"/>
                <a:cs typeface="+mn-cs"/>
              </a:rPr>
              <a:t>Comment voter ?</a:t>
            </a:r>
            <a:endParaRPr lang="fr-CH" sz="2800" cap="all" dirty="0">
              <a:solidFill>
                <a:srgbClr val="008D91"/>
              </a:solidFill>
              <a:latin typeface="+mn-lt"/>
              <a:cs typeface="+mn-cs"/>
            </a:endParaRPr>
          </a:p>
        </p:txBody>
      </p:sp>
      <p:pic>
        <p:nvPicPr>
          <p:cNvPr id="46084"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a:spLocks noChangeArrowheads="1"/>
          </p:cNvSpPr>
          <p:nvPr/>
        </p:nvSpPr>
        <p:spPr bwMode="auto">
          <a:xfrm>
            <a:off x="366713" y="3989388"/>
            <a:ext cx="2924175" cy="1201737"/>
          </a:xfrm>
          <a:prstGeom prst="rect">
            <a:avLst/>
          </a:prstGeom>
          <a:noFill/>
          <a:ln w="9525">
            <a:noFill/>
            <a:miter lim="800000"/>
            <a:headEnd/>
            <a:tailEnd/>
          </a:ln>
        </p:spPr>
        <p:txBody>
          <a:bodyPr>
            <a:spAutoFit/>
          </a:bodyPr>
          <a:lstStyle/>
          <a:p>
            <a:pPr algn="ctr"/>
            <a:r>
              <a:rPr lang="fr-CH" i="1">
                <a:solidFill>
                  <a:srgbClr val="008D91"/>
                </a:solidFill>
                <a:latin typeface="ARS Maquette"/>
              </a:rPr>
              <a:t>Remplissez la carte de vote avec votre </a:t>
            </a:r>
            <a:r>
              <a:rPr lang="fr-CH" b="1" i="1">
                <a:solidFill>
                  <a:srgbClr val="008D91"/>
                </a:solidFill>
                <a:latin typeface="ARS Maquette"/>
              </a:rPr>
              <a:t>date de naissance</a:t>
            </a:r>
            <a:r>
              <a:rPr lang="fr-CH" i="1">
                <a:solidFill>
                  <a:srgbClr val="008D91"/>
                </a:solidFill>
                <a:latin typeface="ARS Maquette"/>
              </a:rPr>
              <a:t> et votre </a:t>
            </a:r>
            <a:r>
              <a:rPr lang="fr-CH" b="1" i="1">
                <a:solidFill>
                  <a:srgbClr val="008D91"/>
                </a:solidFill>
                <a:latin typeface="ARS Maquette"/>
              </a:rPr>
              <a:t>signature.</a:t>
            </a:r>
          </a:p>
        </p:txBody>
      </p:sp>
      <p:pic>
        <p:nvPicPr>
          <p:cNvPr id="13" name="Picture 3" descr="4"/>
          <p:cNvPicPr>
            <a:picLocks noChangeAspect="1" noChangeArrowheads="1"/>
          </p:cNvPicPr>
          <p:nvPr/>
        </p:nvPicPr>
        <p:blipFill>
          <a:blip r:embed="rId3"/>
          <a:srcRect/>
          <a:stretch>
            <a:fillRect/>
          </a:stretch>
        </p:blipFill>
        <p:spPr bwMode="auto">
          <a:xfrm>
            <a:off x="419100" y="1895475"/>
            <a:ext cx="2697163" cy="1885950"/>
          </a:xfrm>
          <a:prstGeom prst="rect">
            <a:avLst/>
          </a:prstGeom>
          <a:noFill/>
          <a:ln w="9525">
            <a:noFill/>
            <a:miter lim="800000"/>
            <a:headEnd/>
            <a:tailEnd/>
          </a:ln>
        </p:spPr>
      </p:pic>
      <p:pic>
        <p:nvPicPr>
          <p:cNvPr id="14" name="Picture 4" descr="5"/>
          <p:cNvPicPr>
            <a:picLocks noChangeAspect="1" noChangeArrowheads="1"/>
          </p:cNvPicPr>
          <p:nvPr/>
        </p:nvPicPr>
        <p:blipFill>
          <a:blip r:embed="rId4"/>
          <a:srcRect/>
          <a:stretch>
            <a:fillRect/>
          </a:stretch>
        </p:blipFill>
        <p:spPr bwMode="auto">
          <a:xfrm>
            <a:off x="3276600" y="1895475"/>
            <a:ext cx="2697163" cy="1885950"/>
          </a:xfrm>
          <a:prstGeom prst="rect">
            <a:avLst/>
          </a:prstGeom>
          <a:noFill/>
          <a:ln w="9525">
            <a:noFill/>
            <a:miter lim="800000"/>
            <a:headEnd/>
            <a:tailEnd/>
          </a:ln>
        </p:spPr>
      </p:pic>
      <p:pic>
        <p:nvPicPr>
          <p:cNvPr id="16" name="Picture 5" descr="6"/>
          <p:cNvPicPr>
            <a:picLocks noChangeAspect="1" noChangeArrowheads="1"/>
          </p:cNvPicPr>
          <p:nvPr/>
        </p:nvPicPr>
        <p:blipFill>
          <a:blip r:embed="rId5"/>
          <a:srcRect/>
          <a:stretch>
            <a:fillRect/>
          </a:stretch>
        </p:blipFill>
        <p:spPr bwMode="auto">
          <a:xfrm>
            <a:off x="6134100" y="1895475"/>
            <a:ext cx="2697163" cy="1885950"/>
          </a:xfrm>
          <a:prstGeom prst="rect">
            <a:avLst/>
          </a:prstGeom>
          <a:noFill/>
          <a:ln w="9525">
            <a:noFill/>
            <a:miter lim="800000"/>
            <a:headEnd/>
            <a:tailEnd/>
          </a:ln>
        </p:spPr>
      </p:pic>
      <p:sp>
        <p:nvSpPr>
          <p:cNvPr id="17" name="ZoneTexte 16"/>
          <p:cNvSpPr txBox="1">
            <a:spLocks noChangeArrowheads="1"/>
          </p:cNvSpPr>
          <p:nvPr/>
        </p:nvSpPr>
        <p:spPr bwMode="auto">
          <a:xfrm>
            <a:off x="3116263" y="4008438"/>
            <a:ext cx="2924175" cy="646112"/>
          </a:xfrm>
          <a:prstGeom prst="rect">
            <a:avLst/>
          </a:prstGeom>
          <a:noFill/>
          <a:ln w="9525">
            <a:noFill/>
            <a:miter lim="800000"/>
            <a:headEnd/>
            <a:tailEnd/>
          </a:ln>
        </p:spPr>
        <p:txBody>
          <a:bodyPr>
            <a:spAutoFit/>
          </a:bodyPr>
          <a:lstStyle/>
          <a:p>
            <a:pPr algn="ctr"/>
            <a:r>
              <a:rPr lang="fr-CH" i="1">
                <a:solidFill>
                  <a:srgbClr val="008D91"/>
                </a:solidFill>
                <a:latin typeface="ARS Maquette"/>
              </a:rPr>
              <a:t>Remplissez le(s) bulletin(s).</a:t>
            </a:r>
          </a:p>
        </p:txBody>
      </p:sp>
      <p:sp>
        <p:nvSpPr>
          <p:cNvPr id="18" name="ZoneTexte 17"/>
          <p:cNvSpPr txBox="1">
            <a:spLocks noChangeArrowheads="1"/>
          </p:cNvSpPr>
          <p:nvPr/>
        </p:nvSpPr>
        <p:spPr bwMode="auto">
          <a:xfrm>
            <a:off x="6059488" y="3989388"/>
            <a:ext cx="2925762" cy="2032000"/>
          </a:xfrm>
          <a:prstGeom prst="rect">
            <a:avLst/>
          </a:prstGeom>
          <a:noFill/>
          <a:ln w="9525">
            <a:noFill/>
            <a:miter lim="800000"/>
            <a:headEnd/>
            <a:tailEnd/>
          </a:ln>
        </p:spPr>
        <p:txBody>
          <a:bodyPr>
            <a:spAutoFit/>
          </a:bodyPr>
          <a:lstStyle/>
          <a:p>
            <a:pPr algn="ctr"/>
            <a:r>
              <a:rPr lang="fr-CH" i="1">
                <a:solidFill>
                  <a:srgbClr val="008D91"/>
                </a:solidFill>
                <a:latin typeface="ARS Maquette"/>
              </a:rPr>
              <a:t>Mettez le(s) bulletin(s) dans l ’enveloppe jaune.</a:t>
            </a:r>
          </a:p>
          <a:p>
            <a:pPr algn="ctr"/>
            <a:endParaRPr lang="fr-CH" i="1">
              <a:solidFill>
                <a:srgbClr val="008D91"/>
              </a:solidFill>
              <a:latin typeface="ARS Maquette"/>
            </a:endParaRPr>
          </a:p>
          <a:p>
            <a:pPr algn="ctr"/>
            <a:r>
              <a:rPr lang="fr-CH" b="1" i="1">
                <a:solidFill>
                  <a:srgbClr val="008D91"/>
                </a:solidFill>
                <a:latin typeface="ARS Maquette"/>
              </a:rPr>
              <a:t>Fermez l’enveloppe de vote jaune pour protéger le secret </a:t>
            </a:r>
            <a:br>
              <a:rPr lang="fr-CH" b="1" i="1">
                <a:solidFill>
                  <a:srgbClr val="008D91"/>
                </a:solidFill>
                <a:latin typeface="ARS Maquette"/>
              </a:rPr>
            </a:br>
            <a:r>
              <a:rPr lang="fr-CH" b="1" i="1">
                <a:solidFill>
                  <a:srgbClr val="008D91"/>
                </a:solidFill>
                <a:latin typeface="ARS Maquette"/>
              </a:rPr>
              <a:t>du vote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down)">
                                      <p:cBhvr>
                                        <p:cTn id="17" dur="500"/>
                                        <p:tgtEl>
                                          <p:spTgt spid="1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par>
                          <p:cTn id="22" fill="hold">
                            <p:stCondLst>
                              <p:cond delay="3000"/>
                            </p:stCondLst>
                            <p:childTnLst>
                              <p:par>
                                <p:cTn id="23" presetID="12"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down)">
                                      <p:cBhvr>
                                        <p:cTn id="26" dur="500"/>
                                        <p:tgtEl>
                                          <p:spTgt spid="17"/>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childTnLst>
                          </p:cTn>
                        </p:par>
                        <p:par>
                          <p:cTn id="31" fill="hold">
                            <p:stCondLst>
                              <p:cond delay="4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p:tgtEl>
                                          <p:spTgt spid="18"/>
                                        </p:tgtEl>
                                        <p:attrNameLst>
                                          <p:attrName>ppt_y</p:attrName>
                                        </p:attrNameLst>
                                      </p:cBhvr>
                                      <p:tavLst>
                                        <p:tav tm="0">
                                          <p:val>
                                            <p:strVal val="#ppt_y-#ppt_h*1.125000"/>
                                          </p:val>
                                        </p:tav>
                                        <p:tav tm="100000">
                                          <p:val>
                                            <p:strVal val="#ppt_y"/>
                                          </p:val>
                                        </p:tav>
                                      </p:tavLst>
                                    </p:anim>
                                    <p:animEffect transition="in" filter="wipe(down)">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VOTER, </a:t>
            </a:r>
            <a:r>
              <a:rPr lang="fr-CH" sz="2800" b="1" cap="all" dirty="0">
                <a:solidFill>
                  <a:srgbClr val="008D91"/>
                </a:solidFill>
                <a:latin typeface="ARS Maquette" panose="02000503030000020004" pitchFamily="2" charset="0"/>
                <a:cs typeface="+mn-cs"/>
              </a:rPr>
              <a:t>C’est SIMPLE !</a:t>
            </a:r>
          </a:p>
          <a:p>
            <a:pPr algn="r" fontAlgn="auto">
              <a:spcBef>
                <a:spcPts val="0"/>
              </a:spcBef>
              <a:spcAft>
                <a:spcPts val="0"/>
              </a:spcAft>
              <a:defRPr/>
            </a:pPr>
            <a:r>
              <a:rPr lang="fr-CH" sz="2800" cap="all" dirty="0">
                <a:solidFill>
                  <a:srgbClr val="008D91"/>
                </a:solidFill>
                <a:latin typeface="ARS Maquette" panose="02000503030000020004" pitchFamily="2" charset="0"/>
                <a:cs typeface="+mn-cs"/>
              </a:rPr>
              <a:t>Comment voter ?</a:t>
            </a:r>
            <a:endParaRPr lang="fr-CH" sz="2800" cap="all" dirty="0">
              <a:solidFill>
                <a:srgbClr val="008D91"/>
              </a:solidFill>
              <a:latin typeface="+mn-lt"/>
              <a:cs typeface="+mn-cs"/>
            </a:endParaRPr>
          </a:p>
        </p:txBody>
      </p:sp>
      <p:pic>
        <p:nvPicPr>
          <p:cNvPr id="47108"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a:spLocks noChangeArrowheads="1"/>
          </p:cNvSpPr>
          <p:nvPr/>
        </p:nvSpPr>
        <p:spPr bwMode="auto">
          <a:xfrm>
            <a:off x="1128713" y="4683125"/>
            <a:ext cx="2924175" cy="1200150"/>
          </a:xfrm>
          <a:prstGeom prst="rect">
            <a:avLst/>
          </a:prstGeom>
          <a:noFill/>
          <a:ln w="9525">
            <a:noFill/>
            <a:miter lim="800000"/>
            <a:headEnd/>
            <a:tailEnd/>
          </a:ln>
        </p:spPr>
        <p:txBody>
          <a:bodyPr>
            <a:spAutoFit/>
          </a:bodyPr>
          <a:lstStyle/>
          <a:p>
            <a:pPr algn="ctr"/>
            <a:r>
              <a:rPr lang="fr-CH" i="1">
                <a:solidFill>
                  <a:srgbClr val="008D91"/>
                </a:solidFill>
                <a:latin typeface="ARS Maquette"/>
              </a:rPr>
              <a:t>Glissez l’</a:t>
            </a:r>
            <a:r>
              <a:rPr lang="fr-CH" b="1" i="1">
                <a:solidFill>
                  <a:srgbClr val="008D91"/>
                </a:solidFill>
                <a:latin typeface="ARS Maquette"/>
              </a:rPr>
              <a:t>enveloppe jaune </a:t>
            </a:r>
            <a:r>
              <a:rPr lang="fr-CH" i="1">
                <a:solidFill>
                  <a:srgbClr val="008D91"/>
                </a:solidFill>
                <a:latin typeface="ARS Maquette"/>
              </a:rPr>
              <a:t>et la </a:t>
            </a:r>
            <a:r>
              <a:rPr lang="fr-CH" b="1" i="1">
                <a:solidFill>
                  <a:srgbClr val="008D91"/>
                </a:solidFill>
                <a:latin typeface="ARS Maquette"/>
              </a:rPr>
              <a:t>carte de vote </a:t>
            </a:r>
            <a:r>
              <a:rPr lang="fr-CH" i="1">
                <a:solidFill>
                  <a:srgbClr val="008D91"/>
                </a:solidFill>
                <a:latin typeface="ARS Maquette"/>
              </a:rPr>
              <a:t>dans l’enveloppe de transmission.</a:t>
            </a:r>
          </a:p>
        </p:txBody>
      </p:sp>
      <p:sp>
        <p:nvSpPr>
          <p:cNvPr id="12" name="ZoneTexte 11"/>
          <p:cNvSpPr txBox="1">
            <a:spLocks noChangeArrowheads="1"/>
          </p:cNvSpPr>
          <p:nvPr/>
        </p:nvSpPr>
        <p:spPr bwMode="auto">
          <a:xfrm>
            <a:off x="5243513" y="4683125"/>
            <a:ext cx="2924175" cy="1754188"/>
          </a:xfrm>
          <a:prstGeom prst="rect">
            <a:avLst/>
          </a:prstGeom>
          <a:noFill/>
          <a:ln w="9525">
            <a:noFill/>
            <a:miter lim="800000"/>
            <a:headEnd/>
            <a:tailEnd/>
          </a:ln>
        </p:spPr>
        <p:txBody>
          <a:bodyPr>
            <a:spAutoFit/>
          </a:bodyPr>
          <a:lstStyle/>
          <a:p>
            <a:pPr algn="ctr"/>
            <a:r>
              <a:rPr lang="fr-CH" i="1">
                <a:solidFill>
                  <a:srgbClr val="008D91"/>
                </a:solidFill>
                <a:latin typeface="ARS Maquette"/>
              </a:rPr>
              <a:t>N’oubliez pas d’</a:t>
            </a:r>
            <a:r>
              <a:rPr lang="fr-CH" b="1" i="1">
                <a:solidFill>
                  <a:srgbClr val="008D91"/>
                </a:solidFill>
                <a:latin typeface="ARS Maquette"/>
              </a:rPr>
              <a:t>affranchir l’enveloppe</a:t>
            </a:r>
            <a:r>
              <a:rPr lang="fr-CH" i="1">
                <a:solidFill>
                  <a:srgbClr val="008D91"/>
                </a:solidFill>
                <a:latin typeface="ARS Maquette"/>
              </a:rPr>
              <a:t> et de l’envoyer assez tôt pour respecter les délais ou remettez la directement au greffe.</a:t>
            </a:r>
          </a:p>
        </p:txBody>
      </p:sp>
      <p:pic>
        <p:nvPicPr>
          <p:cNvPr id="13" name="Picture 3" descr="7"/>
          <p:cNvPicPr>
            <a:picLocks noChangeAspect="1" noChangeArrowheads="1"/>
          </p:cNvPicPr>
          <p:nvPr/>
        </p:nvPicPr>
        <p:blipFill>
          <a:blip r:embed="rId3"/>
          <a:srcRect/>
          <a:stretch>
            <a:fillRect/>
          </a:stretch>
        </p:blipFill>
        <p:spPr bwMode="auto">
          <a:xfrm>
            <a:off x="990600" y="1676400"/>
            <a:ext cx="3276600" cy="2590800"/>
          </a:xfrm>
          <a:prstGeom prst="rect">
            <a:avLst/>
          </a:prstGeom>
          <a:noFill/>
          <a:ln w="9525">
            <a:noFill/>
            <a:miter lim="800000"/>
            <a:headEnd/>
            <a:tailEnd/>
          </a:ln>
        </p:spPr>
      </p:pic>
      <p:pic>
        <p:nvPicPr>
          <p:cNvPr id="14" name="Picture 4" descr="8"/>
          <p:cNvPicPr>
            <a:picLocks noChangeAspect="1" noChangeArrowheads="1"/>
          </p:cNvPicPr>
          <p:nvPr/>
        </p:nvPicPr>
        <p:blipFill>
          <a:blip r:embed="rId4"/>
          <a:srcRect/>
          <a:stretch>
            <a:fillRect/>
          </a:stretch>
        </p:blipFill>
        <p:spPr bwMode="auto">
          <a:xfrm>
            <a:off x="4876800" y="1703388"/>
            <a:ext cx="3657600" cy="255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down)">
                                      <p:cBhvr>
                                        <p:cTn id="17" dur="500"/>
                                        <p:tgtEl>
                                          <p:spTgt spid="1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par>
                          <p:cTn id="22" fill="hold">
                            <p:stCondLst>
                              <p:cond delay="3000"/>
                            </p:stCondLst>
                            <p:childTnLst>
                              <p:par>
                                <p:cTn id="23" presetID="1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687888"/>
            <a:ext cx="9144000" cy="2170112"/>
          </a:xfrm>
          <a:prstGeom prst="triangle">
            <a:avLst>
              <a:gd name="adj" fmla="val 100000"/>
            </a:avLst>
          </a:prstGeom>
          <a:solidFill>
            <a:srgbClr val="008D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2424113"/>
            <a:ext cx="2797175" cy="4433887"/>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4572000" y="2644775"/>
            <a:ext cx="4910138" cy="1322388"/>
          </a:xfrm>
          <a:prstGeom prst="rect">
            <a:avLst/>
          </a:prstGeom>
          <a:noFill/>
        </p:spPr>
        <p:txBody>
          <a:bodyPr>
            <a:spAutoFit/>
          </a:bodyPr>
          <a:lstStyle/>
          <a:p>
            <a:pPr fontAlgn="auto">
              <a:spcBef>
                <a:spcPts val="0"/>
              </a:spcBef>
              <a:spcAft>
                <a:spcPts val="0"/>
              </a:spcAft>
              <a:defRPr/>
            </a:pPr>
            <a:r>
              <a:rPr lang="fr-CH" sz="4000" dirty="0">
                <a:solidFill>
                  <a:schemeClr val="tx1">
                    <a:lumMod val="65000"/>
                    <a:lumOff val="35000"/>
                  </a:schemeClr>
                </a:solidFill>
                <a:latin typeface="ARS Maquette" panose="02000503030000020004" pitchFamily="2" charset="0"/>
                <a:cs typeface="+mn-cs"/>
              </a:rPr>
              <a:t>DES</a:t>
            </a:r>
          </a:p>
          <a:p>
            <a:pPr fontAlgn="auto">
              <a:spcBef>
                <a:spcPts val="0"/>
              </a:spcBef>
              <a:spcAft>
                <a:spcPts val="0"/>
              </a:spcAft>
              <a:defRPr/>
            </a:pPr>
            <a:r>
              <a:rPr lang="fr-CH" sz="4000" b="1" dirty="0">
                <a:solidFill>
                  <a:srgbClr val="008D91"/>
                </a:solidFill>
                <a:latin typeface="ARS Maquette" panose="02000503030000020004" pitchFamily="2" charset="0"/>
                <a:cs typeface="+mn-cs"/>
              </a:rPr>
              <a:t>QUESTIONS ? </a:t>
            </a:r>
            <a:endParaRPr lang="fr-CH" sz="4000" b="1" dirty="0">
              <a:solidFill>
                <a:srgbClr val="008D91"/>
              </a:solidFill>
              <a:latin typeface="+mn-lt"/>
              <a:cs typeface="+mn-cs"/>
            </a:endParaRPr>
          </a:p>
        </p:txBody>
      </p:sp>
      <p:pic>
        <p:nvPicPr>
          <p:cNvPr id="48132" name="Image 12"/>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2" name="Image 1"/>
          <p:cNvPicPr>
            <a:picLocks noChangeAspect="1"/>
          </p:cNvPicPr>
          <p:nvPr/>
        </p:nvPicPr>
        <p:blipFill>
          <a:blip r:embed="rId3"/>
          <a:srcRect/>
          <a:stretch>
            <a:fillRect/>
          </a:stretch>
        </p:blipFill>
        <p:spPr bwMode="auto">
          <a:xfrm>
            <a:off x="519113" y="1668463"/>
            <a:ext cx="1952625" cy="1952625"/>
          </a:xfrm>
          <a:prstGeom prst="rect">
            <a:avLst/>
          </a:prstGeom>
          <a:noFill/>
          <a:ln w="9525">
            <a:noFill/>
            <a:miter lim="800000"/>
            <a:headEnd/>
            <a:tailEnd/>
          </a:ln>
        </p:spPr>
      </p:pic>
      <p:sp>
        <p:nvSpPr>
          <p:cNvPr id="12" name="ZoneTexte 11"/>
          <p:cNvSpPr txBox="1"/>
          <p:nvPr/>
        </p:nvSpPr>
        <p:spPr>
          <a:xfrm>
            <a:off x="487363" y="3484563"/>
            <a:ext cx="4986337" cy="1370012"/>
          </a:xfrm>
          <a:prstGeom prst="rect">
            <a:avLst/>
          </a:prstGeom>
          <a:noFill/>
        </p:spPr>
        <p:txBody>
          <a:bodyPr>
            <a:spAutoFit/>
          </a:bodyPr>
          <a:lstStyle/>
          <a:p>
            <a:pPr marL="177800" indent="-177800"/>
            <a:r>
              <a:rPr lang="fr-CH" sz="2400" b="1">
                <a:solidFill>
                  <a:srgbClr val="008D91"/>
                </a:solidFill>
                <a:latin typeface="ARS Maquette"/>
              </a:rPr>
              <a:t>›</a:t>
            </a:r>
            <a:r>
              <a:rPr lang="fr-CH" sz="2400" b="1">
                <a:solidFill>
                  <a:srgbClr val="595959"/>
                </a:solidFill>
                <a:latin typeface="ARS Maquette"/>
              </a:rPr>
              <a:t> Administration </a:t>
            </a:r>
            <a:br>
              <a:rPr lang="fr-CH" sz="2400" b="1">
                <a:solidFill>
                  <a:srgbClr val="595959"/>
                </a:solidFill>
                <a:latin typeface="ARS Maquette"/>
              </a:rPr>
            </a:br>
            <a:r>
              <a:rPr lang="fr-CH" sz="2400" b="1">
                <a:solidFill>
                  <a:srgbClr val="595959"/>
                </a:solidFill>
                <a:latin typeface="ARS Maquette"/>
              </a:rPr>
              <a:t>de votre commune</a:t>
            </a:r>
          </a:p>
          <a:p>
            <a:pPr marL="177800" indent="-177800">
              <a:lnSpc>
                <a:spcPct val="150000"/>
              </a:lnSpc>
            </a:pPr>
            <a:r>
              <a:rPr lang="fr-CH" sz="2400" b="1">
                <a:solidFill>
                  <a:srgbClr val="008D91"/>
                </a:solidFill>
                <a:latin typeface="ARS Maquette"/>
              </a:rPr>
              <a:t>›</a:t>
            </a:r>
            <a:r>
              <a:rPr lang="fr-CH" sz="2400" b="1">
                <a:solidFill>
                  <a:srgbClr val="595959"/>
                </a:solidFill>
                <a:latin typeface="ARS Maquette"/>
              </a:rPr>
              <a:t> www.vaud.ch/vote-etrangers</a:t>
            </a:r>
          </a:p>
        </p:txBody>
      </p:sp>
      <p:sp>
        <p:nvSpPr>
          <p:cNvPr id="14" name="ZoneTexte 13"/>
          <p:cNvSpPr txBox="1">
            <a:spLocks noChangeArrowheads="1"/>
          </p:cNvSpPr>
          <p:nvPr/>
        </p:nvSpPr>
        <p:spPr bwMode="auto">
          <a:xfrm>
            <a:off x="1931988" y="6273800"/>
            <a:ext cx="2971800" cy="584200"/>
          </a:xfrm>
          <a:prstGeom prst="rect">
            <a:avLst/>
          </a:prstGeom>
          <a:noFill/>
          <a:ln w="9525">
            <a:noFill/>
            <a:miter lim="800000"/>
            <a:headEnd/>
            <a:tailEnd/>
          </a:ln>
        </p:spPr>
        <p:txBody>
          <a:bodyPr>
            <a:spAutoFit/>
          </a:bodyPr>
          <a:lstStyle/>
          <a:p>
            <a:pPr marL="177800" indent="-177800"/>
            <a:r>
              <a:rPr lang="fr-CH" sz="3200">
                <a:solidFill>
                  <a:schemeClr val="bg1"/>
                </a:solidFill>
                <a:latin typeface="ARS Maquette"/>
              </a:rPr>
              <a:t>#1voix1choix</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right)">
                                      <p:cBhvr>
                                        <p:cTn id="16" dur="500"/>
                                        <p:tgtEl>
                                          <p:spTgt spid="9"/>
                                        </p:tgtEl>
                                      </p:cBhvr>
                                    </p:animEffect>
                                  </p:childTnLst>
                                </p:cTn>
                              </p:par>
                            </p:childTnLst>
                          </p:cTn>
                        </p:par>
                        <p:par>
                          <p:cTn id="17" fill="hold">
                            <p:stCondLst>
                              <p:cond delay="2000"/>
                            </p:stCondLst>
                            <p:childTnLst>
                              <p:par>
                                <p:cTn id="18" presetID="12" presetClass="entr" presetSubtype="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ppt_x</p:attrName>
                                        </p:attrNameLst>
                                      </p:cBhvr>
                                      <p:tavLst>
                                        <p:tav tm="0">
                                          <p:val>
                                            <p:strVal val="#ppt_x+#ppt_w*1.125000"/>
                                          </p:val>
                                        </p:tav>
                                        <p:tav tm="100000">
                                          <p:val>
                                            <p:strVal val="#ppt_x"/>
                                          </p:val>
                                        </p:tav>
                                      </p:tavLst>
                                    </p:anim>
                                    <p:animEffect transition="in" filter="wipe(left)">
                                      <p:cBhvr>
                                        <p:cTn id="21" dur="500"/>
                                        <p:tgtEl>
                                          <p:spTgt spid="12"/>
                                        </p:tgtEl>
                                      </p:cBhvr>
                                    </p:animEffect>
                                  </p:childTnLst>
                                </p:cTn>
                              </p:par>
                            </p:childTnLst>
                          </p:cTn>
                        </p:par>
                        <p:par>
                          <p:cTn id="22" fill="hold">
                            <p:stCondLst>
                              <p:cond delay="2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1500"/>
                                        <p:tgtEl>
                                          <p:spTgt spid="2"/>
                                        </p:tgtEl>
                                      </p:cBhvr>
                                    </p:animEffect>
                                  </p:childTnLst>
                                </p:cTn>
                              </p:par>
                            </p:childTnLst>
                          </p:cTn>
                        </p:par>
                        <p:par>
                          <p:cTn id="26" fill="hold">
                            <p:stCondLst>
                              <p:cond delay="4000"/>
                            </p:stCondLst>
                            <p:childTnLst>
                              <p:par>
                                <p:cTn id="27" presetID="12" presetClass="entr" presetSubtype="8" fill="hold" grpId="0" nodeType="afterEffect">
                                  <p:stCondLst>
                                    <p:cond delay="15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ppt_x</p:attrName>
                                        </p:attrNameLst>
                                      </p:cBhvr>
                                      <p:tavLst>
                                        <p:tav tm="0">
                                          <p:val>
                                            <p:strVal val="#ppt_x-#ppt_w*1.125000"/>
                                          </p:val>
                                        </p:tav>
                                        <p:tav tm="100000">
                                          <p:val>
                                            <p:strVal val="#ppt_x"/>
                                          </p:val>
                                        </p:tav>
                                      </p:tavLst>
                                    </p:anim>
                                    <p:animEffect transition="in" filter="wipe(righ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687888"/>
            <a:ext cx="9144000" cy="2170112"/>
          </a:xfrm>
          <a:prstGeom prst="triangle">
            <a:avLst>
              <a:gd name="adj" fmla="val 100000"/>
            </a:avLst>
          </a:prstGeom>
          <a:solidFill>
            <a:srgbClr val="008D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2424113"/>
            <a:ext cx="2797175" cy="4433887"/>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36688" y="614363"/>
            <a:ext cx="6284912" cy="831850"/>
          </a:xfrm>
          <a:prstGeom prst="rect">
            <a:avLst/>
          </a:prstGeom>
          <a:noFill/>
        </p:spPr>
        <p:txBody>
          <a:bodyPr>
            <a:spAutoFit/>
          </a:bodyPr>
          <a:lstStyle/>
          <a:p>
            <a:pPr algn="ctr" fontAlgn="auto">
              <a:spcBef>
                <a:spcPts val="0"/>
              </a:spcBef>
              <a:spcAft>
                <a:spcPts val="0"/>
              </a:spcAft>
              <a:defRPr/>
            </a:pPr>
            <a:r>
              <a:rPr lang="fr-CH" sz="4800" dirty="0">
                <a:solidFill>
                  <a:schemeClr val="tx1">
                    <a:lumMod val="65000"/>
                    <a:lumOff val="35000"/>
                  </a:schemeClr>
                </a:solidFill>
                <a:latin typeface="ARS Maquette" panose="02000503030000020004" pitchFamily="2" charset="0"/>
                <a:cs typeface="+mn-cs"/>
              </a:rPr>
              <a:t>UNE VOIX,</a:t>
            </a:r>
            <a:endParaRPr lang="fr-CH" sz="4800" dirty="0">
              <a:solidFill>
                <a:schemeClr val="tx1">
                  <a:lumMod val="65000"/>
                  <a:lumOff val="35000"/>
                </a:schemeClr>
              </a:solidFill>
              <a:latin typeface="+mn-lt"/>
              <a:cs typeface="+mn-cs"/>
            </a:endParaRPr>
          </a:p>
        </p:txBody>
      </p:sp>
      <p:sp>
        <p:nvSpPr>
          <p:cNvPr id="10" name="ZoneTexte 9"/>
          <p:cNvSpPr txBox="1">
            <a:spLocks noChangeArrowheads="1"/>
          </p:cNvSpPr>
          <p:nvPr/>
        </p:nvSpPr>
        <p:spPr bwMode="auto">
          <a:xfrm>
            <a:off x="1436688" y="1547813"/>
            <a:ext cx="6284912" cy="831850"/>
          </a:xfrm>
          <a:prstGeom prst="rect">
            <a:avLst/>
          </a:prstGeom>
          <a:noFill/>
          <a:ln w="9525">
            <a:noFill/>
            <a:miter lim="800000"/>
            <a:headEnd/>
            <a:tailEnd/>
          </a:ln>
        </p:spPr>
        <p:txBody>
          <a:bodyPr>
            <a:spAutoFit/>
          </a:bodyPr>
          <a:lstStyle/>
          <a:p>
            <a:pPr algn="ctr"/>
            <a:r>
              <a:rPr lang="fr-CH" sz="4800" b="1">
                <a:solidFill>
                  <a:srgbClr val="008D91"/>
                </a:solidFill>
                <a:latin typeface="ARS Maquette"/>
              </a:rPr>
              <a:t>UN CHOIX</a:t>
            </a:r>
            <a:endParaRPr lang="fr-CH" sz="4800" b="1">
              <a:solidFill>
                <a:srgbClr val="008D91"/>
              </a:solidFill>
              <a:latin typeface="Calibri" pitchFamily="34" charset="0"/>
            </a:endParaRPr>
          </a:p>
        </p:txBody>
      </p:sp>
      <p:sp>
        <p:nvSpPr>
          <p:cNvPr id="11" name="ZoneTexte 10"/>
          <p:cNvSpPr txBox="1"/>
          <p:nvPr/>
        </p:nvSpPr>
        <p:spPr>
          <a:xfrm>
            <a:off x="4470400" y="3048000"/>
            <a:ext cx="4030663" cy="954088"/>
          </a:xfrm>
          <a:prstGeom prst="rect">
            <a:avLst/>
          </a:prstGeom>
          <a:noFill/>
        </p:spPr>
        <p:txBody>
          <a:bodyPr>
            <a:spAutoFit/>
          </a:bodyPr>
          <a:lstStyle/>
          <a:p>
            <a:pPr fontAlgn="auto">
              <a:spcBef>
                <a:spcPts val="0"/>
              </a:spcBef>
              <a:spcAft>
                <a:spcPts val="0"/>
              </a:spcAft>
              <a:defRPr/>
            </a:pPr>
            <a:r>
              <a:rPr lang="fr-CH" sz="2800" dirty="0">
                <a:solidFill>
                  <a:schemeClr val="tx1">
                    <a:lumMod val="65000"/>
                    <a:lumOff val="35000"/>
                  </a:schemeClr>
                </a:solidFill>
                <a:latin typeface="ARS Maquette" panose="02000503030000020004" pitchFamily="2" charset="0"/>
                <a:cs typeface="+mn-cs"/>
              </a:rPr>
              <a:t>Participez à la vie de votre Commune !</a:t>
            </a:r>
          </a:p>
        </p:txBody>
      </p:sp>
      <p:pic>
        <p:nvPicPr>
          <p:cNvPr id="3" name="Image 2"/>
          <p:cNvPicPr>
            <a:picLocks noChangeAspect="1"/>
          </p:cNvPicPr>
          <p:nvPr/>
        </p:nvPicPr>
        <p:blipFill>
          <a:blip r:embed="rId2"/>
          <a:srcRect/>
          <a:stretch>
            <a:fillRect/>
          </a:stretch>
        </p:blipFill>
        <p:spPr bwMode="auto">
          <a:xfrm>
            <a:off x="519113" y="2286000"/>
            <a:ext cx="3232150" cy="3937000"/>
          </a:xfrm>
          <a:prstGeom prst="rect">
            <a:avLst/>
          </a:prstGeom>
          <a:noFill/>
          <a:ln w="9525">
            <a:noFill/>
            <a:miter lim="800000"/>
            <a:headEnd/>
            <a:tailEnd/>
          </a:ln>
        </p:spPr>
      </p:pic>
      <p:pic>
        <p:nvPicPr>
          <p:cNvPr id="49159" name="Image 12"/>
          <p:cNvPicPr>
            <a:picLocks noChangeAspect="1"/>
          </p:cNvPicPr>
          <p:nvPr/>
        </p:nvPicPr>
        <p:blipFill>
          <a:blip r:embed="rId3"/>
          <a:srcRect/>
          <a:stretch>
            <a:fillRect/>
          </a:stretch>
        </p:blipFill>
        <p:spPr bwMode="auto">
          <a:xfrm>
            <a:off x="144463" y="144463"/>
            <a:ext cx="374650" cy="1201737"/>
          </a:xfrm>
          <a:prstGeom prst="rect">
            <a:avLst/>
          </a:prstGeom>
          <a:noFill/>
          <a:ln w="9525">
            <a:noFill/>
            <a:miter lim="800000"/>
            <a:headEnd/>
            <a:tailEnd/>
          </a:ln>
        </p:spPr>
      </p:pic>
      <p:sp>
        <p:nvSpPr>
          <p:cNvPr id="14" name="ZoneTexte 13"/>
          <p:cNvSpPr txBox="1">
            <a:spLocks noChangeArrowheads="1"/>
          </p:cNvSpPr>
          <p:nvPr/>
        </p:nvSpPr>
        <p:spPr bwMode="auto">
          <a:xfrm>
            <a:off x="4572000" y="4365625"/>
            <a:ext cx="2938463" cy="830263"/>
          </a:xfrm>
          <a:prstGeom prst="rect">
            <a:avLst/>
          </a:prstGeom>
          <a:noFill/>
          <a:ln w="9525">
            <a:noFill/>
            <a:miter lim="800000"/>
            <a:headEnd/>
            <a:tailEnd/>
          </a:ln>
        </p:spPr>
        <p:txBody>
          <a:bodyPr>
            <a:spAutoFit/>
          </a:bodyPr>
          <a:lstStyle/>
          <a:p>
            <a:r>
              <a:rPr lang="fr-CH" sz="4800" b="1">
                <a:solidFill>
                  <a:srgbClr val="008D91"/>
                </a:solidFill>
                <a:latin typeface="ARS Maquette"/>
              </a:rPr>
              <a:t>VOTEZ !</a:t>
            </a:r>
            <a:endParaRPr lang="fr-CH" sz="4800" b="1">
              <a:solidFill>
                <a:srgbClr val="008D91"/>
              </a:solidFill>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ppt_y</p:attrName>
                                        </p:attrNameLst>
                                      </p:cBhvr>
                                      <p:tavLst>
                                        <p:tav tm="0">
                                          <p:val>
                                            <p:strVal val="#ppt_y-#ppt_h*1.125000"/>
                                          </p:val>
                                        </p:tav>
                                        <p:tav tm="100000">
                                          <p:val>
                                            <p:strVal val="#ppt_y"/>
                                          </p:val>
                                        </p:tav>
                                      </p:tavLst>
                                    </p:anim>
                                    <p:animEffect transition="in" filter="wipe(down)">
                                      <p:cBhvr>
                                        <p:cTn id="21" dur="500"/>
                                        <p:tgtEl>
                                          <p:spTgt spid="10"/>
                                        </p:tgtEl>
                                      </p:cBhvr>
                                    </p:animEffect>
                                  </p:childTnLst>
                                </p:cTn>
                              </p:par>
                            </p:childTnLst>
                          </p:cTn>
                        </p:par>
                        <p:par>
                          <p:cTn id="22" fill="hold">
                            <p:stCondLst>
                              <p:cond delay="2000"/>
                            </p:stCondLst>
                            <p:childTnLst>
                              <p:par>
                                <p:cTn id="23" presetID="12" presetClass="entr" presetSubtype="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ppt_x</p:attrName>
                                        </p:attrNameLst>
                                      </p:cBhvr>
                                      <p:tavLst>
                                        <p:tav tm="0">
                                          <p:val>
                                            <p:strVal val="#ppt_x+#ppt_w*1.125000"/>
                                          </p:val>
                                        </p:tav>
                                        <p:tav tm="100000">
                                          <p:val>
                                            <p:strVal val="#ppt_x"/>
                                          </p:val>
                                        </p:tav>
                                      </p:tavLst>
                                    </p:anim>
                                    <p:animEffect transition="in" filter="wipe(left)">
                                      <p:cBhvr>
                                        <p:cTn id="26" dur="500"/>
                                        <p:tgtEl>
                                          <p:spTgt spid="3"/>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right)">
                                      <p:cBhvr>
                                        <p:cTn id="30" dur="500"/>
                                        <p:tgtEl>
                                          <p:spTgt spid="11"/>
                                        </p:tgtEl>
                                      </p:cBhvr>
                                    </p:animEffect>
                                  </p:childTnLst>
                                </p:cTn>
                              </p:par>
                            </p:childTnLst>
                          </p:cTn>
                        </p:par>
                        <p:par>
                          <p:cTn id="31" fill="hold">
                            <p:stCondLst>
                              <p:cond delay="2500"/>
                            </p:stCondLst>
                            <p:childTnLst>
                              <p:par>
                                <p:cTn id="32" presetID="12" presetClass="entr" presetSubtype="8" fill="hold" grpId="0" nodeType="afterEffect">
                                  <p:stCondLst>
                                    <p:cond delay="1000"/>
                                  </p:stCondLst>
                                  <p:iterate type="lt">
                                    <p:tmPct val="0"/>
                                  </p:iterate>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ppt_x</p:attrName>
                                        </p:attrNameLst>
                                      </p:cBhvr>
                                      <p:tavLst>
                                        <p:tav tm="0">
                                          <p:val>
                                            <p:strVal val="#ppt_x-#ppt_w*1.125000"/>
                                          </p:val>
                                        </p:tav>
                                        <p:tav tm="100000">
                                          <p:val>
                                            <p:strVal val="#ppt_x"/>
                                          </p:val>
                                        </p:tav>
                                      </p:tavLst>
                                    </p:anim>
                                    <p:animEffect transition="in" filter="wipe(right)">
                                      <p:cBhvr>
                                        <p:cTn id="35" dur="500"/>
                                        <p:tgtEl>
                                          <p:spTgt spid="14"/>
                                        </p:tgtEl>
                                      </p:cBhvr>
                                    </p:animEffect>
                                  </p:childTnLst>
                                </p:cTn>
                              </p:par>
                            </p:childTnLst>
                          </p:cTn>
                        </p:par>
                        <p:par>
                          <p:cTn id="36" fill="hold">
                            <p:stCondLst>
                              <p:cond delay="4000"/>
                            </p:stCondLst>
                            <p:childTnLst>
                              <p:par>
                                <p:cTn id="37" presetID="27" presetClass="emph" presetSubtype="0" fill="remove" grpId="2" nodeType="afterEffect">
                                  <p:stCondLst>
                                    <p:cond delay="0"/>
                                  </p:stCondLst>
                                  <p:iterate type="lt">
                                    <p:tmPct val="0"/>
                                  </p:iterate>
                                  <p:childTnLst>
                                    <p:animClr clrSpc="rgb" dir="cw">
                                      <p:cBhvr override="childStyle">
                                        <p:cTn id="38" dur="250" autoRev="1" fill="remove"/>
                                        <p:tgtEl>
                                          <p:spTgt spid="14"/>
                                        </p:tgtEl>
                                        <p:attrNameLst>
                                          <p:attrName>style.color</p:attrName>
                                        </p:attrNameLst>
                                      </p:cBhvr>
                                      <p:to>
                                        <a:schemeClr val="bg1"/>
                                      </p:to>
                                    </p:animClr>
                                    <p:animClr clrSpc="rgb" dir="cw">
                                      <p:cBhvr>
                                        <p:cTn id="39" dur="250" autoRev="1" fill="remove"/>
                                        <p:tgtEl>
                                          <p:spTgt spid="14"/>
                                        </p:tgtEl>
                                        <p:attrNameLst>
                                          <p:attrName>fillcolor</p:attrName>
                                        </p:attrNameLst>
                                      </p:cBhvr>
                                      <p:to>
                                        <a:schemeClr val="bg1"/>
                                      </p:to>
                                    </p:animClr>
                                    <p:set>
                                      <p:cBhvr>
                                        <p:cTn id="40" dur="250" autoRev="1" fill="remove"/>
                                        <p:tgtEl>
                                          <p:spTgt spid="14"/>
                                        </p:tgtEl>
                                        <p:attrNameLst>
                                          <p:attrName>fill.type</p:attrName>
                                        </p:attrNameLst>
                                      </p:cBhvr>
                                      <p:to>
                                        <p:strVal val="solid"/>
                                      </p:to>
                                    </p:set>
                                    <p:set>
                                      <p:cBhvr>
                                        <p:cTn id="41" dur="250" autoRev="1" fill="remove"/>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P spid="11" grpId="0"/>
      <p:bldP spid="14" grpId="0"/>
      <p:bldP spid="14"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687888"/>
            <a:ext cx="9144000" cy="2170112"/>
          </a:xfrm>
          <a:prstGeom prst="triangle">
            <a:avLst>
              <a:gd name="adj" fmla="val 100000"/>
            </a:avLst>
          </a:prstGeom>
          <a:solidFill>
            <a:srgbClr val="008D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2424113"/>
            <a:ext cx="2797175" cy="4433887"/>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36688" y="614363"/>
            <a:ext cx="6284912" cy="831850"/>
          </a:xfrm>
          <a:prstGeom prst="rect">
            <a:avLst/>
          </a:prstGeom>
          <a:noFill/>
        </p:spPr>
        <p:txBody>
          <a:bodyPr>
            <a:spAutoFit/>
          </a:bodyPr>
          <a:lstStyle/>
          <a:p>
            <a:pPr algn="ctr" fontAlgn="auto">
              <a:spcBef>
                <a:spcPts val="0"/>
              </a:spcBef>
              <a:spcAft>
                <a:spcPts val="0"/>
              </a:spcAft>
              <a:defRPr/>
            </a:pPr>
            <a:r>
              <a:rPr lang="fr-CH" sz="4800" dirty="0">
                <a:solidFill>
                  <a:schemeClr val="tx1">
                    <a:lumMod val="65000"/>
                    <a:lumOff val="35000"/>
                  </a:schemeClr>
                </a:solidFill>
                <a:latin typeface="ARS Maquette" panose="02000503030000020004" pitchFamily="2" charset="0"/>
                <a:cs typeface="+mn-cs"/>
              </a:rPr>
              <a:t>MERCI</a:t>
            </a:r>
            <a:endParaRPr lang="fr-CH" sz="4800" dirty="0">
              <a:solidFill>
                <a:schemeClr val="tx1">
                  <a:lumMod val="65000"/>
                  <a:lumOff val="35000"/>
                </a:schemeClr>
              </a:solidFill>
              <a:latin typeface="+mn-lt"/>
              <a:cs typeface="+mn-cs"/>
            </a:endParaRPr>
          </a:p>
        </p:txBody>
      </p:sp>
      <p:sp>
        <p:nvSpPr>
          <p:cNvPr id="10" name="ZoneTexte 9"/>
          <p:cNvSpPr txBox="1">
            <a:spLocks noChangeArrowheads="1"/>
          </p:cNvSpPr>
          <p:nvPr/>
        </p:nvSpPr>
        <p:spPr bwMode="auto">
          <a:xfrm>
            <a:off x="1036638" y="1547813"/>
            <a:ext cx="7062787" cy="831850"/>
          </a:xfrm>
          <a:prstGeom prst="rect">
            <a:avLst/>
          </a:prstGeom>
          <a:noFill/>
          <a:ln w="9525">
            <a:noFill/>
            <a:miter lim="800000"/>
            <a:headEnd/>
            <a:tailEnd/>
          </a:ln>
        </p:spPr>
        <p:txBody>
          <a:bodyPr>
            <a:spAutoFit/>
          </a:bodyPr>
          <a:lstStyle/>
          <a:p>
            <a:pPr algn="ctr"/>
            <a:r>
              <a:rPr lang="fr-CH" sz="4800" b="1">
                <a:solidFill>
                  <a:srgbClr val="008D91"/>
                </a:solidFill>
                <a:latin typeface="ARS Maquette"/>
              </a:rPr>
              <a:t>DE VOTRE ATTENTION</a:t>
            </a:r>
            <a:endParaRPr lang="fr-CH" sz="4800" b="1">
              <a:solidFill>
                <a:srgbClr val="008D91"/>
              </a:solidFill>
              <a:latin typeface="Calibri" pitchFamily="34" charset="0"/>
            </a:endParaRPr>
          </a:p>
        </p:txBody>
      </p:sp>
      <p:sp>
        <p:nvSpPr>
          <p:cNvPr id="11" name="ZoneTexte 10"/>
          <p:cNvSpPr txBox="1"/>
          <p:nvPr/>
        </p:nvSpPr>
        <p:spPr>
          <a:xfrm>
            <a:off x="708025" y="3109913"/>
            <a:ext cx="7742238" cy="1558925"/>
          </a:xfrm>
          <a:prstGeom prst="rect">
            <a:avLst/>
          </a:prstGeom>
          <a:noFill/>
        </p:spPr>
        <p:txBody>
          <a:bodyPr>
            <a:spAutoFit/>
          </a:bodyPr>
          <a:lstStyle/>
          <a:p>
            <a:pPr algn="ctr"/>
            <a:r>
              <a:rPr lang="fr-CH" sz="1600" b="1">
                <a:solidFill>
                  <a:srgbClr val="595959"/>
                </a:solidFill>
                <a:latin typeface="ARS Maquette"/>
              </a:rPr>
              <a:t>Service des communes et du logement (SCL)</a:t>
            </a:r>
          </a:p>
          <a:p>
            <a:pPr algn="ctr"/>
            <a:r>
              <a:rPr lang="fr-CH" sz="1600">
                <a:solidFill>
                  <a:srgbClr val="595959"/>
                </a:solidFill>
                <a:latin typeface="ARS Maquette"/>
              </a:rPr>
              <a:t>www.vd.ch/scl</a:t>
            </a:r>
          </a:p>
          <a:p>
            <a:pPr algn="ctr"/>
            <a:endParaRPr lang="fr-CH" sz="1600">
              <a:solidFill>
                <a:srgbClr val="595959"/>
              </a:solidFill>
              <a:latin typeface="ARS Maquette"/>
            </a:endParaRPr>
          </a:p>
          <a:p>
            <a:pPr algn="ctr"/>
            <a:r>
              <a:rPr lang="fr-CH" sz="1600" b="1">
                <a:solidFill>
                  <a:srgbClr val="595959"/>
                </a:solidFill>
                <a:latin typeface="ARS Maquette"/>
              </a:rPr>
              <a:t>Bureau cantonal pour l’intégration des étrangers</a:t>
            </a:r>
            <a:br>
              <a:rPr lang="fr-CH" sz="1600" b="1">
                <a:solidFill>
                  <a:srgbClr val="595959"/>
                </a:solidFill>
                <a:latin typeface="ARS Maquette"/>
              </a:rPr>
            </a:br>
            <a:r>
              <a:rPr lang="fr-CH" sz="1600" b="1">
                <a:solidFill>
                  <a:srgbClr val="595959"/>
                </a:solidFill>
                <a:latin typeface="ARS Maquette"/>
              </a:rPr>
              <a:t>et la prévention du racisme (BCI)</a:t>
            </a:r>
          </a:p>
          <a:p>
            <a:pPr algn="ctr"/>
            <a:r>
              <a:rPr lang="fr-CH" sz="1600">
                <a:solidFill>
                  <a:srgbClr val="595959"/>
                </a:solidFill>
                <a:latin typeface="ARS Maquette"/>
              </a:rPr>
              <a:t>www.vd.ch/integration</a:t>
            </a:r>
          </a:p>
        </p:txBody>
      </p:sp>
      <p:pic>
        <p:nvPicPr>
          <p:cNvPr id="50182" name="Image 12"/>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ZoneTexte 11"/>
          <p:cNvSpPr txBox="1"/>
          <p:nvPr/>
        </p:nvSpPr>
        <p:spPr>
          <a:xfrm>
            <a:off x="4568825" y="6035675"/>
            <a:ext cx="2376488" cy="692150"/>
          </a:xfrm>
          <a:prstGeom prst="rect">
            <a:avLst/>
          </a:prstGeom>
          <a:noFill/>
        </p:spPr>
        <p:txBody>
          <a:bodyPr>
            <a:spAutoFit/>
          </a:bodyPr>
          <a:lstStyle/>
          <a:p>
            <a:pPr fontAlgn="auto">
              <a:spcBef>
                <a:spcPts val="0"/>
              </a:spcBef>
              <a:spcAft>
                <a:spcPts val="0"/>
              </a:spcAft>
              <a:defRPr/>
            </a:pPr>
            <a:r>
              <a:rPr lang="fr-CH" sz="900" dirty="0">
                <a:solidFill>
                  <a:schemeClr val="tx1">
                    <a:lumMod val="65000"/>
                    <a:lumOff val="35000"/>
                  </a:schemeClr>
                </a:solidFill>
                <a:latin typeface="ARS Maquette" panose="02000503030000020004" pitchFamily="2" charset="0"/>
                <a:cs typeface="+mn-cs"/>
              </a:rPr>
              <a:t>Graphisme et animation</a:t>
            </a:r>
          </a:p>
          <a:p>
            <a:pPr fontAlgn="auto">
              <a:spcBef>
                <a:spcPts val="0"/>
              </a:spcBef>
              <a:spcAft>
                <a:spcPts val="0"/>
              </a:spcAft>
              <a:defRPr/>
            </a:pPr>
            <a:r>
              <a:rPr lang="fr-CH" sz="900" b="1" dirty="0">
                <a:solidFill>
                  <a:schemeClr val="tx1">
                    <a:lumMod val="65000"/>
                    <a:lumOff val="35000"/>
                  </a:schemeClr>
                </a:solidFill>
                <a:latin typeface="ARS Maquette" panose="02000503030000020004" pitchFamily="2" charset="0"/>
                <a:cs typeface="+mn-cs"/>
              </a:rPr>
              <a:t>konsept.ch</a:t>
            </a:r>
          </a:p>
          <a:p>
            <a:pPr fontAlgn="auto">
              <a:spcBef>
                <a:spcPts val="0"/>
              </a:spcBef>
              <a:spcAft>
                <a:spcPts val="0"/>
              </a:spcAft>
              <a:defRPr/>
            </a:pPr>
            <a:endParaRPr lang="fr-CH" sz="300" b="1" dirty="0">
              <a:solidFill>
                <a:schemeClr val="tx1">
                  <a:lumMod val="65000"/>
                  <a:lumOff val="35000"/>
                </a:schemeClr>
              </a:solidFill>
              <a:latin typeface="ARS Maquette" panose="02000503030000020004" pitchFamily="2" charset="0"/>
              <a:cs typeface="+mn-cs"/>
            </a:endParaRPr>
          </a:p>
          <a:p>
            <a:pPr fontAlgn="auto">
              <a:spcBef>
                <a:spcPts val="0"/>
              </a:spcBef>
              <a:spcAft>
                <a:spcPts val="0"/>
              </a:spcAft>
              <a:defRPr/>
            </a:pPr>
            <a:r>
              <a:rPr lang="fr-CH" sz="900" dirty="0">
                <a:solidFill>
                  <a:schemeClr val="tx1">
                    <a:lumMod val="65000"/>
                    <a:lumOff val="35000"/>
                  </a:schemeClr>
                </a:solidFill>
                <a:latin typeface="ARS Maquette" panose="02000503030000020004" pitchFamily="2" charset="0"/>
                <a:cs typeface="+mn-cs"/>
              </a:rPr>
              <a:t>Illustrations</a:t>
            </a:r>
          </a:p>
          <a:p>
            <a:pPr fontAlgn="auto">
              <a:spcBef>
                <a:spcPts val="0"/>
              </a:spcBef>
              <a:spcAft>
                <a:spcPts val="0"/>
              </a:spcAft>
              <a:defRPr/>
            </a:pPr>
            <a:r>
              <a:rPr lang="fr-CH" sz="900" b="1" dirty="0">
                <a:solidFill>
                  <a:schemeClr val="tx1">
                    <a:lumMod val="65000"/>
                    <a:lumOff val="35000"/>
                  </a:schemeClr>
                </a:solidFill>
                <a:latin typeface="ARS Maquette" panose="02000503030000020004" pitchFamily="2" charset="0"/>
                <a:cs typeface="+mn-cs"/>
              </a:rPr>
              <a:t>Gabrielle Tschumi</a:t>
            </a:r>
            <a:endParaRPr lang="fr-CH" sz="900" dirty="0">
              <a:solidFill>
                <a:schemeClr val="tx1">
                  <a:lumMod val="65000"/>
                  <a:lumOff val="35000"/>
                </a:schemeClr>
              </a:solidFill>
              <a:latin typeface="ARS Maquette" panose="02000503030000020004" pitchFamily="2" charset="0"/>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ppt_y</p:attrName>
                                        </p:attrNameLst>
                                      </p:cBhvr>
                                      <p:tavLst>
                                        <p:tav tm="0">
                                          <p:val>
                                            <p:strVal val="#ppt_y-#ppt_h*1.125000"/>
                                          </p:val>
                                        </p:tav>
                                        <p:tav tm="100000">
                                          <p:val>
                                            <p:strVal val="#ppt_y"/>
                                          </p:val>
                                        </p:tav>
                                      </p:tavLst>
                                    </p:anim>
                                    <p:animEffect transition="in" filter="wipe(down)">
                                      <p:cBhvr>
                                        <p:cTn id="21" dur="500"/>
                                        <p:tgtEl>
                                          <p:spTgt spid="10"/>
                                        </p:tgtEl>
                                      </p:cBhvr>
                                    </p:animEffect>
                                  </p:childTnLst>
                                </p:cTn>
                              </p:par>
                            </p:childTnLst>
                          </p:cTn>
                        </p:par>
                        <p:par>
                          <p:cTn id="22" fill="hold">
                            <p:stCondLst>
                              <p:cond delay="2000"/>
                            </p:stCondLst>
                            <p:childTnLst>
                              <p:par>
                                <p:cTn id="23" presetID="10" presetClass="entr" presetSubtype="0" fill="hold" grpId="1" nodeType="afterEffect">
                                  <p:stCondLst>
                                    <p:cond delay="1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par>
                          <p:cTn id="26" fill="hold">
                            <p:stCondLst>
                              <p:cond delay="4000"/>
                            </p:stCondLst>
                            <p:childTnLst>
                              <p:par>
                                <p:cTn id="27" presetID="10" presetClass="entr" presetSubtype="0" fill="hold" grpId="0" nodeType="after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P spid="11"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Les droits politiques dans le canton de Vaud : </a:t>
            </a:r>
            <a:r>
              <a:rPr lang="fr-CH" sz="2800" b="1" cap="all" dirty="0">
                <a:solidFill>
                  <a:srgbClr val="008D91"/>
                </a:solidFill>
                <a:latin typeface="ARS Maquette" panose="02000503030000020004" pitchFamily="2" charset="0"/>
                <a:cs typeface="+mn-cs"/>
              </a:rPr>
              <a:t>en constante évolution</a:t>
            </a:r>
            <a:endParaRPr lang="fr-CH" sz="2800" b="1" cap="all" dirty="0">
              <a:solidFill>
                <a:srgbClr val="008D91"/>
              </a:solidFill>
              <a:latin typeface="+mn-lt"/>
              <a:cs typeface="+mn-cs"/>
            </a:endParaRPr>
          </a:p>
        </p:txBody>
      </p:sp>
      <p:sp>
        <p:nvSpPr>
          <p:cNvPr id="11" name="ZoneTexte 10"/>
          <p:cNvSpPr txBox="1"/>
          <p:nvPr/>
        </p:nvSpPr>
        <p:spPr>
          <a:xfrm>
            <a:off x="490538" y="1716088"/>
            <a:ext cx="8167687" cy="4619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Le suffrage universel en 200 ans</a:t>
            </a:r>
          </a:p>
        </p:txBody>
      </p:sp>
      <p:pic>
        <p:nvPicPr>
          <p:cNvPr id="16389"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p:nvPr/>
        </p:nvSpPr>
        <p:spPr>
          <a:xfrm>
            <a:off x="490538" y="2546350"/>
            <a:ext cx="8582025" cy="3324225"/>
          </a:xfrm>
          <a:prstGeom prst="rect">
            <a:avLst/>
          </a:prstGeom>
          <a:noFill/>
        </p:spPr>
        <p:txBody>
          <a:bodyPr>
            <a:spAutoFit/>
          </a:bodyPr>
          <a:lstStyle/>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1803	</a:t>
            </a:r>
            <a:r>
              <a:rPr lang="fr-CH" sz="2000" dirty="0">
                <a:solidFill>
                  <a:schemeClr val="tx1">
                    <a:lumMod val="65000"/>
                    <a:lumOff val="35000"/>
                  </a:schemeClr>
                </a:solidFill>
                <a:latin typeface="ARS Maquette" panose="02000503030000020004" pitchFamily="2" charset="0"/>
                <a:cs typeface="+mn-cs"/>
              </a:rPr>
              <a:t>Vaudois, hommes, âgés de plus de 30 ans, propriétaires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1831	</a:t>
            </a:r>
            <a:r>
              <a:rPr lang="fr-CH" sz="2000" dirty="0">
                <a:solidFill>
                  <a:schemeClr val="tx1">
                    <a:lumMod val="65000"/>
                    <a:lumOff val="35000"/>
                  </a:schemeClr>
                </a:solidFill>
                <a:latin typeface="ARS Maquette" panose="02000503030000020004" pitchFamily="2" charset="0"/>
                <a:cs typeface="+mn-cs"/>
              </a:rPr>
              <a:t>Diminution à  23 ans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1845	</a:t>
            </a:r>
            <a:r>
              <a:rPr lang="fr-CH" sz="2000" dirty="0">
                <a:solidFill>
                  <a:schemeClr val="tx1">
                    <a:lumMod val="65000"/>
                    <a:lumOff val="35000"/>
                  </a:schemeClr>
                </a:solidFill>
                <a:latin typeface="ARS Maquette" panose="02000503030000020004" pitchFamily="2" charset="0"/>
                <a:cs typeface="+mn-cs"/>
              </a:rPr>
              <a:t>Diminution à 21 ans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1861	</a:t>
            </a:r>
            <a:r>
              <a:rPr lang="fr-CH" sz="2000" dirty="0">
                <a:solidFill>
                  <a:schemeClr val="tx1">
                    <a:lumMod val="65000"/>
                    <a:lumOff val="35000"/>
                  </a:schemeClr>
                </a:solidFill>
                <a:latin typeface="ARS Maquette" panose="02000503030000020004" pitchFamily="2" charset="0"/>
                <a:cs typeface="+mn-cs"/>
              </a:rPr>
              <a:t>Extension aux Confédérés, diminution à 20 ans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1959	</a:t>
            </a:r>
            <a:r>
              <a:rPr lang="fr-CH" sz="2000" dirty="0">
                <a:solidFill>
                  <a:schemeClr val="tx1">
                    <a:lumMod val="65000"/>
                    <a:lumOff val="35000"/>
                  </a:schemeClr>
                </a:solidFill>
                <a:latin typeface="ARS Maquette" panose="02000503030000020004" pitchFamily="2" charset="0"/>
                <a:cs typeface="+mn-cs"/>
              </a:rPr>
              <a:t>Extension aux femmes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1980	</a:t>
            </a:r>
            <a:r>
              <a:rPr lang="fr-CH" sz="2000" dirty="0">
                <a:solidFill>
                  <a:schemeClr val="tx1">
                    <a:lumMod val="65000"/>
                    <a:lumOff val="35000"/>
                  </a:schemeClr>
                </a:solidFill>
                <a:latin typeface="ARS Maquette" panose="02000503030000020004" pitchFamily="2" charset="0"/>
                <a:cs typeface="+mn-cs"/>
              </a:rPr>
              <a:t>Abaissement de la majorité à 18 ans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2003	</a:t>
            </a:r>
            <a:r>
              <a:rPr lang="fr-CH" sz="2000" b="1" dirty="0">
                <a:solidFill>
                  <a:schemeClr val="tx1">
                    <a:lumMod val="65000"/>
                    <a:lumOff val="35000"/>
                  </a:schemeClr>
                </a:solidFill>
                <a:latin typeface="ARS Maquette" panose="02000503030000020004" pitchFamily="2" charset="0"/>
                <a:cs typeface="+mn-cs"/>
              </a:rPr>
              <a:t>Étrangères et étrangers sur le plan communal</a:t>
            </a:r>
          </a:p>
        </p:txBody>
      </p:sp>
      <p:sp>
        <p:nvSpPr>
          <p:cNvPr id="2" name="Ellipse 1"/>
          <p:cNvSpPr/>
          <p:nvPr/>
        </p:nvSpPr>
        <p:spPr>
          <a:xfrm>
            <a:off x="215900" y="5318125"/>
            <a:ext cx="7593013" cy="58102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additive="base">
                                        <p:cTn id="16" dur="1000"/>
                                        <p:tgtEl>
                                          <p:spTgt spid="10">
                                            <p:txEl>
                                              <p:pRg st="0" end="0"/>
                                            </p:txEl>
                                          </p:spTgt>
                                        </p:tgtEl>
                                        <p:attrNameLst>
                                          <p:attrName>ppt_y</p:attrName>
                                        </p:attrNameLst>
                                      </p:cBhvr>
                                      <p:tavLst>
                                        <p:tav tm="0">
                                          <p:val>
                                            <p:strVal val="#ppt_y-#ppt_h*1.125000"/>
                                          </p:val>
                                        </p:tav>
                                        <p:tav tm="100000">
                                          <p:val>
                                            <p:strVal val="#ppt_y"/>
                                          </p:val>
                                        </p:tav>
                                      </p:tavLst>
                                    </p:anim>
                                    <p:animEffect transition="in" filter="wipe(down)">
                                      <p:cBhvr>
                                        <p:cTn id="17" dur="1000"/>
                                        <p:tgtEl>
                                          <p:spTgt spid="10">
                                            <p:txEl>
                                              <p:pRg st="0" end="0"/>
                                            </p:txEl>
                                          </p:spTgt>
                                        </p:tgtEl>
                                      </p:cBhvr>
                                    </p:animEffect>
                                  </p:childTnLst>
                                </p:cTn>
                              </p:par>
                            </p:childTnLst>
                          </p:cTn>
                        </p:par>
                        <p:par>
                          <p:cTn id="18" fill="hold">
                            <p:stCondLst>
                              <p:cond delay="2500"/>
                            </p:stCondLst>
                            <p:childTnLst>
                              <p:par>
                                <p:cTn id="19" presetID="12" presetClass="entr" presetSubtype="1" fill="hold" grpId="0" nodeType="after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additive="base">
                                        <p:cTn id="21" dur="1000"/>
                                        <p:tgtEl>
                                          <p:spTgt spid="10">
                                            <p:txEl>
                                              <p:pRg st="1" end="1"/>
                                            </p:txEl>
                                          </p:spTgt>
                                        </p:tgtEl>
                                        <p:attrNameLst>
                                          <p:attrName>ppt_y</p:attrName>
                                        </p:attrNameLst>
                                      </p:cBhvr>
                                      <p:tavLst>
                                        <p:tav tm="0">
                                          <p:val>
                                            <p:strVal val="#ppt_y-#ppt_h*1.125000"/>
                                          </p:val>
                                        </p:tav>
                                        <p:tav tm="100000">
                                          <p:val>
                                            <p:strVal val="#ppt_y"/>
                                          </p:val>
                                        </p:tav>
                                      </p:tavLst>
                                    </p:anim>
                                    <p:animEffect transition="in" filter="wipe(down)">
                                      <p:cBhvr>
                                        <p:cTn id="22" dur="1000"/>
                                        <p:tgtEl>
                                          <p:spTgt spid="10">
                                            <p:txEl>
                                              <p:pRg st="1" end="1"/>
                                            </p:txEl>
                                          </p:spTgt>
                                        </p:tgtEl>
                                      </p:cBhvr>
                                    </p:animEffect>
                                  </p:childTnLst>
                                </p:cTn>
                              </p:par>
                            </p:childTnLst>
                          </p:cTn>
                        </p:par>
                        <p:par>
                          <p:cTn id="23" fill="hold">
                            <p:stCondLst>
                              <p:cond delay="3500"/>
                            </p:stCondLst>
                            <p:childTnLst>
                              <p:par>
                                <p:cTn id="24" presetID="12" presetClass="entr" presetSubtype="1" fill="hold" grpId="0" nodeType="after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1000"/>
                                        <p:tgtEl>
                                          <p:spTgt spid="10">
                                            <p:txEl>
                                              <p:pRg st="2" end="2"/>
                                            </p:txEl>
                                          </p:spTgt>
                                        </p:tgtEl>
                                        <p:attrNameLst>
                                          <p:attrName>ppt_y</p:attrName>
                                        </p:attrNameLst>
                                      </p:cBhvr>
                                      <p:tavLst>
                                        <p:tav tm="0">
                                          <p:val>
                                            <p:strVal val="#ppt_y-#ppt_h*1.125000"/>
                                          </p:val>
                                        </p:tav>
                                        <p:tav tm="100000">
                                          <p:val>
                                            <p:strVal val="#ppt_y"/>
                                          </p:val>
                                        </p:tav>
                                      </p:tavLst>
                                    </p:anim>
                                    <p:animEffect transition="in" filter="wipe(down)">
                                      <p:cBhvr>
                                        <p:cTn id="27" dur="1000"/>
                                        <p:tgtEl>
                                          <p:spTgt spid="10">
                                            <p:txEl>
                                              <p:pRg st="2" end="2"/>
                                            </p:txEl>
                                          </p:spTgt>
                                        </p:tgtEl>
                                      </p:cBhvr>
                                    </p:animEffect>
                                  </p:childTnLst>
                                </p:cTn>
                              </p:par>
                            </p:childTnLst>
                          </p:cTn>
                        </p:par>
                        <p:par>
                          <p:cTn id="28" fill="hold">
                            <p:stCondLst>
                              <p:cond delay="4500"/>
                            </p:stCondLst>
                            <p:childTnLst>
                              <p:par>
                                <p:cTn id="29" presetID="12" presetClass="entr" presetSubtype="1" fill="hold" grpId="0"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1000"/>
                                        <p:tgtEl>
                                          <p:spTgt spid="10">
                                            <p:txEl>
                                              <p:pRg st="3" end="3"/>
                                            </p:txEl>
                                          </p:spTgt>
                                        </p:tgtEl>
                                        <p:attrNameLst>
                                          <p:attrName>ppt_y</p:attrName>
                                        </p:attrNameLst>
                                      </p:cBhvr>
                                      <p:tavLst>
                                        <p:tav tm="0">
                                          <p:val>
                                            <p:strVal val="#ppt_y-#ppt_h*1.125000"/>
                                          </p:val>
                                        </p:tav>
                                        <p:tav tm="100000">
                                          <p:val>
                                            <p:strVal val="#ppt_y"/>
                                          </p:val>
                                        </p:tav>
                                      </p:tavLst>
                                    </p:anim>
                                    <p:animEffect transition="in" filter="wipe(down)">
                                      <p:cBhvr>
                                        <p:cTn id="32" dur="1000"/>
                                        <p:tgtEl>
                                          <p:spTgt spid="10">
                                            <p:txEl>
                                              <p:pRg st="3" end="3"/>
                                            </p:txEl>
                                          </p:spTgt>
                                        </p:tgtEl>
                                      </p:cBhvr>
                                    </p:animEffect>
                                  </p:childTnLst>
                                </p:cTn>
                              </p:par>
                            </p:childTnLst>
                          </p:cTn>
                        </p:par>
                        <p:par>
                          <p:cTn id="33" fill="hold">
                            <p:stCondLst>
                              <p:cond delay="5500"/>
                            </p:stCondLst>
                            <p:childTnLst>
                              <p:par>
                                <p:cTn id="34" presetID="12" presetClass="entr" presetSubtype="1" fill="hold" grpId="0" nodeType="after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 calcmode="lin" valueType="num">
                                      <p:cBhvr additive="base">
                                        <p:cTn id="36" dur="1000"/>
                                        <p:tgtEl>
                                          <p:spTgt spid="10">
                                            <p:txEl>
                                              <p:pRg st="4" end="4"/>
                                            </p:txEl>
                                          </p:spTgt>
                                        </p:tgtEl>
                                        <p:attrNameLst>
                                          <p:attrName>ppt_y</p:attrName>
                                        </p:attrNameLst>
                                      </p:cBhvr>
                                      <p:tavLst>
                                        <p:tav tm="0">
                                          <p:val>
                                            <p:strVal val="#ppt_y-#ppt_h*1.125000"/>
                                          </p:val>
                                        </p:tav>
                                        <p:tav tm="100000">
                                          <p:val>
                                            <p:strVal val="#ppt_y"/>
                                          </p:val>
                                        </p:tav>
                                      </p:tavLst>
                                    </p:anim>
                                    <p:animEffect transition="in" filter="wipe(down)">
                                      <p:cBhvr>
                                        <p:cTn id="37" dur="1000"/>
                                        <p:tgtEl>
                                          <p:spTgt spid="10">
                                            <p:txEl>
                                              <p:pRg st="4" end="4"/>
                                            </p:txEl>
                                          </p:spTgt>
                                        </p:tgtEl>
                                      </p:cBhvr>
                                    </p:animEffect>
                                  </p:childTnLst>
                                </p:cTn>
                              </p:par>
                            </p:childTnLst>
                          </p:cTn>
                        </p:par>
                        <p:par>
                          <p:cTn id="38" fill="hold">
                            <p:stCondLst>
                              <p:cond delay="6500"/>
                            </p:stCondLst>
                            <p:childTnLst>
                              <p:par>
                                <p:cTn id="39" presetID="12" presetClass="entr" presetSubtype="1" fill="hold" grpId="0" nodeType="after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 calcmode="lin" valueType="num">
                                      <p:cBhvr additive="base">
                                        <p:cTn id="41" dur="1000"/>
                                        <p:tgtEl>
                                          <p:spTgt spid="10">
                                            <p:txEl>
                                              <p:pRg st="5" end="5"/>
                                            </p:txEl>
                                          </p:spTgt>
                                        </p:tgtEl>
                                        <p:attrNameLst>
                                          <p:attrName>ppt_y</p:attrName>
                                        </p:attrNameLst>
                                      </p:cBhvr>
                                      <p:tavLst>
                                        <p:tav tm="0">
                                          <p:val>
                                            <p:strVal val="#ppt_y-#ppt_h*1.125000"/>
                                          </p:val>
                                        </p:tav>
                                        <p:tav tm="100000">
                                          <p:val>
                                            <p:strVal val="#ppt_y"/>
                                          </p:val>
                                        </p:tav>
                                      </p:tavLst>
                                    </p:anim>
                                    <p:animEffect transition="in" filter="wipe(down)">
                                      <p:cBhvr>
                                        <p:cTn id="42" dur="1000"/>
                                        <p:tgtEl>
                                          <p:spTgt spid="10">
                                            <p:txEl>
                                              <p:pRg st="5" end="5"/>
                                            </p:txEl>
                                          </p:spTgt>
                                        </p:tgtEl>
                                      </p:cBhvr>
                                    </p:animEffect>
                                  </p:childTnLst>
                                </p:cTn>
                              </p:par>
                            </p:childTnLst>
                          </p:cTn>
                        </p:par>
                        <p:par>
                          <p:cTn id="43" fill="hold">
                            <p:stCondLst>
                              <p:cond delay="7500"/>
                            </p:stCondLst>
                            <p:childTnLst>
                              <p:par>
                                <p:cTn id="44" presetID="12" presetClass="entr" presetSubtype="1" fill="hold" grpId="0" nodeType="afterEffect">
                                  <p:stCondLst>
                                    <p:cond delay="0"/>
                                  </p:stCondLst>
                                  <p:childTnLst>
                                    <p:set>
                                      <p:cBhvr>
                                        <p:cTn id="45" dur="1" fill="hold">
                                          <p:stCondLst>
                                            <p:cond delay="0"/>
                                          </p:stCondLst>
                                        </p:cTn>
                                        <p:tgtEl>
                                          <p:spTgt spid="10">
                                            <p:txEl>
                                              <p:pRg st="6" end="6"/>
                                            </p:txEl>
                                          </p:spTgt>
                                        </p:tgtEl>
                                        <p:attrNameLst>
                                          <p:attrName>style.visibility</p:attrName>
                                        </p:attrNameLst>
                                      </p:cBhvr>
                                      <p:to>
                                        <p:strVal val="visible"/>
                                      </p:to>
                                    </p:set>
                                    <p:anim calcmode="lin" valueType="num">
                                      <p:cBhvr additive="base">
                                        <p:cTn id="46" dur="1000"/>
                                        <p:tgtEl>
                                          <p:spTgt spid="10">
                                            <p:txEl>
                                              <p:pRg st="6" end="6"/>
                                            </p:txEl>
                                          </p:spTgt>
                                        </p:tgtEl>
                                        <p:attrNameLst>
                                          <p:attrName>ppt_y</p:attrName>
                                        </p:attrNameLst>
                                      </p:cBhvr>
                                      <p:tavLst>
                                        <p:tav tm="0">
                                          <p:val>
                                            <p:strVal val="#ppt_y-#ppt_h*1.125000"/>
                                          </p:val>
                                        </p:tav>
                                        <p:tav tm="100000">
                                          <p:val>
                                            <p:strVal val="#ppt_y"/>
                                          </p:val>
                                        </p:tav>
                                      </p:tavLst>
                                    </p:anim>
                                    <p:animEffect transition="in" filter="wipe(down)">
                                      <p:cBhvr>
                                        <p:cTn id="47" dur="1000"/>
                                        <p:tgtEl>
                                          <p:spTgt spid="10">
                                            <p:txEl>
                                              <p:pRg st="6" end="6"/>
                                            </p:txEl>
                                          </p:spTgt>
                                        </p:tgtEl>
                                      </p:cBhvr>
                                    </p:animEffect>
                                  </p:childTnLst>
                                </p:cTn>
                              </p:par>
                            </p:childTnLst>
                          </p:cTn>
                        </p:par>
                        <p:par>
                          <p:cTn id="48" fill="hold">
                            <p:stCondLst>
                              <p:cond delay="8500"/>
                            </p:stCondLst>
                            <p:childTnLst>
                              <p:par>
                                <p:cTn id="49" presetID="21" presetClass="entr" presetSubtype="1" fill="hold" grpId="0" nodeType="afterEffect">
                                  <p:stCondLst>
                                    <p:cond delay="500"/>
                                  </p:stCondLst>
                                  <p:childTnLst>
                                    <p:set>
                                      <p:cBhvr>
                                        <p:cTn id="50" dur="1" fill="hold">
                                          <p:stCondLst>
                                            <p:cond delay="0"/>
                                          </p:stCondLst>
                                        </p:cTn>
                                        <p:tgtEl>
                                          <p:spTgt spid="2"/>
                                        </p:tgtEl>
                                        <p:attrNameLst>
                                          <p:attrName>style.visibility</p:attrName>
                                        </p:attrNameLst>
                                      </p:cBhvr>
                                      <p:to>
                                        <p:strVal val="visible"/>
                                      </p:to>
                                    </p:set>
                                    <p:animEffect transition="in" filter="wheel(1)">
                                      <p:cBhvr>
                                        <p:cTn id="5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uiExpand="1"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La disposition </a:t>
            </a:r>
            <a:r>
              <a:rPr lang="fr-CH" sz="2800" b="1" cap="all" dirty="0">
                <a:solidFill>
                  <a:srgbClr val="008D91"/>
                </a:solidFill>
                <a:latin typeface="ARS Maquette" panose="02000503030000020004" pitchFamily="2" charset="0"/>
                <a:cs typeface="+mn-cs"/>
              </a:rPr>
              <a:t>constitutionnel</a:t>
            </a:r>
            <a:endParaRPr lang="fr-CH" sz="2800" b="1" cap="all" dirty="0">
              <a:solidFill>
                <a:srgbClr val="008D91"/>
              </a:solidFill>
              <a:latin typeface="+mn-lt"/>
              <a:cs typeface="+mn-cs"/>
            </a:endParaRPr>
          </a:p>
        </p:txBody>
      </p:sp>
      <p:sp>
        <p:nvSpPr>
          <p:cNvPr id="11" name="ZoneTexte 10"/>
          <p:cNvSpPr txBox="1"/>
          <p:nvPr/>
        </p:nvSpPr>
        <p:spPr>
          <a:xfrm>
            <a:off x="490538" y="2263775"/>
            <a:ext cx="8167687" cy="1201738"/>
          </a:xfrm>
          <a:prstGeom prst="rect">
            <a:avLst/>
          </a:prstGeom>
          <a:noFill/>
        </p:spPr>
        <p:txBody>
          <a:bodyPr>
            <a:spAutoFit/>
          </a:bodyPr>
          <a:lstStyle/>
          <a:p>
            <a:pPr fontAlgn="auto">
              <a:spcBef>
                <a:spcPts val="0"/>
              </a:spcBef>
              <a:spcAft>
                <a:spcPts val="0"/>
              </a:spcAft>
              <a:defRPr/>
            </a:pPr>
            <a:r>
              <a:rPr lang="fr-CH" i="1" dirty="0">
                <a:solidFill>
                  <a:schemeClr val="tx1">
                    <a:lumMod val="65000"/>
                    <a:lumOff val="35000"/>
                  </a:schemeClr>
                </a:solidFill>
                <a:latin typeface="ARS Maquette" panose="02000503030000020004" pitchFamily="2" charset="0"/>
                <a:cs typeface="+mn-cs"/>
              </a:rPr>
              <a:t>Font partie du </a:t>
            </a:r>
            <a:r>
              <a:rPr lang="fr-CH" b="1" i="1" dirty="0">
                <a:solidFill>
                  <a:schemeClr val="tx1">
                    <a:lumMod val="65000"/>
                    <a:lumOff val="35000"/>
                  </a:schemeClr>
                </a:solidFill>
                <a:latin typeface="ARS Maquette" panose="02000503030000020004" pitchFamily="2" charset="0"/>
                <a:cs typeface="+mn-cs"/>
              </a:rPr>
              <a:t>corps électoral communal</a:t>
            </a:r>
            <a:r>
              <a:rPr lang="fr-CH" i="1" dirty="0">
                <a:solidFill>
                  <a:schemeClr val="tx1">
                    <a:lumMod val="65000"/>
                    <a:lumOff val="35000"/>
                  </a:schemeClr>
                </a:solidFill>
                <a:latin typeface="ARS Maquette" panose="02000503030000020004" pitchFamily="2" charset="0"/>
                <a:cs typeface="+mn-cs"/>
              </a:rPr>
              <a:t>, s'ils sont âgés de </a:t>
            </a:r>
            <a:r>
              <a:rPr lang="fr-CH" b="1" i="1" dirty="0">
                <a:solidFill>
                  <a:schemeClr val="tx1">
                    <a:lumMod val="65000"/>
                    <a:lumOff val="35000"/>
                  </a:schemeClr>
                </a:solidFill>
                <a:latin typeface="ARS Maquette" panose="02000503030000020004" pitchFamily="2" charset="0"/>
                <a:cs typeface="+mn-cs"/>
              </a:rPr>
              <a:t>dix-huit ans révolus</a:t>
            </a:r>
            <a:r>
              <a:rPr lang="fr-CH" i="1" dirty="0">
                <a:solidFill>
                  <a:schemeClr val="tx1">
                    <a:lumMod val="65000"/>
                    <a:lumOff val="35000"/>
                  </a:schemeClr>
                </a:solidFill>
                <a:latin typeface="ARS Maquette" panose="02000503030000020004" pitchFamily="2" charset="0"/>
                <a:cs typeface="+mn-cs"/>
              </a:rPr>
              <a:t> et ne sont pas protégés par une curatelle de portée générale ou un mandat pour cause d'inaptitude, en raison d'une incapacité durable de discernement :</a:t>
            </a:r>
          </a:p>
        </p:txBody>
      </p:sp>
      <p:pic>
        <p:nvPicPr>
          <p:cNvPr id="17413"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ZoneTexte 11"/>
          <p:cNvSpPr txBox="1"/>
          <p:nvPr/>
        </p:nvSpPr>
        <p:spPr>
          <a:xfrm>
            <a:off x="490538" y="1716088"/>
            <a:ext cx="8167687" cy="4619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Article 142 de la Constitution vaudoise</a:t>
            </a:r>
          </a:p>
        </p:txBody>
      </p:sp>
      <p:sp>
        <p:nvSpPr>
          <p:cNvPr id="13" name="ZoneTexte 12"/>
          <p:cNvSpPr txBox="1"/>
          <p:nvPr/>
        </p:nvSpPr>
        <p:spPr>
          <a:xfrm>
            <a:off x="490538" y="3436938"/>
            <a:ext cx="8167687" cy="1755775"/>
          </a:xfrm>
          <a:prstGeom prst="rect">
            <a:avLst/>
          </a:prstGeom>
          <a:noFill/>
        </p:spPr>
        <p:txBody>
          <a:bodyPr>
            <a:spAutoFit/>
          </a:bodyPr>
          <a:lstStyle/>
          <a:p>
            <a:pPr marL="177800" indent="-177800" fontAlgn="auto">
              <a:lnSpc>
                <a:spcPct val="150000"/>
              </a:lnSpc>
              <a:spcBef>
                <a:spcPts val="0"/>
              </a:spcBef>
              <a:spcAft>
                <a:spcPts val="0"/>
              </a:spcAft>
              <a:defRPr/>
            </a:pPr>
            <a:r>
              <a:rPr lang="fr-CH" b="1" i="1" dirty="0">
                <a:solidFill>
                  <a:srgbClr val="008D91"/>
                </a:solidFill>
                <a:latin typeface="ARS Maquette" panose="02000503030000020004" pitchFamily="2" charset="0"/>
                <a:cs typeface="+mn-cs"/>
              </a:rPr>
              <a:t>a)</a:t>
            </a:r>
            <a:r>
              <a:rPr lang="fr-CH" b="1" i="1" dirty="0">
                <a:solidFill>
                  <a:schemeClr val="tx1">
                    <a:lumMod val="65000"/>
                    <a:lumOff val="35000"/>
                  </a:schemeClr>
                </a:solidFill>
                <a:latin typeface="ARS Maquette" panose="02000503030000020004" pitchFamily="2" charset="0"/>
                <a:cs typeface="+mn-cs"/>
              </a:rPr>
              <a:t> </a:t>
            </a:r>
            <a:r>
              <a:rPr lang="fr-CH" i="1" dirty="0">
                <a:solidFill>
                  <a:schemeClr val="tx1">
                    <a:lumMod val="65000"/>
                    <a:lumOff val="35000"/>
                  </a:schemeClr>
                </a:solidFill>
                <a:latin typeface="ARS Maquette" panose="02000503030000020004" pitchFamily="2" charset="0"/>
                <a:cs typeface="+mn-cs"/>
              </a:rPr>
              <a:t>les Suissesses et les Suisses qui sont domiciliés dans la commune ;</a:t>
            </a:r>
          </a:p>
          <a:p>
            <a:pPr marL="266700" indent="-266700" fontAlgn="auto">
              <a:lnSpc>
                <a:spcPct val="150000"/>
              </a:lnSpc>
              <a:spcBef>
                <a:spcPts val="0"/>
              </a:spcBef>
              <a:spcAft>
                <a:spcPts val="0"/>
              </a:spcAft>
              <a:defRPr/>
            </a:pPr>
            <a:r>
              <a:rPr lang="fr-CH" b="1" i="1" dirty="0">
                <a:solidFill>
                  <a:srgbClr val="008D91"/>
                </a:solidFill>
                <a:latin typeface="ARS Maquette" panose="02000503030000020004" pitchFamily="2" charset="0"/>
                <a:cs typeface="+mn-cs"/>
              </a:rPr>
              <a:t>b) </a:t>
            </a:r>
            <a:r>
              <a:rPr lang="fr-CH" i="1" dirty="0">
                <a:solidFill>
                  <a:schemeClr val="tx1">
                    <a:lumMod val="65000"/>
                    <a:lumOff val="35000"/>
                  </a:schemeClr>
                </a:solidFill>
                <a:latin typeface="ARS Maquette" panose="02000503030000020004" pitchFamily="2" charset="0"/>
                <a:cs typeface="+mn-cs"/>
              </a:rPr>
              <a:t>les </a:t>
            </a:r>
            <a:r>
              <a:rPr lang="fr-CH" b="1" i="1" dirty="0">
                <a:solidFill>
                  <a:schemeClr val="tx1">
                    <a:lumMod val="65000"/>
                    <a:lumOff val="35000"/>
                  </a:schemeClr>
                </a:solidFill>
                <a:latin typeface="ARS Maquette" panose="02000503030000020004" pitchFamily="2" charset="0"/>
                <a:cs typeface="+mn-cs"/>
              </a:rPr>
              <a:t>étrangères et les étrangers domiciliés </a:t>
            </a:r>
            <a:r>
              <a:rPr lang="fr-CH" i="1" dirty="0">
                <a:solidFill>
                  <a:schemeClr val="tx1">
                    <a:lumMod val="65000"/>
                    <a:lumOff val="35000"/>
                  </a:schemeClr>
                </a:solidFill>
                <a:latin typeface="ARS Maquette" panose="02000503030000020004" pitchFamily="2" charset="0"/>
                <a:cs typeface="+mn-cs"/>
              </a:rPr>
              <a:t>dans la commune qui résident </a:t>
            </a:r>
            <a:r>
              <a:rPr lang="fr-CH" b="1" i="1" dirty="0">
                <a:solidFill>
                  <a:srgbClr val="008D91"/>
                </a:solidFill>
                <a:latin typeface="ARS Maquette" panose="02000503030000020004" pitchFamily="2" charset="0"/>
                <a:cs typeface="+mn-cs"/>
              </a:rPr>
              <a:t>en</a:t>
            </a:r>
            <a:r>
              <a:rPr lang="fr-CH" i="1" dirty="0">
                <a:solidFill>
                  <a:schemeClr val="tx1">
                    <a:lumMod val="65000"/>
                    <a:lumOff val="35000"/>
                  </a:schemeClr>
                </a:solidFill>
                <a:latin typeface="ARS Maquette" panose="02000503030000020004" pitchFamily="2" charset="0"/>
                <a:cs typeface="+mn-cs"/>
              </a:rPr>
              <a:t> </a:t>
            </a:r>
            <a:r>
              <a:rPr lang="fr-CH" b="1" i="1" dirty="0">
                <a:solidFill>
                  <a:srgbClr val="008D91"/>
                </a:solidFill>
                <a:latin typeface="ARS Maquette" panose="02000503030000020004" pitchFamily="2" charset="0"/>
                <a:cs typeface="+mn-cs"/>
              </a:rPr>
              <a:t>Suisse</a:t>
            </a:r>
            <a:r>
              <a:rPr lang="fr-CH" i="1" dirty="0">
                <a:solidFill>
                  <a:srgbClr val="008D91"/>
                </a:solidFill>
                <a:latin typeface="ARS Maquette" panose="02000503030000020004" pitchFamily="2" charset="0"/>
                <a:cs typeface="+mn-cs"/>
              </a:rPr>
              <a:t> </a:t>
            </a:r>
            <a:r>
              <a:rPr lang="fr-CH" i="1" dirty="0">
                <a:solidFill>
                  <a:schemeClr val="tx1">
                    <a:lumMod val="65000"/>
                    <a:lumOff val="35000"/>
                  </a:schemeClr>
                </a:solidFill>
                <a:latin typeface="ARS Maquette" panose="02000503030000020004" pitchFamily="2" charset="0"/>
                <a:cs typeface="+mn-cs"/>
              </a:rPr>
              <a:t>au bénéfice d’une autorisation </a:t>
            </a:r>
            <a:r>
              <a:rPr lang="fr-CH" b="1" i="1" dirty="0">
                <a:solidFill>
                  <a:srgbClr val="008D91"/>
                </a:solidFill>
                <a:latin typeface="ARS Maquette" panose="02000503030000020004" pitchFamily="2" charset="0"/>
                <a:cs typeface="+mn-cs"/>
              </a:rPr>
              <a:t>depuis dix ans </a:t>
            </a:r>
            <a:r>
              <a:rPr lang="fr-CH" i="1" dirty="0">
                <a:solidFill>
                  <a:schemeClr val="tx1">
                    <a:lumMod val="65000"/>
                    <a:lumOff val="35000"/>
                  </a:schemeClr>
                </a:solidFill>
                <a:latin typeface="ARS Maquette" panose="02000503030000020004" pitchFamily="2" charset="0"/>
                <a:cs typeface="+mn-cs"/>
              </a:rPr>
              <a:t>au moins et sont domiciliés </a:t>
            </a:r>
            <a:r>
              <a:rPr lang="fr-CH" b="1" i="1" dirty="0">
                <a:solidFill>
                  <a:schemeClr val="tx1">
                    <a:lumMod val="65000"/>
                    <a:lumOff val="35000"/>
                  </a:schemeClr>
                </a:solidFill>
                <a:latin typeface="ARS Maquette" panose="02000503030000020004" pitchFamily="2" charset="0"/>
                <a:cs typeface="+mn-cs"/>
              </a:rPr>
              <a:t>dans le canton depuis trois ans </a:t>
            </a:r>
            <a:r>
              <a:rPr lang="fr-CH" i="1" dirty="0">
                <a:solidFill>
                  <a:schemeClr val="tx1">
                    <a:lumMod val="65000"/>
                    <a:lumOff val="35000"/>
                  </a:schemeClr>
                </a:solidFill>
                <a:latin typeface="ARS Maquette" panose="02000503030000020004" pitchFamily="2" charset="0"/>
                <a:cs typeface="+mn-cs"/>
              </a:rPr>
              <a:t>au moins.</a:t>
            </a:r>
          </a:p>
        </p:txBody>
      </p:sp>
      <p:sp>
        <p:nvSpPr>
          <p:cNvPr id="14" name="ZoneTexte 13"/>
          <p:cNvSpPr txBox="1"/>
          <p:nvPr/>
        </p:nvSpPr>
        <p:spPr>
          <a:xfrm>
            <a:off x="490538" y="5219700"/>
            <a:ext cx="8167687" cy="923925"/>
          </a:xfrm>
          <a:prstGeom prst="rect">
            <a:avLst/>
          </a:prstGeom>
          <a:noFill/>
        </p:spPr>
        <p:txBody>
          <a:bodyPr>
            <a:spAutoFit/>
          </a:bodyPr>
          <a:lstStyle/>
          <a:p>
            <a:pPr fontAlgn="auto">
              <a:spcBef>
                <a:spcPts val="0"/>
              </a:spcBef>
              <a:spcAft>
                <a:spcPts val="0"/>
              </a:spcAft>
              <a:defRPr/>
            </a:pPr>
            <a:r>
              <a:rPr lang="fr-CH" i="1" dirty="0">
                <a:solidFill>
                  <a:schemeClr val="tx1">
                    <a:lumMod val="65000"/>
                    <a:lumOff val="35000"/>
                  </a:schemeClr>
                </a:solidFill>
                <a:latin typeface="ARS Maquette" panose="02000503030000020004" pitchFamily="2" charset="0"/>
                <a:cs typeface="+mn-cs"/>
              </a:rPr>
              <a:t>Les droits politiques ont pour objet la participation aux élections et votations, l’éligibilité ainsi que la signature des demandes d’initiative et, dans les communes à conseil communal, de référendum.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50"/>
                                        <p:tgtEl>
                                          <p:spTgt spid="11"/>
                                        </p:tgtEl>
                                      </p:cBhvr>
                                    </p:animEffect>
                                  </p:childTnLst>
                                </p:cTn>
                              </p:par>
                            </p:childTnLst>
                          </p:cTn>
                        </p:par>
                        <p:par>
                          <p:cTn id="17" fill="hold">
                            <p:stCondLst>
                              <p:cond delay="2000"/>
                            </p:stCondLst>
                            <p:childTnLst>
                              <p:par>
                                <p:cTn id="18" presetID="12" presetClass="entr" presetSubtype="1" fill="hold" grpId="0" nodeType="afterEffect">
                                  <p:stCondLst>
                                    <p:cond delay="100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additive="base">
                                        <p:cTn id="20" dur="750"/>
                                        <p:tgtEl>
                                          <p:spTgt spid="13">
                                            <p:txEl>
                                              <p:pRg st="0" end="0"/>
                                            </p:txEl>
                                          </p:spTgt>
                                        </p:tgtEl>
                                        <p:attrNameLst>
                                          <p:attrName>ppt_y</p:attrName>
                                        </p:attrNameLst>
                                      </p:cBhvr>
                                      <p:tavLst>
                                        <p:tav tm="0">
                                          <p:val>
                                            <p:strVal val="#ppt_y-#ppt_h*1.125000"/>
                                          </p:val>
                                        </p:tav>
                                        <p:tav tm="100000">
                                          <p:val>
                                            <p:strVal val="#ppt_y"/>
                                          </p:val>
                                        </p:tav>
                                      </p:tavLst>
                                    </p:anim>
                                    <p:animEffect transition="in" filter="wipe(down)">
                                      <p:cBhvr>
                                        <p:cTn id="21" dur="750"/>
                                        <p:tgtEl>
                                          <p:spTgt spid="13">
                                            <p:txEl>
                                              <p:pRg st="0" end="0"/>
                                            </p:txEl>
                                          </p:spTgt>
                                        </p:tgtEl>
                                      </p:cBhvr>
                                    </p:animEffect>
                                  </p:childTnLst>
                                </p:cTn>
                              </p:par>
                            </p:childTnLst>
                          </p:cTn>
                        </p:par>
                        <p:par>
                          <p:cTn id="22" fill="hold">
                            <p:stCondLst>
                              <p:cond delay="3750"/>
                            </p:stCondLst>
                            <p:childTnLst>
                              <p:par>
                                <p:cTn id="23" presetID="12" presetClass="entr" presetSubtype="1" fill="hold" grpId="0" nodeType="afterEffect">
                                  <p:stCondLst>
                                    <p:cond delay="100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750"/>
                                        <p:tgtEl>
                                          <p:spTgt spid="13">
                                            <p:txEl>
                                              <p:pRg st="1" end="1"/>
                                            </p:txEl>
                                          </p:spTgt>
                                        </p:tgtEl>
                                        <p:attrNameLst>
                                          <p:attrName>ppt_y</p:attrName>
                                        </p:attrNameLst>
                                      </p:cBhvr>
                                      <p:tavLst>
                                        <p:tav tm="0">
                                          <p:val>
                                            <p:strVal val="#ppt_y-#ppt_h*1.125000"/>
                                          </p:val>
                                        </p:tav>
                                        <p:tav tm="100000">
                                          <p:val>
                                            <p:strVal val="#ppt_y"/>
                                          </p:val>
                                        </p:tav>
                                      </p:tavLst>
                                    </p:anim>
                                    <p:animEffect transition="in" filter="wipe(down)">
                                      <p:cBhvr>
                                        <p:cTn id="26" dur="750"/>
                                        <p:tgtEl>
                                          <p:spTgt spid="13">
                                            <p:txEl>
                                              <p:pRg st="1" end="1"/>
                                            </p:txEl>
                                          </p:spTgt>
                                        </p:tgtEl>
                                      </p:cBhvr>
                                    </p:animEffect>
                                  </p:childTnLst>
                                </p:cTn>
                              </p:par>
                            </p:childTnLst>
                          </p:cTn>
                        </p:par>
                        <p:par>
                          <p:cTn id="27" fill="hold">
                            <p:stCondLst>
                              <p:cond delay="5500"/>
                            </p:stCondLst>
                            <p:childTnLst>
                              <p:par>
                                <p:cTn id="28" presetID="10" presetClass="entr" presetSubtype="0" fill="hold" grpId="0" nodeType="after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build="p"/>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687888"/>
            <a:ext cx="9144000" cy="2170112"/>
          </a:xfrm>
          <a:prstGeom prst="triangle">
            <a:avLst>
              <a:gd name="adj" fmla="val 100000"/>
            </a:avLst>
          </a:prstGeom>
          <a:solidFill>
            <a:srgbClr val="008D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2424113"/>
            <a:ext cx="2797175" cy="4433887"/>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4572000" y="2644775"/>
            <a:ext cx="4910138" cy="1568450"/>
          </a:xfrm>
          <a:prstGeom prst="rect">
            <a:avLst/>
          </a:prstGeom>
          <a:noFill/>
        </p:spPr>
        <p:txBody>
          <a:bodyPr>
            <a:spAutoFit/>
          </a:bodyPr>
          <a:lstStyle/>
          <a:p>
            <a:pPr fontAlgn="auto">
              <a:spcBef>
                <a:spcPts val="0"/>
              </a:spcBef>
              <a:spcAft>
                <a:spcPts val="0"/>
              </a:spcAft>
              <a:defRPr/>
            </a:pPr>
            <a:r>
              <a:rPr lang="fr-CH" sz="4800" dirty="0">
                <a:solidFill>
                  <a:schemeClr val="tx1">
                    <a:lumMod val="65000"/>
                    <a:lumOff val="35000"/>
                  </a:schemeClr>
                </a:solidFill>
                <a:latin typeface="ARS Maquette" panose="02000503030000020004" pitchFamily="2" charset="0"/>
                <a:cs typeface="+mn-cs"/>
              </a:rPr>
              <a:t>QUI</a:t>
            </a:r>
          </a:p>
          <a:p>
            <a:pPr fontAlgn="auto">
              <a:spcBef>
                <a:spcPts val="0"/>
              </a:spcBef>
              <a:spcAft>
                <a:spcPts val="0"/>
              </a:spcAft>
              <a:defRPr/>
            </a:pPr>
            <a:r>
              <a:rPr lang="fr-CH" sz="4800" b="1" dirty="0">
                <a:solidFill>
                  <a:srgbClr val="008D91"/>
                </a:solidFill>
                <a:latin typeface="ARS Maquette" panose="02000503030000020004" pitchFamily="2" charset="0"/>
                <a:cs typeface="+mn-cs"/>
              </a:rPr>
              <a:t>PEUT VOTER ?</a:t>
            </a:r>
            <a:endParaRPr lang="fr-CH" sz="4800" b="1" dirty="0">
              <a:solidFill>
                <a:srgbClr val="008D91"/>
              </a:solidFill>
              <a:latin typeface="+mn-lt"/>
              <a:cs typeface="+mn-cs"/>
            </a:endParaRPr>
          </a:p>
        </p:txBody>
      </p:sp>
      <p:pic>
        <p:nvPicPr>
          <p:cNvPr id="18436" name="Image 12"/>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2" name="Image 1"/>
          <p:cNvPicPr>
            <a:picLocks noChangeAspect="1"/>
          </p:cNvPicPr>
          <p:nvPr/>
        </p:nvPicPr>
        <p:blipFill>
          <a:blip r:embed="rId3"/>
          <a:srcRect/>
          <a:stretch>
            <a:fillRect/>
          </a:stretch>
        </p:blipFill>
        <p:spPr bwMode="auto">
          <a:xfrm>
            <a:off x="519113" y="919163"/>
            <a:ext cx="3797300" cy="49482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left)">
                                      <p:cBhvr>
                                        <p:cTn id="16" dur="500"/>
                                        <p:tgtEl>
                                          <p:spTgt spid="2"/>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4 conditions </a:t>
            </a:r>
            <a:r>
              <a:rPr lang="fr-CH" sz="2800" b="1" cap="all" dirty="0">
                <a:solidFill>
                  <a:srgbClr val="008D91"/>
                </a:solidFill>
                <a:latin typeface="ARS Maquette" panose="02000503030000020004" pitchFamily="2" charset="0"/>
                <a:cs typeface="+mn-cs"/>
              </a:rPr>
              <a:t>cumulatives à remplir</a:t>
            </a:r>
            <a:endParaRPr lang="fr-CH" sz="2800" b="1" cap="all" dirty="0">
              <a:solidFill>
                <a:srgbClr val="008D91"/>
              </a:solidFill>
              <a:latin typeface="+mn-lt"/>
              <a:cs typeface="+mn-cs"/>
            </a:endParaRPr>
          </a:p>
        </p:txBody>
      </p:sp>
      <p:sp>
        <p:nvSpPr>
          <p:cNvPr id="11" name="ZoneTexte 10"/>
          <p:cNvSpPr txBox="1"/>
          <p:nvPr/>
        </p:nvSpPr>
        <p:spPr>
          <a:xfrm>
            <a:off x="490538" y="1716088"/>
            <a:ext cx="8167687" cy="4619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Conditions le jour de la votation ou de l’élection</a:t>
            </a:r>
          </a:p>
        </p:txBody>
      </p:sp>
      <p:pic>
        <p:nvPicPr>
          <p:cNvPr id="19461"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Rectangle 11"/>
          <p:cNvSpPr/>
          <p:nvPr/>
        </p:nvSpPr>
        <p:spPr>
          <a:xfrm>
            <a:off x="965200" y="3517900"/>
            <a:ext cx="4679950" cy="720725"/>
          </a:xfrm>
          <a:prstGeom prst="rect">
            <a:avLst/>
          </a:prstGeom>
          <a:solidFill>
            <a:srgbClr val="00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Domicile actuel</a:t>
            </a:r>
            <a:br>
              <a:rPr lang="fr-CH" sz="2000" dirty="0">
                <a:solidFill>
                  <a:schemeClr val="bg1"/>
                </a:solidFill>
                <a:latin typeface="ARS Maquette" panose="02000503030000020004" pitchFamily="2" charset="0"/>
              </a:rPr>
            </a:br>
            <a:r>
              <a:rPr lang="fr-CH" sz="2000" dirty="0">
                <a:solidFill>
                  <a:schemeClr val="bg1"/>
                </a:solidFill>
                <a:latin typeface="ARS Maquette" panose="02000503030000020004" pitchFamily="2" charset="0"/>
              </a:rPr>
              <a:t>dans la commune</a:t>
            </a:r>
          </a:p>
        </p:txBody>
      </p:sp>
      <p:sp>
        <p:nvSpPr>
          <p:cNvPr id="13" name="Rectangle 12"/>
          <p:cNvSpPr/>
          <p:nvPr/>
        </p:nvSpPr>
        <p:spPr>
          <a:xfrm>
            <a:off x="965200" y="2433638"/>
            <a:ext cx="4679950" cy="719137"/>
          </a:xfrm>
          <a:prstGeom prst="rect">
            <a:avLst/>
          </a:prstGeom>
          <a:solidFill>
            <a:srgbClr val="00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Avoir </a:t>
            </a:r>
            <a:br>
              <a:rPr lang="fr-CH" sz="2000" dirty="0">
                <a:solidFill>
                  <a:schemeClr val="bg1"/>
                </a:solidFill>
                <a:latin typeface="ARS Maquette" panose="02000503030000020004" pitchFamily="2" charset="0"/>
              </a:rPr>
            </a:br>
            <a:r>
              <a:rPr lang="fr-CH" sz="2000" dirty="0">
                <a:solidFill>
                  <a:schemeClr val="bg1"/>
                </a:solidFill>
                <a:latin typeface="ARS Maquette" panose="02000503030000020004" pitchFamily="2" charset="0"/>
              </a:rPr>
              <a:t>18 ans révolus</a:t>
            </a:r>
          </a:p>
        </p:txBody>
      </p:sp>
      <p:sp>
        <p:nvSpPr>
          <p:cNvPr id="14" name="Rectangle 13"/>
          <p:cNvSpPr/>
          <p:nvPr/>
        </p:nvSpPr>
        <p:spPr>
          <a:xfrm>
            <a:off x="965200" y="5689600"/>
            <a:ext cx="4679950" cy="719138"/>
          </a:xfrm>
          <a:prstGeom prst="rect">
            <a:avLst/>
          </a:prstGeom>
          <a:solidFill>
            <a:srgbClr val="00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Résidence </a:t>
            </a:r>
            <a:r>
              <a:rPr lang="fr-CH" sz="2000" b="1" dirty="0">
                <a:solidFill>
                  <a:schemeClr val="bg1"/>
                </a:solidFill>
                <a:latin typeface="ARS Maquette" panose="02000503030000020004" pitchFamily="2" charset="0"/>
              </a:rPr>
              <a:t>en Suisse</a:t>
            </a:r>
          </a:p>
          <a:p>
            <a:pPr algn="ctr" fontAlgn="auto">
              <a:spcBef>
                <a:spcPts val="0"/>
              </a:spcBef>
              <a:spcAft>
                <a:spcPts val="0"/>
              </a:spcAft>
              <a:defRPr/>
            </a:pPr>
            <a:r>
              <a:rPr lang="fr-CH" sz="2000" dirty="0">
                <a:solidFill>
                  <a:schemeClr val="bg1"/>
                </a:solidFill>
                <a:latin typeface="ARS Maquette" panose="02000503030000020004" pitchFamily="2" charset="0"/>
              </a:rPr>
              <a:t>depuis </a:t>
            </a:r>
            <a:r>
              <a:rPr lang="fr-CH" sz="2000" b="1" dirty="0">
                <a:solidFill>
                  <a:schemeClr val="bg1"/>
                </a:solidFill>
                <a:latin typeface="ARS Maquette" panose="02000503030000020004" pitchFamily="2" charset="0"/>
              </a:rPr>
              <a:t>10 ans au moins</a:t>
            </a:r>
          </a:p>
        </p:txBody>
      </p:sp>
      <p:sp>
        <p:nvSpPr>
          <p:cNvPr id="15" name="Rectangle 14"/>
          <p:cNvSpPr/>
          <p:nvPr/>
        </p:nvSpPr>
        <p:spPr>
          <a:xfrm>
            <a:off x="965200" y="4603750"/>
            <a:ext cx="4679950" cy="720725"/>
          </a:xfrm>
          <a:prstGeom prst="rect">
            <a:avLst/>
          </a:prstGeom>
          <a:solidFill>
            <a:srgbClr val="00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Domicile continu dans le </a:t>
            </a:r>
            <a:r>
              <a:rPr lang="fr-CH" sz="2000" b="1" dirty="0">
                <a:solidFill>
                  <a:schemeClr val="bg1"/>
                </a:solidFill>
                <a:latin typeface="ARS Maquette" panose="02000503030000020004" pitchFamily="2" charset="0"/>
              </a:rPr>
              <a:t>canton de Vaud</a:t>
            </a:r>
            <a:r>
              <a:rPr lang="fr-CH" sz="2000" dirty="0">
                <a:solidFill>
                  <a:schemeClr val="bg1"/>
                </a:solidFill>
                <a:latin typeface="ARS Maquette" panose="02000503030000020004" pitchFamily="2" charset="0"/>
              </a:rPr>
              <a:t>  durant les </a:t>
            </a:r>
            <a:r>
              <a:rPr lang="fr-CH" sz="2000" b="1" dirty="0">
                <a:solidFill>
                  <a:schemeClr val="bg1"/>
                </a:solidFill>
                <a:latin typeface="ARS Maquette" panose="02000503030000020004" pitchFamily="2" charset="0"/>
              </a:rPr>
              <a:t>3 dernière années</a:t>
            </a:r>
          </a:p>
        </p:txBody>
      </p:sp>
      <p:sp>
        <p:nvSpPr>
          <p:cNvPr id="4" name="Plus 3"/>
          <p:cNvSpPr/>
          <p:nvPr/>
        </p:nvSpPr>
        <p:spPr>
          <a:xfrm rot="20516464">
            <a:off x="977900" y="2970213"/>
            <a:ext cx="787400" cy="787400"/>
          </a:xfrm>
          <a:prstGeom prst="mathPlus">
            <a:avLst/>
          </a:prstGeom>
          <a:solidFill>
            <a:schemeClr val="bg1"/>
          </a:solidFill>
          <a:ln>
            <a:solidFill>
              <a:srgbClr val="008D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16" name="Plus 15"/>
          <p:cNvSpPr/>
          <p:nvPr/>
        </p:nvSpPr>
        <p:spPr>
          <a:xfrm rot="20516464">
            <a:off x="977900" y="5143500"/>
            <a:ext cx="787400" cy="787400"/>
          </a:xfrm>
          <a:prstGeom prst="mathPlus">
            <a:avLst/>
          </a:prstGeom>
          <a:solidFill>
            <a:schemeClr val="bg1"/>
          </a:solidFill>
          <a:ln>
            <a:solidFill>
              <a:srgbClr val="008D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17" name="Plus 16"/>
          <p:cNvSpPr/>
          <p:nvPr/>
        </p:nvSpPr>
        <p:spPr>
          <a:xfrm rot="20516464">
            <a:off x="977900" y="4060825"/>
            <a:ext cx="787400" cy="788988"/>
          </a:xfrm>
          <a:prstGeom prst="mathPlus">
            <a:avLst/>
          </a:prstGeom>
          <a:solidFill>
            <a:schemeClr val="bg1"/>
          </a:solidFill>
          <a:ln>
            <a:solidFill>
              <a:srgbClr val="008D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7" name="Rectangle à coins arrondis 6"/>
          <p:cNvSpPr/>
          <p:nvPr/>
        </p:nvSpPr>
        <p:spPr>
          <a:xfrm>
            <a:off x="6223000" y="3513138"/>
            <a:ext cx="2641600" cy="720725"/>
          </a:xfrm>
          <a:prstGeom prst="roundRect">
            <a:avLst/>
          </a:prstGeom>
          <a:solidFill>
            <a:schemeClr val="bg1"/>
          </a:solidFill>
          <a:ln>
            <a:solidFill>
              <a:srgbClr val="008D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altLang="fr-FR" sz="1200" dirty="0">
                <a:solidFill>
                  <a:srgbClr val="008D91"/>
                </a:solidFill>
                <a:latin typeface="ARS Maquette" panose="02000503030000020004" pitchFamily="2" charset="0"/>
              </a:rPr>
              <a:t>Au bénéfice </a:t>
            </a:r>
          </a:p>
          <a:p>
            <a:pPr algn="ctr" fontAlgn="auto">
              <a:spcAft>
                <a:spcPts val="0"/>
              </a:spcAft>
              <a:defRPr/>
            </a:pPr>
            <a:r>
              <a:rPr lang="fr-FR" altLang="fr-FR" sz="1200" dirty="0">
                <a:solidFill>
                  <a:srgbClr val="008D91"/>
                </a:solidFill>
                <a:latin typeface="ARS Maquette" panose="02000503030000020004" pitchFamily="2" charset="0"/>
              </a:rPr>
              <a:t>d’une autorisation B ou C</a:t>
            </a:r>
            <a:endParaRPr lang="fr-CH" sz="1200" dirty="0">
              <a:solidFill>
                <a:srgbClr val="008D91"/>
              </a:solidFill>
              <a:latin typeface="ARS Maquette" panose="02000503030000020004" pitchFamily="2" charset="0"/>
            </a:endParaRPr>
          </a:p>
        </p:txBody>
      </p:sp>
      <p:sp>
        <p:nvSpPr>
          <p:cNvPr id="18" name="Rectangle à coins arrondis 17"/>
          <p:cNvSpPr/>
          <p:nvPr/>
        </p:nvSpPr>
        <p:spPr>
          <a:xfrm>
            <a:off x="6223000" y="4600575"/>
            <a:ext cx="2641600" cy="720725"/>
          </a:xfrm>
          <a:prstGeom prst="roundRect">
            <a:avLst/>
          </a:prstGeom>
          <a:solidFill>
            <a:schemeClr val="bg1"/>
          </a:solidFill>
          <a:ln>
            <a:solidFill>
              <a:srgbClr val="008D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CH" altLang="fr-FR" sz="1200" dirty="0">
                <a:solidFill>
                  <a:srgbClr val="008D91"/>
                </a:solidFill>
                <a:latin typeface="ARS Maquette" panose="02000503030000020004" pitchFamily="2" charset="0"/>
              </a:rPr>
              <a:t>Au bénéfice </a:t>
            </a:r>
          </a:p>
          <a:p>
            <a:pPr algn="ctr" fontAlgn="auto">
              <a:spcAft>
                <a:spcPts val="0"/>
              </a:spcAft>
              <a:defRPr/>
            </a:pPr>
            <a:r>
              <a:rPr lang="fr-CH" altLang="fr-FR" sz="1200" dirty="0">
                <a:solidFill>
                  <a:srgbClr val="008D91"/>
                </a:solidFill>
                <a:latin typeface="ARS Maquette" panose="02000503030000020004" pitchFamily="2" charset="0"/>
              </a:rPr>
              <a:t>d’une autorisation B, C, N, ou F</a:t>
            </a:r>
          </a:p>
        </p:txBody>
      </p:sp>
      <p:sp>
        <p:nvSpPr>
          <p:cNvPr id="19" name="Rectangle à coins arrondis 18"/>
          <p:cNvSpPr/>
          <p:nvPr/>
        </p:nvSpPr>
        <p:spPr>
          <a:xfrm>
            <a:off x="6223000" y="5691188"/>
            <a:ext cx="2641600" cy="720725"/>
          </a:xfrm>
          <a:prstGeom prst="roundRect">
            <a:avLst/>
          </a:prstGeom>
          <a:solidFill>
            <a:schemeClr val="bg1"/>
          </a:solidFill>
          <a:ln>
            <a:solidFill>
              <a:srgbClr val="008D9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CH" altLang="fr-FR" sz="1200" dirty="0">
                <a:solidFill>
                  <a:srgbClr val="008D91"/>
                </a:solidFill>
                <a:latin typeface="ARS Maquette" panose="02000503030000020004" pitchFamily="2" charset="0"/>
              </a:rPr>
              <a:t>Au bénéfice </a:t>
            </a:r>
          </a:p>
          <a:p>
            <a:pPr algn="ctr" fontAlgn="auto">
              <a:spcAft>
                <a:spcPts val="0"/>
              </a:spcAft>
              <a:defRPr/>
            </a:pPr>
            <a:r>
              <a:rPr lang="fr-CH" altLang="fr-FR" sz="1200" dirty="0">
                <a:solidFill>
                  <a:srgbClr val="008D91"/>
                </a:solidFill>
                <a:latin typeface="ARS Maquette" panose="02000503030000020004" pitchFamily="2" charset="0"/>
              </a:rPr>
              <a:t>d’une autorisation B, C, N, ou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left)">
                                      <p:cBhvr>
                                        <p:cTn id="16" dur="500"/>
                                        <p:tgtEl>
                                          <p:spTgt spid="9"/>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750"/>
                                        <p:tgtEl>
                                          <p:spTgt spid="13"/>
                                        </p:tgtEl>
                                        <p:attrNameLst>
                                          <p:attrName>ppt_y</p:attrName>
                                        </p:attrNameLst>
                                      </p:cBhvr>
                                      <p:tavLst>
                                        <p:tav tm="0">
                                          <p:val>
                                            <p:strVal val="#ppt_y-#ppt_h*1.125000"/>
                                          </p:val>
                                        </p:tav>
                                        <p:tav tm="100000">
                                          <p:val>
                                            <p:strVal val="#ppt_y"/>
                                          </p:val>
                                        </p:tav>
                                      </p:tavLst>
                                    </p:anim>
                                    <p:animEffect transition="in" filter="wipe(down)">
                                      <p:cBhvr>
                                        <p:cTn id="25" dur="750"/>
                                        <p:tgtEl>
                                          <p:spTgt spid="13"/>
                                        </p:tgtEl>
                                      </p:cBhvr>
                                    </p:animEffect>
                                  </p:childTnLst>
                                </p:cTn>
                              </p:par>
                            </p:childTnLst>
                          </p:cTn>
                        </p:par>
                        <p:par>
                          <p:cTn id="26" fill="hold">
                            <p:stCondLst>
                              <p:cond delay="3250"/>
                            </p:stCondLst>
                            <p:childTnLst>
                              <p:par>
                                <p:cTn id="27" presetID="23" presetClass="entr" presetSubtype="288" fill="hold" nodeType="afterEffect">
                                  <p:stCondLst>
                                    <p:cond delay="100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strVal val="4/3*#ppt_w"/>
                                          </p:val>
                                        </p:tav>
                                        <p:tav tm="100000">
                                          <p:val>
                                            <p:strVal val="#ppt_w"/>
                                          </p:val>
                                        </p:tav>
                                      </p:tavLst>
                                    </p:anim>
                                    <p:anim calcmode="lin" valueType="num">
                                      <p:cBhvr>
                                        <p:cTn id="30" dur="500" fill="hold"/>
                                        <p:tgtEl>
                                          <p:spTgt spid="4"/>
                                        </p:tgtEl>
                                        <p:attrNameLst>
                                          <p:attrName>ppt_h</p:attrName>
                                        </p:attrNameLst>
                                      </p:cBhvr>
                                      <p:tavLst>
                                        <p:tav tm="0">
                                          <p:val>
                                            <p:strVal val="4/3*#ppt_h"/>
                                          </p:val>
                                        </p:tav>
                                        <p:tav tm="100000">
                                          <p:val>
                                            <p:strVal val="#ppt_h"/>
                                          </p:val>
                                        </p:tav>
                                      </p:tavLst>
                                    </p:anim>
                                  </p:childTnLst>
                                </p:cTn>
                              </p:par>
                            </p:childTnLst>
                          </p:cTn>
                        </p:par>
                        <p:par>
                          <p:cTn id="31" fill="hold">
                            <p:stCondLst>
                              <p:cond delay="4750"/>
                            </p:stCondLst>
                            <p:childTnLst>
                              <p:par>
                                <p:cTn id="32" presetID="1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down)">
                                      <p:cBhvr>
                                        <p:cTn id="35" dur="500"/>
                                        <p:tgtEl>
                                          <p:spTgt spid="12"/>
                                        </p:tgtEl>
                                      </p:cBhvr>
                                    </p:animEffect>
                                  </p:childTnLst>
                                </p:cTn>
                              </p:par>
                            </p:childTnLst>
                          </p:cTn>
                        </p:par>
                        <p:par>
                          <p:cTn id="36" fill="hold">
                            <p:stCondLst>
                              <p:cond delay="5250"/>
                            </p:stCondLst>
                            <p:childTnLst>
                              <p:par>
                                <p:cTn id="37" presetID="1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p:tgtEl>
                                          <p:spTgt spid="7"/>
                                        </p:tgtEl>
                                        <p:attrNameLst>
                                          <p:attrName>ppt_x</p:attrName>
                                        </p:attrNameLst>
                                      </p:cBhvr>
                                      <p:tavLst>
                                        <p:tav tm="0">
                                          <p:val>
                                            <p:strVal val="#ppt_x-#ppt_w*1.125000"/>
                                          </p:val>
                                        </p:tav>
                                        <p:tav tm="100000">
                                          <p:val>
                                            <p:strVal val="#ppt_x"/>
                                          </p:val>
                                        </p:tav>
                                      </p:tavLst>
                                    </p:anim>
                                    <p:animEffect transition="in" filter="wipe(right)">
                                      <p:cBhvr>
                                        <p:cTn id="40" dur="500"/>
                                        <p:tgtEl>
                                          <p:spTgt spid="7"/>
                                        </p:tgtEl>
                                      </p:cBhvr>
                                    </p:animEffect>
                                  </p:childTnLst>
                                </p:cTn>
                              </p:par>
                            </p:childTnLst>
                          </p:cTn>
                        </p:par>
                        <p:par>
                          <p:cTn id="41" fill="hold">
                            <p:stCondLst>
                              <p:cond delay="5750"/>
                            </p:stCondLst>
                            <p:childTnLst>
                              <p:par>
                                <p:cTn id="42" presetID="23" presetClass="entr" presetSubtype="288" fill="hold" nodeType="afterEffect">
                                  <p:stCondLst>
                                    <p:cond delay="10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strVal val="4/3*#ppt_w"/>
                                          </p:val>
                                        </p:tav>
                                        <p:tav tm="100000">
                                          <p:val>
                                            <p:strVal val="#ppt_w"/>
                                          </p:val>
                                        </p:tav>
                                      </p:tavLst>
                                    </p:anim>
                                    <p:anim calcmode="lin" valueType="num">
                                      <p:cBhvr>
                                        <p:cTn id="45" dur="500" fill="hold"/>
                                        <p:tgtEl>
                                          <p:spTgt spid="17"/>
                                        </p:tgtEl>
                                        <p:attrNameLst>
                                          <p:attrName>ppt_h</p:attrName>
                                        </p:attrNameLst>
                                      </p:cBhvr>
                                      <p:tavLst>
                                        <p:tav tm="0">
                                          <p:val>
                                            <p:strVal val="4/3*#ppt_h"/>
                                          </p:val>
                                        </p:tav>
                                        <p:tav tm="100000">
                                          <p:val>
                                            <p:strVal val="#ppt_h"/>
                                          </p:val>
                                        </p:tav>
                                      </p:tavLst>
                                    </p:anim>
                                  </p:childTnLst>
                                </p:cTn>
                              </p:par>
                            </p:childTnLst>
                          </p:cTn>
                        </p:par>
                        <p:par>
                          <p:cTn id="46" fill="hold">
                            <p:stCondLst>
                              <p:cond delay="7250"/>
                            </p:stCondLst>
                            <p:childTnLst>
                              <p:par>
                                <p:cTn id="47" presetID="12" presetClass="entr" presetSubtype="1"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p:tgtEl>
                                          <p:spTgt spid="15"/>
                                        </p:tgtEl>
                                        <p:attrNameLst>
                                          <p:attrName>ppt_y</p:attrName>
                                        </p:attrNameLst>
                                      </p:cBhvr>
                                      <p:tavLst>
                                        <p:tav tm="0">
                                          <p:val>
                                            <p:strVal val="#ppt_y-#ppt_h*1.125000"/>
                                          </p:val>
                                        </p:tav>
                                        <p:tav tm="100000">
                                          <p:val>
                                            <p:strVal val="#ppt_y"/>
                                          </p:val>
                                        </p:tav>
                                      </p:tavLst>
                                    </p:anim>
                                    <p:animEffect transition="in" filter="wipe(down)">
                                      <p:cBhvr>
                                        <p:cTn id="50" dur="500"/>
                                        <p:tgtEl>
                                          <p:spTgt spid="15"/>
                                        </p:tgtEl>
                                      </p:cBhvr>
                                    </p:animEffect>
                                  </p:childTnLst>
                                </p:cTn>
                              </p:par>
                            </p:childTnLst>
                          </p:cTn>
                        </p:par>
                        <p:par>
                          <p:cTn id="51" fill="hold">
                            <p:stCondLst>
                              <p:cond delay="7750"/>
                            </p:stCondLst>
                            <p:childTnLst>
                              <p:par>
                                <p:cTn id="52" presetID="1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ppt_x</p:attrName>
                                        </p:attrNameLst>
                                      </p:cBhvr>
                                      <p:tavLst>
                                        <p:tav tm="0">
                                          <p:val>
                                            <p:strVal val="#ppt_x-#ppt_w*1.125000"/>
                                          </p:val>
                                        </p:tav>
                                        <p:tav tm="100000">
                                          <p:val>
                                            <p:strVal val="#ppt_x"/>
                                          </p:val>
                                        </p:tav>
                                      </p:tavLst>
                                    </p:anim>
                                    <p:animEffect transition="in" filter="wipe(right)">
                                      <p:cBhvr>
                                        <p:cTn id="55" dur="500"/>
                                        <p:tgtEl>
                                          <p:spTgt spid="18"/>
                                        </p:tgtEl>
                                      </p:cBhvr>
                                    </p:animEffect>
                                  </p:childTnLst>
                                </p:cTn>
                              </p:par>
                            </p:childTnLst>
                          </p:cTn>
                        </p:par>
                        <p:par>
                          <p:cTn id="56" fill="hold">
                            <p:stCondLst>
                              <p:cond delay="8250"/>
                            </p:stCondLst>
                            <p:childTnLst>
                              <p:par>
                                <p:cTn id="57" presetID="23" presetClass="entr" presetSubtype="288" fill="hold" nodeType="afterEffect">
                                  <p:stCondLst>
                                    <p:cond delay="100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strVal val="4/3*#ppt_w"/>
                                          </p:val>
                                        </p:tav>
                                        <p:tav tm="100000">
                                          <p:val>
                                            <p:strVal val="#ppt_w"/>
                                          </p:val>
                                        </p:tav>
                                      </p:tavLst>
                                    </p:anim>
                                    <p:anim calcmode="lin" valueType="num">
                                      <p:cBhvr>
                                        <p:cTn id="60" dur="500" fill="hold"/>
                                        <p:tgtEl>
                                          <p:spTgt spid="16"/>
                                        </p:tgtEl>
                                        <p:attrNameLst>
                                          <p:attrName>ppt_h</p:attrName>
                                        </p:attrNameLst>
                                      </p:cBhvr>
                                      <p:tavLst>
                                        <p:tav tm="0">
                                          <p:val>
                                            <p:strVal val="4/3*#ppt_h"/>
                                          </p:val>
                                        </p:tav>
                                        <p:tav tm="100000">
                                          <p:val>
                                            <p:strVal val="#ppt_h"/>
                                          </p:val>
                                        </p:tav>
                                      </p:tavLst>
                                    </p:anim>
                                  </p:childTnLst>
                                </p:cTn>
                              </p:par>
                            </p:childTnLst>
                          </p:cTn>
                        </p:par>
                        <p:par>
                          <p:cTn id="61" fill="hold">
                            <p:stCondLst>
                              <p:cond delay="9750"/>
                            </p:stCondLst>
                            <p:childTnLst>
                              <p:par>
                                <p:cTn id="62" presetID="12" presetClass="entr" presetSubtype="1"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p:tgtEl>
                                          <p:spTgt spid="14"/>
                                        </p:tgtEl>
                                        <p:attrNameLst>
                                          <p:attrName>ppt_y</p:attrName>
                                        </p:attrNameLst>
                                      </p:cBhvr>
                                      <p:tavLst>
                                        <p:tav tm="0">
                                          <p:val>
                                            <p:strVal val="#ppt_y-#ppt_h*1.125000"/>
                                          </p:val>
                                        </p:tav>
                                        <p:tav tm="100000">
                                          <p:val>
                                            <p:strVal val="#ppt_y"/>
                                          </p:val>
                                        </p:tav>
                                      </p:tavLst>
                                    </p:anim>
                                    <p:animEffect transition="in" filter="wipe(down)">
                                      <p:cBhvr>
                                        <p:cTn id="65" dur="500"/>
                                        <p:tgtEl>
                                          <p:spTgt spid="14"/>
                                        </p:tgtEl>
                                      </p:cBhvr>
                                    </p:animEffect>
                                  </p:childTnLst>
                                </p:cTn>
                              </p:par>
                            </p:childTnLst>
                          </p:cTn>
                        </p:par>
                        <p:par>
                          <p:cTn id="66" fill="hold">
                            <p:stCondLst>
                              <p:cond delay="10250"/>
                            </p:stCondLst>
                            <p:childTnLst>
                              <p:par>
                                <p:cTn id="67" presetID="1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ppt_x</p:attrName>
                                        </p:attrNameLst>
                                      </p:cBhvr>
                                      <p:tavLst>
                                        <p:tav tm="0">
                                          <p:val>
                                            <p:strVal val="#ppt_x-#ppt_w*1.125000"/>
                                          </p:val>
                                        </p:tav>
                                        <p:tav tm="100000">
                                          <p:val>
                                            <p:strVal val="#ppt_x"/>
                                          </p:val>
                                        </p:tav>
                                      </p:tavLst>
                                    </p:anim>
                                    <p:animEffect transition="in" filter="wipe(right)">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1" grpId="0"/>
      <p:bldP spid="12" grpId="0" animBg="1"/>
      <p:bldP spid="13" grpId="0" animBg="1"/>
      <p:bldP spid="14" grpId="0" animBg="1"/>
      <p:bldP spid="15" grpId="0" animBg="1"/>
      <p:bldP spid="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rgbClr val="008D91"/>
                </a:solidFill>
                <a:latin typeface="ARS Maquette" panose="02000503030000020004" pitchFamily="2" charset="0"/>
                <a:cs typeface="+mn-cs"/>
              </a:rPr>
              <a:t>Nombre d’électeurs </a:t>
            </a:r>
            <a:r>
              <a:rPr lang="fr-CH" sz="2800" b="1" cap="all" dirty="0">
                <a:solidFill>
                  <a:srgbClr val="008D91"/>
                </a:solidFill>
                <a:latin typeface="ARS Maquette" panose="02000503030000020004" pitchFamily="2" charset="0"/>
                <a:cs typeface="+mn-cs"/>
              </a:rPr>
              <a:t>vaudois</a:t>
            </a:r>
            <a:br>
              <a:rPr lang="fr-CH" sz="2800" b="1" cap="all" dirty="0">
                <a:solidFill>
                  <a:srgbClr val="008D91"/>
                </a:solidFill>
                <a:latin typeface="ARS Maquette" panose="02000503030000020004" pitchFamily="2" charset="0"/>
                <a:cs typeface="+mn-cs"/>
              </a:rPr>
            </a:br>
            <a:r>
              <a:rPr lang="fr-CH" sz="2800" cap="all" dirty="0">
                <a:solidFill>
                  <a:srgbClr val="008D91"/>
                </a:solidFill>
                <a:latin typeface="ARS Maquette" panose="02000503030000020004" pitchFamily="2" charset="0"/>
                <a:cs typeface="+mn-cs"/>
              </a:rPr>
              <a:t>et d’électeurs</a:t>
            </a:r>
            <a:r>
              <a:rPr lang="fr-CH" sz="2800" b="1" cap="all" dirty="0">
                <a:solidFill>
                  <a:srgbClr val="008D91"/>
                </a:solidFill>
                <a:latin typeface="ARS Maquette" panose="02000503030000020004" pitchFamily="2" charset="0"/>
                <a:cs typeface="+mn-cs"/>
              </a:rPr>
              <a:t> xxx</a:t>
            </a:r>
            <a:endParaRPr lang="fr-CH" sz="2800" b="1" cap="all" dirty="0">
              <a:solidFill>
                <a:srgbClr val="008D91"/>
              </a:solidFill>
              <a:latin typeface="+mn-lt"/>
              <a:cs typeface="+mn-cs"/>
            </a:endParaRPr>
          </a:p>
        </p:txBody>
      </p:sp>
      <p:sp>
        <p:nvSpPr>
          <p:cNvPr id="11" name="ZoneTexte 10"/>
          <p:cNvSpPr txBox="1"/>
          <p:nvPr/>
        </p:nvSpPr>
        <p:spPr>
          <a:xfrm>
            <a:off x="490538" y="1716088"/>
            <a:ext cx="8167687" cy="2308225"/>
          </a:xfrm>
          <a:prstGeom prst="rect">
            <a:avLst/>
          </a:prstGeom>
          <a:noFill/>
        </p:spPr>
        <p:txBody>
          <a:bodyPr>
            <a:spAutoFit/>
          </a:bodyPr>
          <a:lstStyle/>
          <a:p>
            <a:pPr fontAlgn="auto">
              <a:lnSpc>
                <a:spcPct val="150000"/>
              </a:lnSpc>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Dans le canton de Vaud, </a:t>
            </a:r>
            <a:br>
              <a:rPr lang="fr-CH" sz="2400" dirty="0">
                <a:solidFill>
                  <a:schemeClr val="tx1">
                    <a:lumMod val="65000"/>
                    <a:lumOff val="35000"/>
                  </a:schemeClr>
                </a:solidFill>
                <a:latin typeface="ARS Maquette" panose="02000503030000020004" pitchFamily="2" charset="0"/>
                <a:cs typeface="+mn-cs"/>
              </a:rPr>
            </a:br>
            <a:r>
              <a:rPr lang="fr-CH" sz="2400" dirty="0">
                <a:solidFill>
                  <a:schemeClr val="tx1">
                    <a:lumMod val="65000"/>
                    <a:lumOff val="35000"/>
                  </a:schemeClr>
                </a:solidFill>
                <a:latin typeface="ARS Maquette" panose="02000503030000020004" pitchFamily="2" charset="0"/>
                <a:cs typeface="+mn-cs"/>
              </a:rPr>
              <a:t>on compte 507’505 électeurs* :</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  </a:t>
            </a:r>
            <a:r>
              <a:rPr lang="fr-CH" sz="2400" b="1" dirty="0">
                <a:solidFill>
                  <a:schemeClr val="tx1">
                    <a:lumMod val="65000"/>
                    <a:lumOff val="35000"/>
                  </a:schemeClr>
                </a:solidFill>
                <a:latin typeface="ARS Maquette" panose="02000503030000020004" pitchFamily="2" charset="0"/>
                <a:cs typeface="+mn-cs"/>
              </a:rPr>
              <a:t>› 411’457 Suisses</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  › 96’048 étrangers</a:t>
            </a:r>
            <a:endParaRPr lang="fr-CH" sz="2400" b="1" dirty="0">
              <a:solidFill>
                <a:schemeClr val="tx1">
                  <a:lumMod val="65000"/>
                  <a:lumOff val="35000"/>
                </a:schemeClr>
              </a:solidFill>
              <a:latin typeface="ARS Maquette" panose="02000503030000020004" pitchFamily="2" charset="0"/>
              <a:cs typeface="+mn-cs"/>
            </a:endParaRPr>
          </a:p>
        </p:txBody>
      </p:sp>
      <p:pic>
        <p:nvPicPr>
          <p:cNvPr id="20485"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graphicFrame>
        <p:nvGraphicFramePr>
          <p:cNvPr id="22" name="Graphique 21"/>
          <p:cNvGraphicFramePr>
            <a:graphicFrameLocks noChangeAspect="1"/>
          </p:cNvGraphicFramePr>
          <p:nvPr/>
        </p:nvGraphicFramePr>
        <p:xfrm>
          <a:off x="5538788" y="1452563"/>
          <a:ext cx="2801937" cy="2835275"/>
        </p:xfrm>
        <a:graphic>
          <a:graphicData uri="http://schemas.openxmlformats.org/drawingml/2006/chart">
            <c:chart xmlns:c="http://schemas.openxmlformats.org/drawingml/2006/chart" xmlns:r="http://schemas.openxmlformats.org/officeDocument/2006/relationships" r:id="rId3"/>
          </a:graphicData>
        </a:graphic>
      </p:graphicFrame>
      <p:sp>
        <p:nvSpPr>
          <p:cNvPr id="23" name="ZoneTexte 22"/>
          <p:cNvSpPr txBox="1"/>
          <p:nvPr/>
        </p:nvSpPr>
        <p:spPr>
          <a:xfrm>
            <a:off x="519113" y="4392613"/>
            <a:ext cx="8167687" cy="2308225"/>
          </a:xfrm>
          <a:prstGeom prst="rect">
            <a:avLst/>
          </a:prstGeom>
          <a:noFill/>
        </p:spPr>
        <p:txBody>
          <a:bodyPr>
            <a:spAutoFit/>
          </a:bodyPr>
          <a:lstStyle/>
          <a:p>
            <a:pPr fontAlgn="auto">
              <a:lnSpc>
                <a:spcPct val="150000"/>
              </a:lnSpc>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Dans la commune de </a:t>
            </a:r>
            <a:r>
              <a:rPr lang="fr-CH" sz="2400" dirty="0" err="1">
                <a:solidFill>
                  <a:schemeClr val="tx1">
                    <a:lumMod val="65000"/>
                    <a:lumOff val="35000"/>
                  </a:schemeClr>
                </a:solidFill>
                <a:latin typeface="ARS Maquette" panose="02000503030000020004" pitchFamily="2" charset="0"/>
                <a:cs typeface="+mn-cs"/>
              </a:rPr>
              <a:t>Xxxx</a:t>
            </a:r>
            <a:r>
              <a:rPr lang="fr-CH" sz="2400" dirty="0">
                <a:solidFill>
                  <a:schemeClr val="tx1">
                    <a:lumMod val="65000"/>
                    <a:lumOff val="35000"/>
                  </a:schemeClr>
                </a:solidFill>
                <a:latin typeface="ARS Maquette" panose="02000503030000020004" pitchFamily="2" charset="0"/>
                <a:cs typeface="+mn-cs"/>
              </a:rPr>
              <a:t>, </a:t>
            </a:r>
            <a:br>
              <a:rPr lang="fr-CH" sz="2400" dirty="0">
                <a:solidFill>
                  <a:schemeClr val="tx1">
                    <a:lumMod val="65000"/>
                    <a:lumOff val="35000"/>
                  </a:schemeClr>
                </a:solidFill>
                <a:latin typeface="ARS Maquette" panose="02000503030000020004" pitchFamily="2" charset="0"/>
                <a:cs typeface="+mn-cs"/>
              </a:rPr>
            </a:br>
            <a:r>
              <a:rPr lang="fr-CH" sz="2400" dirty="0">
                <a:solidFill>
                  <a:schemeClr val="tx1">
                    <a:lumMod val="65000"/>
                    <a:lumOff val="35000"/>
                  </a:schemeClr>
                </a:solidFill>
                <a:latin typeface="ARS Maquette" panose="02000503030000020004" pitchFamily="2" charset="0"/>
                <a:cs typeface="+mn-cs"/>
              </a:rPr>
              <a:t>on compte 000’000 électeurs :</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  </a:t>
            </a:r>
            <a:r>
              <a:rPr lang="fr-CH" sz="2400" b="1" dirty="0">
                <a:solidFill>
                  <a:schemeClr val="tx1">
                    <a:lumMod val="65000"/>
                    <a:lumOff val="35000"/>
                  </a:schemeClr>
                </a:solidFill>
                <a:latin typeface="ARS Maquette" panose="02000503030000020004" pitchFamily="2" charset="0"/>
                <a:cs typeface="+mn-cs"/>
              </a:rPr>
              <a:t>› 000’000 Suisses</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  › 00’000 étrangers</a:t>
            </a:r>
            <a:endParaRPr lang="fr-CH" sz="2400" b="1" dirty="0">
              <a:solidFill>
                <a:schemeClr val="tx1">
                  <a:lumMod val="65000"/>
                  <a:lumOff val="35000"/>
                </a:schemeClr>
              </a:solidFill>
              <a:latin typeface="ARS Maquette" panose="02000503030000020004" pitchFamily="2" charset="0"/>
              <a:cs typeface="+mn-cs"/>
            </a:endParaRPr>
          </a:p>
        </p:txBody>
      </p:sp>
      <p:graphicFrame>
        <p:nvGraphicFramePr>
          <p:cNvPr id="24" name="Graphique 23"/>
          <p:cNvGraphicFramePr>
            <a:graphicFrameLocks noChangeAspect="1"/>
          </p:cNvGraphicFramePr>
          <p:nvPr/>
        </p:nvGraphicFramePr>
        <p:xfrm>
          <a:off x="5538788" y="4119563"/>
          <a:ext cx="2801937" cy="2835275"/>
        </p:xfrm>
        <a:graphic>
          <a:graphicData uri="http://schemas.openxmlformats.org/drawingml/2006/chart">
            <c:chart xmlns:c="http://schemas.openxmlformats.org/drawingml/2006/chart" xmlns:r="http://schemas.openxmlformats.org/officeDocument/2006/relationships" r:id="rId4"/>
          </a:graphicData>
        </a:graphic>
      </p:graphicFrame>
      <p:sp>
        <p:nvSpPr>
          <p:cNvPr id="25" name="ZoneTexte 24"/>
          <p:cNvSpPr txBox="1"/>
          <p:nvPr/>
        </p:nvSpPr>
        <p:spPr>
          <a:xfrm>
            <a:off x="4317023" y="6448242"/>
            <a:ext cx="1742465" cy="415498"/>
          </a:xfrm>
          <a:prstGeom prst="rect">
            <a:avLst/>
          </a:prstGeom>
          <a:noFill/>
        </p:spPr>
        <p:txBody>
          <a:bodyPr wrap="square">
            <a:spAutoFit/>
          </a:bodyPr>
          <a:lstStyle/>
          <a:p>
            <a:pPr algn="r" fontAlgn="auto">
              <a:spcBef>
                <a:spcPts val="0"/>
              </a:spcBef>
              <a:spcAft>
                <a:spcPts val="0"/>
              </a:spcAft>
              <a:defRPr/>
            </a:pPr>
            <a:r>
              <a:rPr lang="fr-CH" sz="1050" i="1" dirty="0">
                <a:solidFill>
                  <a:schemeClr val="tx1">
                    <a:lumMod val="65000"/>
                    <a:lumOff val="35000"/>
                  </a:schemeClr>
                </a:solidFill>
                <a:latin typeface="ARS Maquette" panose="02000503030000020004" pitchFamily="2" charset="0"/>
                <a:cs typeface="+mn-cs"/>
              </a:rPr>
              <a:t>* </a:t>
            </a:r>
            <a:r>
              <a:rPr lang="fr-CH" sz="1050" i="1" dirty="0" smtClean="0">
                <a:solidFill>
                  <a:schemeClr val="tx1">
                    <a:lumMod val="65000"/>
                    <a:lumOff val="35000"/>
                  </a:schemeClr>
                </a:solidFill>
                <a:latin typeface="ARS Maquette" panose="02000503030000020004" pitchFamily="2" charset="0"/>
                <a:cs typeface="+mn-cs"/>
              </a:rPr>
              <a:t>Chiffres </a:t>
            </a:r>
            <a:r>
              <a:rPr lang="fr-CH" sz="1050" i="1" dirty="0">
                <a:solidFill>
                  <a:schemeClr val="tx1">
                    <a:lumMod val="65000"/>
                    <a:lumOff val="35000"/>
                  </a:schemeClr>
                </a:solidFill>
                <a:latin typeface="ARS Maquette" panose="02000503030000020004" pitchFamily="2" charset="0"/>
                <a:cs typeface="+mn-cs"/>
              </a:rPr>
              <a:t>SCL - Etat au mois d’octobre 2015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par>
                                <p:cTn id="13" presetID="21" presetClass="entr" presetSubtype="1" fill="hold" grpId="1" nodeType="withEffect">
                                  <p:stCondLst>
                                    <p:cond delay="1500"/>
                                  </p:stCondLst>
                                  <p:childTnLst>
                                    <p:set>
                                      <p:cBhvr>
                                        <p:cTn id="14"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heel(1)">
                                      <p:cBhvr>
                                        <p:cTn id="15" dur="2000"/>
                                        <p:tgtEl>
                                          <p:spTgt spid="22">
                                            <p:graphicEl>
                                              <a:chart seriesIdx="-3" categoryIdx="-3" bldStep="gridLegend"/>
                                            </p:graphicEl>
                                          </p:spTgt>
                                        </p:tgtEl>
                                      </p:cBhvr>
                                    </p:animEffect>
                                  </p:childTnLst>
                                </p:cTn>
                              </p:par>
                              <p:par>
                                <p:cTn id="16" presetID="21" presetClass="entr" presetSubtype="1" fill="hold" grpId="1" nodeType="withEffect">
                                  <p:stCondLst>
                                    <p:cond delay="1500"/>
                                  </p:stCondLst>
                                  <p:childTnLst>
                                    <p:set>
                                      <p:cBhvr>
                                        <p:cTn id="17" dur="1" fill="hold">
                                          <p:stCondLst>
                                            <p:cond delay="0"/>
                                          </p:stCondLst>
                                        </p:cTn>
                                        <p:tgtEl>
                                          <p:spTgt spid="22">
                                            <p:graphicEl>
                                              <a:chart seriesIdx="-4" categoryIdx="0" bldStep="category"/>
                                            </p:graphicEl>
                                          </p:spTgt>
                                        </p:tgtEl>
                                        <p:attrNameLst>
                                          <p:attrName>style.visibility</p:attrName>
                                        </p:attrNameLst>
                                      </p:cBhvr>
                                      <p:to>
                                        <p:strVal val="visible"/>
                                      </p:to>
                                    </p:set>
                                    <p:animEffect transition="in" filter="wheel(1)">
                                      <p:cBhvr>
                                        <p:cTn id="18" dur="2000"/>
                                        <p:tgtEl>
                                          <p:spTgt spid="22">
                                            <p:graphicEl>
                                              <a:chart seriesIdx="-4" categoryIdx="0" bldStep="category"/>
                                            </p:graphicEl>
                                          </p:spTgt>
                                        </p:tgtEl>
                                      </p:cBhvr>
                                    </p:animEffect>
                                  </p:childTnLst>
                                </p:cTn>
                              </p:par>
                              <p:par>
                                <p:cTn id="19" presetID="21" presetClass="entr" presetSubtype="1" fill="hold" grpId="1" nodeType="withEffect">
                                  <p:stCondLst>
                                    <p:cond delay="1500"/>
                                  </p:stCondLst>
                                  <p:childTnLst>
                                    <p:set>
                                      <p:cBhvr>
                                        <p:cTn id="20" dur="1" fill="hold">
                                          <p:stCondLst>
                                            <p:cond delay="0"/>
                                          </p:stCondLst>
                                        </p:cTn>
                                        <p:tgtEl>
                                          <p:spTgt spid="22">
                                            <p:graphicEl>
                                              <a:chart seriesIdx="-4" categoryIdx="1" bldStep="category"/>
                                            </p:graphicEl>
                                          </p:spTgt>
                                        </p:tgtEl>
                                        <p:attrNameLst>
                                          <p:attrName>style.visibility</p:attrName>
                                        </p:attrNameLst>
                                      </p:cBhvr>
                                      <p:to>
                                        <p:strVal val="visible"/>
                                      </p:to>
                                    </p:set>
                                    <p:animEffect transition="in" filter="wheel(1)">
                                      <p:cBhvr>
                                        <p:cTn id="21" dur="2000"/>
                                        <p:tgtEl>
                                          <p:spTgt spid="22">
                                            <p:graphicEl>
                                              <a:chart seriesIdx="-4" categoryIdx="1" bldStep="category"/>
                                            </p:graphicEl>
                                          </p:spTgt>
                                        </p:tgtEl>
                                      </p:cBhvr>
                                    </p:animEffect>
                                  </p:childTnLst>
                                </p:cTn>
                              </p:par>
                            </p:childTnLst>
                          </p:cTn>
                        </p:par>
                        <p:par>
                          <p:cTn id="22" fill="hold">
                            <p:stCondLst>
                              <p:cond delay="4000"/>
                            </p:stCondLst>
                            <p:childTnLst>
                              <p:par>
                                <p:cTn id="23" presetID="10" presetClass="entr" presetSubtype="0" fill="hold" grpId="0" nodeType="afterEffect">
                                  <p:stCondLst>
                                    <p:cond delay="1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750"/>
                                        <p:tgtEl>
                                          <p:spTgt spid="23"/>
                                        </p:tgtEl>
                                      </p:cBhvr>
                                    </p:animEffect>
                                  </p:childTnLst>
                                </p:cTn>
                              </p:par>
                              <p:par>
                                <p:cTn id="26" presetID="21" presetClass="entr" presetSubtype="1" fill="hold" grpId="0" nodeType="withEffect">
                                  <p:stCondLst>
                                    <p:cond delay="1500"/>
                                  </p:stCondLst>
                                  <p:childTnLst>
                                    <p:set>
                                      <p:cBhvr>
                                        <p:cTn id="27"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heel(1)">
                                      <p:cBhvr>
                                        <p:cTn id="28" dur="2000"/>
                                        <p:tgtEl>
                                          <p:spTgt spid="24">
                                            <p:graphicEl>
                                              <a:chart seriesIdx="-3" categoryIdx="-3" bldStep="gridLegend"/>
                                            </p:graphicEl>
                                          </p:spTgt>
                                        </p:tgtEl>
                                      </p:cBhvr>
                                    </p:animEffect>
                                  </p:childTnLst>
                                </p:cTn>
                              </p:par>
                              <p:par>
                                <p:cTn id="29" presetID="21" presetClass="entr" presetSubtype="1" fill="hold" grpId="0" nodeType="withEffect">
                                  <p:stCondLst>
                                    <p:cond delay="1500"/>
                                  </p:stCondLst>
                                  <p:childTnLst>
                                    <p:set>
                                      <p:cBhvr>
                                        <p:cTn id="30" dur="1" fill="hold">
                                          <p:stCondLst>
                                            <p:cond delay="0"/>
                                          </p:stCondLst>
                                        </p:cTn>
                                        <p:tgtEl>
                                          <p:spTgt spid="24">
                                            <p:graphicEl>
                                              <a:chart seriesIdx="-4" categoryIdx="0" bldStep="category"/>
                                            </p:graphicEl>
                                          </p:spTgt>
                                        </p:tgtEl>
                                        <p:attrNameLst>
                                          <p:attrName>style.visibility</p:attrName>
                                        </p:attrNameLst>
                                      </p:cBhvr>
                                      <p:to>
                                        <p:strVal val="visible"/>
                                      </p:to>
                                    </p:set>
                                    <p:animEffect transition="in" filter="wheel(1)">
                                      <p:cBhvr>
                                        <p:cTn id="31" dur="2000"/>
                                        <p:tgtEl>
                                          <p:spTgt spid="24">
                                            <p:graphicEl>
                                              <a:chart seriesIdx="-4" categoryIdx="0" bldStep="category"/>
                                            </p:graphicEl>
                                          </p:spTgt>
                                        </p:tgtEl>
                                      </p:cBhvr>
                                    </p:animEffect>
                                  </p:childTnLst>
                                </p:cTn>
                              </p:par>
                              <p:par>
                                <p:cTn id="32" presetID="21" presetClass="entr" presetSubtype="1" fill="hold" grpId="0" nodeType="withEffect">
                                  <p:stCondLst>
                                    <p:cond delay="1500"/>
                                  </p:stCondLst>
                                  <p:childTnLst>
                                    <p:set>
                                      <p:cBhvr>
                                        <p:cTn id="33" dur="1" fill="hold">
                                          <p:stCondLst>
                                            <p:cond delay="0"/>
                                          </p:stCondLst>
                                        </p:cTn>
                                        <p:tgtEl>
                                          <p:spTgt spid="24">
                                            <p:graphicEl>
                                              <a:chart seriesIdx="-4" categoryIdx="1" bldStep="category"/>
                                            </p:graphicEl>
                                          </p:spTgt>
                                        </p:tgtEl>
                                        <p:attrNameLst>
                                          <p:attrName>style.visibility</p:attrName>
                                        </p:attrNameLst>
                                      </p:cBhvr>
                                      <p:to>
                                        <p:strVal val="visible"/>
                                      </p:to>
                                    </p:set>
                                    <p:animEffect transition="in" filter="wheel(1)">
                                      <p:cBhvr>
                                        <p:cTn id="34" dur="2000"/>
                                        <p:tgtEl>
                                          <p:spTgt spid="24">
                                            <p:graphicEl>
                                              <a:chart seriesIdx="-4" categoryIdx="1" bldStep="category"/>
                                            </p:graphicEl>
                                          </p:spTgt>
                                        </p:tgtEl>
                                      </p:cBhvr>
                                    </p:animEffect>
                                  </p:childTnLst>
                                </p:cTn>
                              </p:par>
                            </p:childTnLst>
                          </p:cTn>
                        </p:par>
                        <p:par>
                          <p:cTn id="35" fill="hold">
                            <p:stCondLst>
                              <p:cond delay="7500"/>
                            </p:stCondLst>
                            <p:childTnLst>
                              <p:par>
                                <p:cTn id="36" presetID="10" presetClass="entr" presetSubtype="0" fill="hold" grpId="0" nodeType="afterEffect">
                                  <p:stCondLst>
                                    <p:cond delay="5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22" grpId="1">
        <p:bldSub>
          <a:bldChart bld="category"/>
        </p:bldSub>
      </p:bldGraphic>
      <p:bldP spid="23" grpId="0"/>
      <p:bldGraphic spid="24" grpId="0">
        <p:bldSub>
          <a:bldChart bld="category"/>
        </p:bldSub>
      </p:bldGraphic>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0" y="4216400"/>
            <a:ext cx="9144000" cy="2641600"/>
          </a:xfrm>
          <a:prstGeom prst="triangle">
            <a:avLst>
              <a:gd name="adj" fmla="val 0"/>
            </a:avLst>
          </a:prstGeom>
          <a:solidFill>
            <a:srgbClr val="008D9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 name="Triangle isocèle 5"/>
          <p:cNvSpPr/>
          <p:nvPr/>
        </p:nvSpPr>
        <p:spPr>
          <a:xfrm>
            <a:off x="6346825" y="5886450"/>
            <a:ext cx="2797175" cy="971550"/>
          </a:xfrm>
          <a:prstGeom prst="triangle">
            <a:avLst>
              <a:gd name="adj" fmla="val 100000"/>
            </a:avLst>
          </a:prstGeom>
          <a:solidFill>
            <a:srgbClr val="008D9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err="1">
                <a:solidFill>
                  <a:srgbClr val="008D91"/>
                </a:solidFill>
                <a:latin typeface="ARS Maquette" panose="02000503030000020004" pitchFamily="2" charset="0"/>
                <a:cs typeface="+mn-cs"/>
              </a:rPr>
              <a:t>DeVENIR</a:t>
            </a:r>
            <a:r>
              <a:rPr lang="fr-CH" sz="2800" cap="all" dirty="0">
                <a:solidFill>
                  <a:srgbClr val="008D91"/>
                </a:solidFill>
                <a:latin typeface="ARS Maquette" panose="02000503030000020004" pitchFamily="2" charset="0"/>
                <a:cs typeface="+mn-cs"/>
              </a:rPr>
              <a:t> </a:t>
            </a:r>
            <a:br>
              <a:rPr lang="fr-CH" sz="2800" cap="all" dirty="0">
                <a:solidFill>
                  <a:srgbClr val="008D91"/>
                </a:solidFill>
                <a:latin typeface="ARS Maquette" panose="02000503030000020004" pitchFamily="2" charset="0"/>
                <a:cs typeface="+mn-cs"/>
              </a:rPr>
            </a:br>
            <a:r>
              <a:rPr lang="fr-CH" sz="2800" b="1" cap="all" dirty="0">
                <a:solidFill>
                  <a:srgbClr val="008D91"/>
                </a:solidFill>
                <a:latin typeface="ARS Maquette" panose="02000503030000020004" pitchFamily="2" charset="0"/>
                <a:cs typeface="+mn-cs"/>
              </a:rPr>
              <a:t>électrice ou électeur</a:t>
            </a:r>
            <a:endParaRPr lang="fr-CH" sz="2800" b="1" cap="all" dirty="0">
              <a:solidFill>
                <a:srgbClr val="008D91"/>
              </a:solidFill>
              <a:latin typeface="+mn-lt"/>
              <a:cs typeface="+mn-cs"/>
            </a:endParaRPr>
          </a:p>
        </p:txBody>
      </p:sp>
      <p:sp>
        <p:nvSpPr>
          <p:cNvPr id="11" name="ZoneTexte 10"/>
          <p:cNvSpPr txBox="1"/>
          <p:nvPr/>
        </p:nvSpPr>
        <p:spPr>
          <a:xfrm>
            <a:off x="519113" y="3038475"/>
            <a:ext cx="8167687" cy="2678113"/>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Pour devenir </a:t>
            </a:r>
            <a:r>
              <a:rPr lang="fr-CH" sz="2400" b="1" dirty="0">
                <a:solidFill>
                  <a:schemeClr val="tx1">
                    <a:lumMod val="65000"/>
                    <a:lumOff val="35000"/>
                  </a:schemeClr>
                </a:solidFill>
                <a:latin typeface="ARS Maquette" panose="02000503030000020004" pitchFamily="2" charset="0"/>
                <a:cs typeface="+mn-cs"/>
              </a:rPr>
              <a:t>électrice</a:t>
            </a:r>
            <a:r>
              <a:rPr lang="fr-CH" sz="2400" dirty="0">
                <a:solidFill>
                  <a:schemeClr val="tx1">
                    <a:lumMod val="65000"/>
                    <a:lumOff val="35000"/>
                  </a:schemeClr>
                </a:solidFill>
                <a:latin typeface="ARS Maquette" panose="02000503030000020004" pitchFamily="2" charset="0"/>
                <a:cs typeface="+mn-cs"/>
              </a:rPr>
              <a:t> ou </a:t>
            </a:r>
            <a:r>
              <a:rPr lang="fr-CH" sz="2400" b="1" dirty="0">
                <a:solidFill>
                  <a:schemeClr val="tx1">
                    <a:lumMod val="65000"/>
                    <a:lumOff val="35000"/>
                  </a:schemeClr>
                </a:solidFill>
                <a:latin typeface="ARS Maquette" panose="02000503030000020004" pitchFamily="2" charset="0"/>
                <a:cs typeface="+mn-cs"/>
              </a:rPr>
              <a:t>électeur</a:t>
            </a:r>
            <a:r>
              <a:rPr lang="fr-CH" sz="2400" dirty="0">
                <a:solidFill>
                  <a:schemeClr val="tx1">
                    <a:lumMod val="65000"/>
                    <a:lumOff val="35000"/>
                  </a:schemeClr>
                </a:solidFill>
                <a:latin typeface="ARS Maquette" panose="02000503030000020004" pitchFamily="2" charset="0"/>
                <a:cs typeface="+mn-cs"/>
              </a:rPr>
              <a:t>, </a:t>
            </a:r>
          </a:p>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il n’y a rien à faire ! </a:t>
            </a:r>
          </a:p>
          <a:p>
            <a:pPr fontAlgn="auto">
              <a:spcBef>
                <a:spcPts val="0"/>
              </a:spcBef>
              <a:spcAft>
                <a:spcPts val="0"/>
              </a:spcAft>
              <a:defRPr/>
            </a:pPr>
            <a:endParaRPr lang="fr-CH" sz="2400" dirty="0">
              <a:solidFill>
                <a:schemeClr val="tx1">
                  <a:lumMod val="65000"/>
                  <a:lumOff val="35000"/>
                </a:schemeClr>
              </a:solidFill>
              <a:latin typeface="ARS Maquette" panose="02000503030000020004" pitchFamily="2" charset="0"/>
              <a:cs typeface="+mn-cs"/>
            </a:endParaRPr>
          </a:p>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Dès que vous remplissez les conditions, vous êtes </a:t>
            </a:r>
            <a:r>
              <a:rPr lang="fr-CH" sz="2400" dirty="0" err="1">
                <a:solidFill>
                  <a:schemeClr val="tx1">
                    <a:lumMod val="65000"/>
                    <a:lumOff val="35000"/>
                  </a:schemeClr>
                </a:solidFill>
                <a:latin typeface="ARS Maquette" panose="02000503030000020004" pitchFamily="2" charset="0"/>
                <a:cs typeface="+mn-cs"/>
              </a:rPr>
              <a:t>inscrit-e</a:t>
            </a:r>
            <a:r>
              <a:rPr lang="fr-CH" sz="2400" dirty="0">
                <a:solidFill>
                  <a:schemeClr val="tx1">
                    <a:lumMod val="65000"/>
                    <a:lumOff val="35000"/>
                  </a:schemeClr>
                </a:solidFill>
                <a:latin typeface="ARS Maquette" panose="02000503030000020004" pitchFamily="2" charset="0"/>
                <a:cs typeface="+mn-cs"/>
              </a:rPr>
              <a:t> automatiquement dans le registre de votre commune et recevez le matériel de vote ou </a:t>
            </a:r>
            <a:br>
              <a:rPr lang="fr-CH" sz="2400" dirty="0">
                <a:solidFill>
                  <a:schemeClr val="tx1">
                    <a:lumMod val="65000"/>
                    <a:lumOff val="35000"/>
                  </a:schemeClr>
                </a:solidFill>
                <a:latin typeface="ARS Maquette" panose="02000503030000020004" pitchFamily="2" charset="0"/>
                <a:cs typeface="+mn-cs"/>
              </a:rPr>
            </a:br>
            <a:r>
              <a:rPr lang="fr-CH" sz="2400" dirty="0">
                <a:solidFill>
                  <a:schemeClr val="tx1">
                    <a:lumMod val="65000"/>
                    <a:lumOff val="35000"/>
                  </a:schemeClr>
                </a:solidFill>
                <a:latin typeface="ARS Maquette" panose="02000503030000020004" pitchFamily="2" charset="0"/>
                <a:cs typeface="+mn-cs"/>
              </a:rPr>
              <a:t>d’élection à votre domicile. </a:t>
            </a:r>
          </a:p>
        </p:txBody>
      </p:sp>
      <p:pic>
        <p:nvPicPr>
          <p:cNvPr id="21509"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3" name="Rectangle 12"/>
          <p:cNvSpPr/>
          <p:nvPr/>
        </p:nvSpPr>
        <p:spPr>
          <a:xfrm>
            <a:off x="519113" y="1735138"/>
            <a:ext cx="8167687" cy="915987"/>
          </a:xfrm>
          <a:prstGeom prst="rect">
            <a:avLst/>
          </a:prstGeom>
          <a:solidFill>
            <a:srgbClr val="00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CH" sz="2800" b="1" cap="all" dirty="0">
                <a:solidFill>
                  <a:schemeClr val="bg1"/>
                </a:solidFill>
                <a:latin typeface="ARS Maquette" panose="02000503030000020004" pitchFamily="2" charset="0"/>
              </a:rPr>
              <a:t>Électrice, électeur</a:t>
            </a:r>
          </a:p>
          <a:p>
            <a:pPr fontAlgn="auto">
              <a:spcBef>
                <a:spcPts val="0"/>
              </a:spcBef>
              <a:spcAft>
                <a:spcPts val="0"/>
              </a:spcAft>
              <a:defRPr/>
            </a:pPr>
            <a:r>
              <a:rPr lang="fr-CH" sz="2000" i="1" dirty="0">
                <a:solidFill>
                  <a:schemeClr val="bg1">
                    <a:lumMod val="75000"/>
                  </a:schemeClr>
                </a:solidFill>
                <a:latin typeface="ARS Maquette" panose="02000503030000020004" pitchFamily="2" charset="0"/>
              </a:rPr>
              <a:t>Personne pouvant élire et être élue</a:t>
            </a:r>
            <a:endParaRPr lang="fr-CH" sz="2000" i="1" dirty="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p:tgtEl>
                                          <p:spTgt spid="13"/>
                                        </p:tgtEl>
                                        <p:attrNameLst>
                                          <p:attrName>ppt_y</p:attrName>
                                        </p:attrNameLst>
                                      </p:cBhvr>
                                      <p:tavLst>
                                        <p:tav tm="0">
                                          <p:val>
                                            <p:strVal val="#ppt_y-#ppt_h*1.125000"/>
                                          </p:val>
                                        </p:tav>
                                        <p:tav tm="100000">
                                          <p:val>
                                            <p:strVal val="#ppt_y"/>
                                          </p:val>
                                        </p:tav>
                                      </p:tavLst>
                                    </p:anim>
                                    <p:animEffect transition="in" filter="wipe(down)">
                                      <p:cBhvr>
                                        <p:cTn id="13" dur="1000"/>
                                        <p:tgtEl>
                                          <p:spTgt spid="13"/>
                                        </p:tgtEl>
                                      </p:cBhvr>
                                    </p:animEffect>
                                  </p:childTnLst>
                                </p:cTn>
                              </p:par>
                            </p:childTnLst>
                          </p:cTn>
                        </p:par>
                        <p:par>
                          <p:cTn id="14" fill="hold">
                            <p:stCondLst>
                              <p:cond delay="1500"/>
                            </p:stCondLst>
                            <p:childTnLst>
                              <p:par>
                                <p:cTn id="15" presetID="10" presetClass="entr" presetSubtype="0" fill="hold" grpId="0" nodeType="after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Lst>
  </p:timing>
</p:sld>
</file>

<file path=ppt/theme/theme1.xml><?xml version="1.0" encoding="utf-8"?>
<a:theme xmlns:a="http://schemas.openxmlformats.org/drawingml/2006/main" name="Thèm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940</TotalTime>
  <Words>1685</Words>
  <Application>Microsoft Office PowerPoint</Application>
  <PresentationFormat>Affichage à l'écran (4:3)</PresentationFormat>
  <Paragraphs>240</Paragraphs>
  <Slides>37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Arial</vt:lpstr>
      <vt:lpstr>ARS Maquette</vt:lpstr>
      <vt:lpstr>Wingdings</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voix - Un choix</dc:title>
  <dc:creator>KeKo Razzano</dc:creator>
  <cp:keywords>konsept</cp:keywords>
  <cp:lastModifiedBy>Leïla Rouiller</cp:lastModifiedBy>
  <cp:revision>133</cp:revision>
  <dcterms:created xsi:type="dcterms:W3CDTF">2015-12-01T20:46:56Z</dcterms:created>
  <dcterms:modified xsi:type="dcterms:W3CDTF">2016-01-20T11:09:02Z</dcterms:modified>
</cp:coreProperties>
</file>