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0" r:id="rId3"/>
    <p:sldId id="264" r:id="rId4"/>
    <p:sldId id="262" r:id="rId5"/>
    <p:sldId id="263" r:id="rId6"/>
  </p:sldIdLst>
  <p:sldSz cx="12192000" cy="6858000"/>
  <p:notesSz cx="6858000" cy="9144000"/>
  <p:embeddedFontLst>
    <p:embeddedFont>
      <p:font typeface="Avenir LT Pro 35 Light" panose="020B0402020203020204" pitchFamily="34" charset="0"/>
      <p:regular r:id="rId7"/>
      <p:italic r:id="rId8"/>
    </p:embeddedFont>
    <p:embeddedFont>
      <p:font typeface="Avenir Next LT Pro Demi" panose="020B0704020202020204" pitchFamily="34" charset="0"/>
      <p:bold r:id="rId9"/>
      <p:boldItalic r:id="rId10"/>
    </p:embeddedFont>
    <p:embeddedFont>
      <p:font typeface="Bahnschrift Light" panose="020B0502040204020203" pitchFamily="3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B9C5"/>
    <a:srgbClr val="AFFBFF"/>
    <a:srgbClr val="00C4CC"/>
    <a:srgbClr val="F0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6" autoAdjust="0"/>
    <p:restoredTop sz="94660"/>
  </p:normalViewPr>
  <p:slideViewPr>
    <p:cSldViewPr snapToGrid="0">
      <p:cViewPr>
        <p:scale>
          <a:sx n="82" d="100"/>
          <a:sy n="82" d="100"/>
        </p:scale>
        <p:origin x="16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2A8346-C18B-4626-46C7-058F52BE6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A17A78-9F67-0B0D-676C-59E6DFD13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E1CF72-5B81-2F8A-8E36-AC56952AD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384C-1B38-4F21-9954-F82F0A71D657}" type="datetimeFigureOut">
              <a:rPr lang="fr-CH" smtClean="0"/>
              <a:t>14.11.2023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8313F0-682C-A968-832A-44B2F4108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B6BCC7-20A6-C64B-53D9-3AED666D5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D546-E16C-427C-B96F-6F050AE3EDB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4544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B63AC4-2D87-7C3B-1ADB-FCA8154FB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649FCDC-6678-405B-AA1C-B5B78D191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23E085-9BD7-3F26-759D-1F7AE0F11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384C-1B38-4F21-9954-F82F0A71D657}" type="datetimeFigureOut">
              <a:rPr lang="fr-CH" smtClean="0"/>
              <a:t>14.11.2023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CAC169-F0B4-C96D-2CF0-2E46C6AEB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16913A-701C-4D42-122E-FFB38771A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D546-E16C-427C-B96F-6F050AE3EDB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0107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B35CF73-1FDD-6C04-AD4B-A5C69D8DBD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AF9C06B-01C2-7B6F-C706-8153004B4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493113-F8D8-127C-40D7-1BB0B721D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384C-1B38-4F21-9954-F82F0A71D657}" type="datetimeFigureOut">
              <a:rPr lang="fr-CH" smtClean="0"/>
              <a:t>14.11.2023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677B10-CC40-5ECA-3533-210DAB75B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5B886E-60DB-2063-73CB-BF0165562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D546-E16C-427C-B96F-6F050AE3EDB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7814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F776B7-859E-6527-279A-54B216335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B47A1C-82AD-C3C0-C31F-0BA5B40C5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B83D7-3A86-3492-836E-ED4FD87A7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384C-1B38-4F21-9954-F82F0A71D657}" type="datetimeFigureOut">
              <a:rPr lang="fr-CH" smtClean="0"/>
              <a:t>14.11.2023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E9F3FF-043A-E32D-4122-8D12C4505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47657B-72A6-E2A9-E42C-6C641C3AB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D546-E16C-427C-B96F-6F050AE3EDB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7690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51FAFC-5382-C348-7E34-75B766802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B0A86D-FDD6-7431-EB8E-28A072CBF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E0326F-9AB0-92CA-8DB0-59D6FDF0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384C-1B38-4F21-9954-F82F0A71D657}" type="datetimeFigureOut">
              <a:rPr lang="fr-CH" smtClean="0"/>
              <a:t>14.11.2023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25F2F7-187A-4F57-6800-E08615E45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39223C-C980-781F-6AD2-ECA8A64C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D546-E16C-427C-B96F-6F050AE3EDB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1468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EF7FE8-6390-74B4-D1FC-25D5C89B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9BD096-F16A-4173-BBAE-266E81C53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5421851-2A89-80D9-E80F-51BE0F88A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AFB44C-E008-FA78-DC54-5E5AC8241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384C-1B38-4F21-9954-F82F0A71D657}" type="datetimeFigureOut">
              <a:rPr lang="fr-CH" smtClean="0"/>
              <a:t>14.11.2023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BEB693-790E-52A9-C5A7-85C22E9B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FA7FB0-598D-8873-74DA-3C9C1200A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D546-E16C-427C-B96F-6F050AE3EDB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7072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03C946-7D04-9B0C-4885-8A4CA690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55D067-8DDD-2721-C453-30DE047BD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961B0F-67B1-F1D9-049E-6FDD49099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DBE6AB0-B6BF-737A-7127-9A247C2F0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86CF0D1-5695-B1B2-64CF-1218BAB626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F5E176A-D90C-1564-E4AB-333E47350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384C-1B38-4F21-9954-F82F0A71D657}" type="datetimeFigureOut">
              <a:rPr lang="fr-CH" smtClean="0"/>
              <a:t>14.11.2023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6FD30B7-7666-9497-BCA8-F8EFC966A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54DEF9C-F7E6-54C5-09FA-19ED3AB7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D546-E16C-427C-B96F-6F050AE3EDB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48257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558453-A624-C084-A26A-537CCB6C8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095F91-36F2-7EAF-7008-EC2849B56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384C-1B38-4F21-9954-F82F0A71D657}" type="datetimeFigureOut">
              <a:rPr lang="fr-CH" smtClean="0"/>
              <a:t>14.11.2023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FB2FF3E-9A5F-F7DF-57FB-17D8A83C9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510280D-A2E7-39FB-AAFB-800416C4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D546-E16C-427C-B96F-6F050AE3EDB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4683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0567B4-2179-57E8-F83E-F2D6C2A0A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384C-1B38-4F21-9954-F82F0A71D657}" type="datetimeFigureOut">
              <a:rPr lang="fr-CH" smtClean="0"/>
              <a:t>14.11.2023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2AE94CC-A3CB-1323-B1EA-276391ECD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E33BBC-5C1E-06EC-7E1B-86C70F34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D546-E16C-427C-B96F-6F050AE3EDB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8153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08529E-3785-305D-D1DA-777E110CB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A450A6-8BB6-1A4B-F2BF-AB7E22188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76BE76-FECD-68CF-DE82-2325A73A1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DE4508-7145-9CA1-C244-1693CCE3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384C-1B38-4F21-9954-F82F0A71D657}" type="datetimeFigureOut">
              <a:rPr lang="fr-CH" smtClean="0"/>
              <a:t>14.11.2023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62B5C6-5EBA-A1F2-A11E-7E599F6A0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42748D-34D4-A88A-357B-FF92A59AE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D546-E16C-427C-B96F-6F050AE3EDB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2353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FBA67D-2A6C-D089-A15D-3080B5EED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DBFD9B2-C852-7270-1930-9A118501E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468D3A-19BA-7669-4C31-7A7B731C7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4C0955-E1D3-AA46-8C9E-73688098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384C-1B38-4F21-9954-F82F0A71D657}" type="datetimeFigureOut">
              <a:rPr lang="fr-CH" smtClean="0"/>
              <a:t>14.11.2023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8E972F-59AB-7401-3182-50A8801E6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450880-9020-FBC8-E456-132B2FDF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D546-E16C-427C-B96F-6F050AE3EDB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5321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AF61DF8-3885-E373-A857-133B16D8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C26A0A-A9E3-FAFD-B915-7F89804E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45A9FB-5711-2CBB-D0AC-9AEBB0BA8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9384C-1B38-4F21-9954-F82F0A71D657}" type="datetimeFigureOut">
              <a:rPr lang="fr-CH" smtClean="0"/>
              <a:t>14.11.2023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959C3F-28D7-25BA-31F0-93E03FD41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7AD3E5-13CC-8DE2-12F1-48723299E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FD546-E16C-427C-B96F-6F050AE3EDB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1202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4.wmf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4.wmf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AD78426-C923-5D99-24A3-AF6831872AA1}"/>
              </a:ext>
            </a:extLst>
          </p:cNvPr>
          <p:cNvSpPr/>
          <p:nvPr/>
        </p:nvSpPr>
        <p:spPr>
          <a:xfrm>
            <a:off x="0" y="1722345"/>
            <a:ext cx="3481754" cy="4889470"/>
          </a:xfrm>
          <a:prstGeom prst="rect">
            <a:avLst/>
          </a:prstGeom>
          <a:solidFill>
            <a:srgbClr val="AFF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8" name="Image 7" descr="Une image contenant personne, Accessoire de mode, ongle, bébé&#10;&#10;Description générée automatiquement">
            <a:extLst>
              <a:ext uri="{FF2B5EF4-FFF2-40B4-BE49-F238E27FC236}">
                <a16:creationId xmlns:a16="http://schemas.microsoft.com/office/drawing/2014/main" id="{791B8EFD-CFE4-7DA2-4B48-CE8B4BCA7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23" y="1551870"/>
            <a:ext cx="9437077" cy="530613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46041FB-05C4-9817-A045-DE927C124A27}"/>
              </a:ext>
            </a:extLst>
          </p:cNvPr>
          <p:cNvSpPr txBox="1"/>
          <p:nvPr/>
        </p:nvSpPr>
        <p:spPr>
          <a:xfrm>
            <a:off x="480646" y="457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233BF21-6C03-60DD-6242-15C4F737801D}"/>
              </a:ext>
            </a:extLst>
          </p:cNvPr>
          <p:cNvSpPr txBox="1"/>
          <p:nvPr/>
        </p:nvSpPr>
        <p:spPr>
          <a:xfrm>
            <a:off x="526365" y="561871"/>
            <a:ext cx="8897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i="0" dirty="0">
                <a:latin typeface="Avenir LT Pro 35 Light" panose="020B0402020203020204" pitchFamily="34" charset="0"/>
              </a:rPr>
              <a:t>Épidémie de bronchiolite</a:t>
            </a:r>
            <a:endParaRPr lang="en-US" sz="4800" dirty="0">
              <a:latin typeface="Avenir LT Pro 35 Light" panose="020B0402020203020204" pitchFamily="34" charset="0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C13773E-6FBF-1C12-C971-97D9401E97C8}"/>
              </a:ext>
            </a:extLst>
          </p:cNvPr>
          <p:cNvGrpSpPr/>
          <p:nvPr/>
        </p:nvGrpSpPr>
        <p:grpSpPr>
          <a:xfrm>
            <a:off x="9725634" y="780871"/>
            <a:ext cx="2466366" cy="523220"/>
            <a:chOff x="9725634" y="599246"/>
            <a:chExt cx="2466366" cy="52322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CB426C-4074-3F05-E0BB-963C5F6B1257}"/>
                </a:ext>
              </a:extLst>
            </p:cNvPr>
            <p:cNvSpPr/>
            <p:nvPr/>
          </p:nvSpPr>
          <p:spPr>
            <a:xfrm>
              <a:off x="9725634" y="599246"/>
              <a:ext cx="2466366" cy="523220"/>
            </a:xfrm>
            <a:prstGeom prst="rect">
              <a:avLst/>
            </a:prstGeom>
            <a:solidFill>
              <a:srgbClr val="00C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8125567-8EE4-E6AC-AF5F-D0C642D2D93E}"/>
                </a:ext>
              </a:extLst>
            </p:cNvPr>
            <p:cNvSpPr txBox="1"/>
            <p:nvPr/>
          </p:nvSpPr>
          <p:spPr>
            <a:xfrm>
              <a:off x="9749080" y="686369"/>
              <a:ext cx="2119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i="0" dirty="0">
                  <a:solidFill>
                    <a:schemeClr val="bg1"/>
                  </a:solidFill>
                  <a:latin typeface="Avenir LT Pro 35 Light" panose="020B0402020203020204" pitchFamily="34" charset="0"/>
                </a:rPr>
                <a:t>PRÉVENTION</a:t>
              </a:r>
              <a:endParaRPr lang="en-US" dirty="0">
                <a:solidFill>
                  <a:schemeClr val="bg1"/>
                </a:solidFill>
                <a:latin typeface="Avenir LT Pro 35 Light" panose="020B0402020203020204" pitchFamily="34" charset="0"/>
              </a:endParaRP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99DA2DCC-3393-278F-4BFA-DE78FB7D2036}"/>
              </a:ext>
            </a:extLst>
          </p:cNvPr>
          <p:cNvGrpSpPr/>
          <p:nvPr/>
        </p:nvGrpSpPr>
        <p:grpSpPr>
          <a:xfrm>
            <a:off x="797389" y="2340670"/>
            <a:ext cx="5864668" cy="2882955"/>
            <a:chOff x="797389" y="2340670"/>
            <a:chExt cx="5864668" cy="288295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E27EF0D-CE4F-98FF-2463-368DF2AD50E5}"/>
                </a:ext>
              </a:extLst>
            </p:cNvPr>
            <p:cNvSpPr/>
            <p:nvPr/>
          </p:nvSpPr>
          <p:spPr>
            <a:xfrm>
              <a:off x="797389" y="2340670"/>
              <a:ext cx="5864668" cy="2882955"/>
            </a:xfrm>
            <a:prstGeom prst="rect">
              <a:avLst/>
            </a:prstGeom>
            <a:solidFill>
              <a:srgbClr val="00C4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FC41874-87AF-7BB1-6151-431EAC33C081}"/>
                </a:ext>
              </a:extLst>
            </p:cNvPr>
            <p:cNvSpPr txBox="1"/>
            <p:nvPr/>
          </p:nvSpPr>
          <p:spPr>
            <a:xfrm>
              <a:off x="1161152" y="2658764"/>
              <a:ext cx="5317015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000" b="0" i="0" dirty="0">
                  <a:solidFill>
                    <a:schemeClr val="bg1"/>
                  </a:solidFill>
                </a:rPr>
                <a:t>La bronchiolite est due à un virus  (Virus respiratoire syncytial humain, VRS) qui touche plus fortement les petits de moins d’une année. </a:t>
              </a:r>
            </a:p>
            <a:p>
              <a:r>
                <a:rPr lang="fr-CH" sz="2000" b="0" i="0" dirty="0">
                  <a:solidFill>
                    <a:schemeClr val="bg1"/>
                  </a:solidFill>
                </a:rPr>
                <a:t>Elle provoque </a:t>
              </a:r>
              <a:r>
                <a:rPr lang="fr-CH" sz="2400" b="1" i="0" dirty="0">
                  <a:solidFill>
                    <a:schemeClr val="bg1"/>
                  </a:solidFill>
                </a:rPr>
                <a:t>toux, fièvre, obstruction du nez et parfois gêne respiratoire</a:t>
              </a:r>
              <a:r>
                <a:rPr lang="fr-CH" sz="2000" b="0" i="0" dirty="0">
                  <a:solidFill>
                    <a:schemeClr val="bg1"/>
                  </a:solidFill>
                </a:rPr>
                <a:t>. </a:t>
              </a:r>
            </a:p>
            <a:p>
              <a:r>
                <a:rPr lang="fr-CH" sz="2000" b="0" i="0" dirty="0">
                  <a:solidFill>
                    <a:schemeClr val="bg1"/>
                  </a:solidFill>
                </a:rPr>
                <a:t>Elle peut entraîner des complications voire des hospitalisations.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D1F6B88C-8529-9A09-A05A-56D7F7777D17}"/>
              </a:ext>
            </a:extLst>
          </p:cNvPr>
          <p:cNvGrpSpPr/>
          <p:nvPr/>
        </p:nvGrpSpPr>
        <p:grpSpPr>
          <a:xfrm>
            <a:off x="8324146" y="5223627"/>
            <a:ext cx="3867853" cy="918034"/>
            <a:chOff x="8324146" y="5223627"/>
            <a:chExt cx="3867853" cy="91803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A096526-4A44-142A-FD33-61443F185B37}"/>
                </a:ext>
              </a:extLst>
            </p:cNvPr>
            <p:cNvSpPr/>
            <p:nvPr/>
          </p:nvSpPr>
          <p:spPr>
            <a:xfrm>
              <a:off x="8324146" y="5223627"/>
              <a:ext cx="3867853" cy="918034"/>
            </a:xfrm>
            <a:prstGeom prst="rect">
              <a:avLst/>
            </a:prstGeom>
            <a:solidFill>
              <a:srgbClr val="AFF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5DC41EC-6859-9EC6-C814-63626F3FA224}"/>
                </a:ext>
              </a:extLst>
            </p:cNvPr>
            <p:cNvSpPr txBox="1"/>
            <p:nvPr/>
          </p:nvSpPr>
          <p:spPr>
            <a:xfrm>
              <a:off x="8588735" y="5330156"/>
              <a:ext cx="25333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i="0" dirty="0"/>
                <a:t>Voici comment protéger </a:t>
              </a:r>
            </a:p>
            <a:p>
              <a:r>
                <a:rPr lang="fr-CH" b="1" i="0" dirty="0"/>
                <a:t>les plus petits</a:t>
              </a:r>
              <a:endParaRPr lang="en-US" b="1" dirty="0"/>
            </a:p>
          </p:txBody>
        </p:sp>
        <p:pic>
          <p:nvPicPr>
            <p:cNvPr id="17" name="Graphique 16" descr="Point d’insertion vers la droite avec un remplissage uni">
              <a:extLst>
                <a:ext uri="{FF2B5EF4-FFF2-40B4-BE49-F238E27FC236}">
                  <a16:creationId xmlns:a16="http://schemas.microsoft.com/office/drawing/2014/main" id="{FA9D0FB6-BF41-58C1-5A26-64B3762A8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976752" y="5227261"/>
              <a:ext cx="914400" cy="914400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70E5ABD-35DD-5BCB-CB27-52B673CFC0B8}"/>
              </a:ext>
            </a:extLst>
          </p:cNvPr>
          <p:cNvSpPr/>
          <p:nvPr/>
        </p:nvSpPr>
        <p:spPr>
          <a:xfrm>
            <a:off x="1" y="5658356"/>
            <a:ext cx="474878" cy="1199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0D77093-03FF-C708-93BB-96F24BD72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9" y="5806624"/>
            <a:ext cx="288545" cy="94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227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0E8002-6239-386D-6DA7-051E981BC7CE}"/>
              </a:ext>
            </a:extLst>
          </p:cNvPr>
          <p:cNvSpPr/>
          <p:nvPr/>
        </p:nvSpPr>
        <p:spPr>
          <a:xfrm>
            <a:off x="0" y="1722345"/>
            <a:ext cx="12192000" cy="4549634"/>
          </a:xfrm>
          <a:prstGeom prst="rect">
            <a:avLst/>
          </a:prstGeom>
          <a:solidFill>
            <a:srgbClr val="AFF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9A3389A-2CFD-9205-039B-6376B3DB1BFB}"/>
              </a:ext>
            </a:extLst>
          </p:cNvPr>
          <p:cNvGrpSpPr/>
          <p:nvPr/>
        </p:nvGrpSpPr>
        <p:grpSpPr>
          <a:xfrm>
            <a:off x="3597693" y="2255842"/>
            <a:ext cx="2195272" cy="4006702"/>
            <a:chOff x="3597693" y="2255842"/>
            <a:chExt cx="2195272" cy="4006702"/>
          </a:xfrm>
        </p:grpSpPr>
        <p:pic>
          <p:nvPicPr>
            <p:cNvPr id="16" name="Graphique 15">
              <a:extLst>
                <a:ext uri="{FF2B5EF4-FFF2-40B4-BE49-F238E27FC236}">
                  <a16:creationId xmlns:a16="http://schemas.microsoft.com/office/drawing/2014/main" id="{8231C4DF-F0D4-3323-338A-24626D6B5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51074" y="2255842"/>
              <a:ext cx="2141891" cy="2165690"/>
            </a:xfrm>
            <a:prstGeom prst="rect">
              <a:avLst/>
            </a:prstGeom>
          </p:spPr>
        </p:pic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BDE2D3AF-06B6-B36B-5F72-E6272F73F248}"/>
                </a:ext>
              </a:extLst>
            </p:cNvPr>
            <p:cNvSpPr/>
            <p:nvPr/>
          </p:nvSpPr>
          <p:spPr>
            <a:xfrm>
              <a:off x="3597693" y="4612790"/>
              <a:ext cx="2195272" cy="1649754"/>
            </a:xfrm>
            <a:custGeom>
              <a:avLst/>
              <a:gdLst>
                <a:gd name="connsiteX0" fmla="*/ 0 w 5219307"/>
                <a:gd name="connsiteY0" fmla="*/ 0 h 771870"/>
                <a:gd name="connsiteX1" fmla="*/ 5219307 w 5219307"/>
                <a:gd name="connsiteY1" fmla="*/ 0 h 771870"/>
                <a:gd name="connsiteX2" fmla="*/ 5219307 w 5219307"/>
                <a:gd name="connsiteY2" fmla="*/ 771870 h 771870"/>
                <a:gd name="connsiteX3" fmla="*/ 0 w 5219307"/>
                <a:gd name="connsiteY3" fmla="*/ 771870 h 771870"/>
                <a:gd name="connsiteX4" fmla="*/ 0 w 5219307"/>
                <a:gd name="connsiteY4" fmla="*/ 0 h 77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9307" h="771870">
                  <a:moveTo>
                    <a:pt x="0" y="0"/>
                  </a:moveTo>
                  <a:lnTo>
                    <a:pt x="5219307" y="0"/>
                  </a:lnTo>
                  <a:lnTo>
                    <a:pt x="5219307" y="771870"/>
                  </a:lnTo>
                  <a:lnTo>
                    <a:pt x="0" y="7718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kern="1200" dirty="0"/>
                <a:t>Laver ou désinfecter les mains avant/après avoir touché le bébé</a:t>
              </a:r>
              <a:endParaRPr lang="en-US" kern="1200" dirty="0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863AA580-F89B-00F6-E05B-78CFA0F5A93A}"/>
              </a:ext>
            </a:extLst>
          </p:cNvPr>
          <p:cNvGrpSpPr/>
          <p:nvPr/>
        </p:nvGrpSpPr>
        <p:grpSpPr>
          <a:xfrm>
            <a:off x="760256" y="2255842"/>
            <a:ext cx="2214817" cy="3579191"/>
            <a:chOff x="760256" y="2255842"/>
            <a:chExt cx="2214817" cy="3579191"/>
          </a:xfrm>
        </p:grpSpPr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129EA4DC-0F13-979E-7D99-441B6DD3C36B}"/>
                </a:ext>
              </a:extLst>
            </p:cNvPr>
            <p:cNvSpPr/>
            <p:nvPr/>
          </p:nvSpPr>
          <p:spPr>
            <a:xfrm>
              <a:off x="760256" y="4612790"/>
              <a:ext cx="2214817" cy="1222243"/>
            </a:xfrm>
            <a:custGeom>
              <a:avLst/>
              <a:gdLst>
                <a:gd name="connsiteX0" fmla="*/ 0 w 5219307"/>
                <a:gd name="connsiteY0" fmla="*/ 0 h 771870"/>
                <a:gd name="connsiteX1" fmla="*/ 5219307 w 5219307"/>
                <a:gd name="connsiteY1" fmla="*/ 0 h 771870"/>
                <a:gd name="connsiteX2" fmla="*/ 5219307 w 5219307"/>
                <a:gd name="connsiteY2" fmla="*/ 771870 h 771870"/>
                <a:gd name="connsiteX3" fmla="*/ 0 w 5219307"/>
                <a:gd name="connsiteY3" fmla="*/ 771870 h 771870"/>
                <a:gd name="connsiteX4" fmla="*/ 0 w 5219307"/>
                <a:gd name="connsiteY4" fmla="*/ 0 h 77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9307" h="771870">
                  <a:moveTo>
                    <a:pt x="0" y="0"/>
                  </a:moveTo>
                  <a:lnTo>
                    <a:pt x="5219307" y="0"/>
                  </a:lnTo>
                  <a:lnTo>
                    <a:pt x="5219307" y="771870"/>
                  </a:lnTo>
                  <a:lnTo>
                    <a:pt x="0" y="7718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kern="1200" dirty="0"/>
                <a:t>Nourrissons &lt; 3 mois : visites limitées à la famille en bonne santé</a:t>
              </a:r>
              <a:endParaRPr lang="en-US" kern="1200" dirty="0"/>
            </a:p>
          </p:txBody>
        </p:sp>
        <p:pic>
          <p:nvPicPr>
            <p:cNvPr id="2" name="Graphique 1">
              <a:extLst>
                <a:ext uri="{FF2B5EF4-FFF2-40B4-BE49-F238E27FC236}">
                  <a16:creationId xmlns:a16="http://schemas.microsoft.com/office/drawing/2014/main" id="{18D34E46-D077-55F0-2810-DB01B6B6F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3182" y="2255842"/>
              <a:ext cx="2141891" cy="2165690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683839F2-3624-76FC-E125-932C842A1A6D}"/>
              </a:ext>
            </a:extLst>
          </p:cNvPr>
          <p:cNvGrpSpPr/>
          <p:nvPr/>
        </p:nvGrpSpPr>
        <p:grpSpPr>
          <a:xfrm>
            <a:off x="9286858" y="2255842"/>
            <a:ext cx="2214818" cy="4016137"/>
            <a:chOff x="9286858" y="2255842"/>
            <a:chExt cx="2214818" cy="4016137"/>
          </a:xfrm>
        </p:grpSpPr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BA5CA4EF-0242-C5E9-F13F-576CBF3BB721}"/>
                </a:ext>
              </a:extLst>
            </p:cNvPr>
            <p:cNvSpPr/>
            <p:nvPr/>
          </p:nvSpPr>
          <p:spPr>
            <a:xfrm>
              <a:off x="9286858" y="4603354"/>
              <a:ext cx="2214818" cy="1668625"/>
            </a:xfrm>
            <a:custGeom>
              <a:avLst/>
              <a:gdLst>
                <a:gd name="connsiteX0" fmla="*/ 0 w 5219307"/>
                <a:gd name="connsiteY0" fmla="*/ 0 h 771870"/>
                <a:gd name="connsiteX1" fmla="*/ 5219307 w 5219307"/>
                <a:gd name="connsiteY1" fmla="*/ 0 h 771870"/>
                <a:gd name="connsiteX2" fmla="*/ 5219307 w 5219307"/>
                <a:gd name="connsiteY2" fmla="*/ 771870 h 771870"/>
                <a:gd name="connsiteX3" fmla="*/ 0 w 5219307"/>
                <a:gd name="connsiteY3" fmla="*/ 771870 h 771870"/>
                <a:gd name="connsiteX4" fmla="*/ 0 w 5219307"/>
                <a:gd name="connsiteY4" fmla="*/ 0 h 77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9307" h="771870">
                  <a:moveTo>
                    <a:pt x="0" y="0"/>
                  </a:moveTo>
                  <a:lnTo>
                    <a:pt x="5219307" y="0"/>
                  </a:lnTo>
                  <a:lnTo>
                    <a:pt x="5219307" y="771870"/>
                  </a:lnTo>
                  <a:lnTo>
                    <a:pt x="0" y="7718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kern="1200" dirty="0"/>
                <a:t>Garder la fratrie à distance du bébé en cas de symptômes, pendant la phase d’infection aigüe</a:t>
              </a:r>
              <a:endParaRPr lang="en-US" kern="1200" dirty="0"/>
            </a:p>
          </p:txBody>
        </p:sp>
        <p:pic>
          <p:nvPicPr>
            <p:cNvPr id="3" name="Graphique 2">
              <a:extLst>
                <a:ext uri="{FF2B5EF4-FFF2-40B4-BE49-F238E27FC236}">
                  <a16:creationId xmlns:a16="http://schemas.microsoft.com/office/drawing/2014/main" id="{F918EBBA-D462-31B9-0FAB-273FE5148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86859" y="2255842"/>
              <a:ext cx="2141893" cy="2165692"/>
            </a:xfrm>
            <a:prstGeom prst="rect">
              <a:avLst/>
            </a:prstGeom>
          </p:spPr>
        </p:pic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63831F4D-3523-10DE-FA2C-A6BE4F8844F4}"/>
              </a:ext>
            </a:extLst>
          </p:cNvPr>
          <p:cNvGrpSpPr/>
          <p:nvPr/>
        </p:nvGrpSpPr>
        <p:grpSpPr>
          <a:xfrm>
            <a:off x="6432502" y="2255842"/>
            <a:ext cx="2214819" cy="3919294"/>
            <a:chOff x="6432502" y="2255842"/>
            <a:chExt cx="2214819" cy="3919294"/>
          </a:xfrm>
        </p:grpSpPr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59DBF29E-BF86-ED3C-B96B-DD46048522ED}"/>
                </a:ext>
              </a:extLst>
            </p:cNvPr>
            <p:cNvSpPr/>
            <p:nvPr/>
          </p:nvSpPr>
          <p:spPr>
            <a:xfrm>
              <a:off x="6432502" y="4612790"/>
              <a:ext cx="2214819" cy="1562346"/>
            </a:xfrm>
            <a:custGeom>
              <a:avLst/>
              <a:gdLst>
                <a:gd name="connsiteX0" fmla="*/ 0 w 5219307"/>
                <a:gd name="connsiteY0" fmla="*/ 0 h 771870"/>
                <a:gd name="connsiteX1" fmla="*/ 5219307 w 5219307"/>
                <a:gd name="connsiteY1" fmla="*/ 0 h 771870"/>
                <a:gd name="connsiteX2" fmla="*/ 5219307 w 5219307"/>
                <a:gd name="connsiteY2" fmla="*/ 771870 h 771870"/>
                <a:gd name="connsiteX3" fmla="*/ 0 w 5219307"/>
                <a:gd name="connsiteY3" fmla="*/ 771870 h 771870"/>
                <a:gd name="connsiteX4" fmla="*/ 0 w 5219307"/>
                <a:gd name="connsiteY4" fmla="*/ 0 h 77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9307" h="771870">
                  <a:moveTo>
                    <a:pt x="0" y="0"/>
                  </a:moveTo>
                  <a:lnTo>
                    <a:pt x="5219307" y="0"/>
                  </a:lnTo>
                  <a:lnTo>
                    <a:pt x="5219307" y="771870"/>
                  </a:lnTo>
                  <a:lnTo>
                    <a:pt x="0" y="7718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kern="1200" dirty="0"/>
                <a:t>Eviter les réunions de famille et les lieux publics avec un tout petit</a:t>
              </a:r>
              <a:endParaRPr lang="en-US" kern="1200" dirty="0"/>
            </a:p>
          </p:txBody>
        </p:sp>
        <p:pic>
          <p:nvPicPr>
            <p:cNvPr id="4" name="Graphique 3">
              <a:extLst>
                <a:ext uri="{FF2B5EF4-FFF2-40B4-BE49-F238E27FC236}">
                  <a16:creationId xmlns:a16="http://schemas.microsoft.com/office/drawing/2014/main" id="{9844BF84-B938-A527-7240-FB22C3B5A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68966" y="2255842"/>
              <a:ext cx="2141893" cy="2165692"/>
            </a:xfrm>
            <a:prstGeom prst="rect">
              <a:avLst/>
            </a:prstGeom>
          </p:spPr>
        </p:pic>
      </p:grp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5F19E377-C620-A5CA-0E56-22591288194F}"/>
              </a:ext>
            </a:extLst>
          </p:cNvPr>
          <p:cNvSpPr/>
          <p:nvPr/>
        </p:nvSpPr>
        <p:spPr>
          <a:xfrm>
            <a:off x="632460" y="1027767"/>
            <a:ext cx="10927080" cy="721429"/>
          </a:xfrm>
          <a:custGeom>
            <a:avLst/>
            <a:gdLst>
              <a:gd name="connsiteX0" fmla="*/ 0 w 5219307"/>
              <a:gd name="connsiteY0" fmla="*/ 0 h 771870"/>
              <a:gd name="connsiteX1" fmla="*/ 5219307 w 5219307"/>
              <a:gd name="connsiteY1" fmla="*/ 0 h 771870"/>
              <a:gd name="connsiteX2" fmla="*/ 5219307 w 5219307"/>
              <a:gd name="connsiteY2" fmla="*/ 771870 h 771870"/>
              <a:gd name="connsiteX3" fmla="*/ 0 w 5219307"/>
              <a:gd name="connsiteY3" fmla="*/ 771870 h 771870"/>
              <a:gd name="connsiteX4" fmla="*/ 0 w 5219307"/>
              <a:gd name="connsiteY4" fmla="*/ 0 h 77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307" h="771870">
                <a:moveTo>
                  <a:pt x="0" y="0"/>
                </a:moveTo>
                <a:lnTo>
                  <a:pt x="5219307" y="0"/>
                </a:lnTo>
                <a:lnTo>
                  <a:pt x="5219307" y="771870"/>
                </a:lnTo>
                <a:lnTo>
                  <a:pt x="0" y="7718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H" sz="3600" b="1" kern="1200" dirty="0">
                <a:latin typeface="Avenir Next LT Pro Demi" panose="020B0704020202020204" pitchFamily="34" charset="0"/>
              </a:rPr>
              <a:t>Que faire pour protéger son bébé ?</a:t>
            </a:r>
            <a:endParaRPr lang="en-US" sz="3600" kern="1200" dirty="0">
              <a:latin typeface="Avenir Next LT Pro Demi" panose="020B0704020202020204" pitchFamily="34" charset="0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B6F441B7-2E5A-9771-0872-C74D612783BF}"/>
              </a:ext>
            </a:extLst>
          </p:cNvPr>
          <p:cNvGrpSpPr/>
          <p:nvPr/>
        </p:nvGrpSpPr>
        <p:grpSpPr>
          <a:xfrm>
            <a:off x="2888444" y="358935"/>
            <a:ext cx="6415112" cy="361477"/>
            <a:chOff x="9725634" y="669584"/>
            <a:chExt cx="2466366" cy="36147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BD7BDB7-A799-8787-16E4-9320242EAEDA}"/>
                </a:ext>
              </a:extLst>
            </p:cNvPr>
            <p:cNvSpPr/>
            <p:nvPr/>
          </p:nvSpPr>
          <p:spPr>
            <a:xfrm>
              <a:off x="9725634" y="669584"/>
              <a:ext cx="2466366" cy="361477"/>
            </a:xfrm>
            <a:prstGeom prst="rect">
              <a:avLst/>
            </a:prstGeom>
            <a:solidFill>
              <a:srgbClr val="00C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D2AE6D70-3C3B-5E7E-FCA0-A803BF3E8FFB}"/>
                </a:ext>
              </a:extLst>
            </p:cNvPr>
            <p:cNvSpPr txBox="1"/>
            <p:nvPr/>
          </p:nvSpPr>
          <p:spPr>
            <a:xfrm>
              <a:off x="9749080" y="686369"/>
              <a:ext cx="23989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600" b="1" i="0" dirty="0">
                  <a:solidFill>
                    <a:schemeClr val="bg1"/>
                  </a:solidFill>
                  <a:latin typeface="Avenir LT Pro 35 Light" panose="020B0402020203020204" pitchFamily="34" charset="0"/>
                </a:rPr>
                <a:t>MESURES DE PRÉVENTION CONTRE LA BRONCHIOLITE</a:t>
              </a:r>
              <a:endParaRPr lang="en-US" sz="1600" dirty="0">
                <a:solidFill>
                  <a:schemeClr val="bg1"/>
                </a:solidFill>
                <a:latin typeface="Avenir LT Pro 35 Light" panose="020B0402020203020204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4994B8E-24D2-8E19-2060-34AEB2941F88}"/>
              </a:ext>
            </a:extLst>
          </p:cNvPr>
          <p:cNvSpPr/>
          <p:nvPr/>
        </p:nvSpPr>
        <p:spPr>
          <a:xfrm>
            <a:off x="1" y="5658356"/>
            <a:ext cx="474878" cy="1199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4343593-FC98-A42B-AA9F-B9995EE18B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9" y="5806624"/>
            <a:ext cx="288545" cy="94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085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0E8002-6239-386D-6DA7-051E981BC7CE}"/>
              </a:ext>
            </a:extLst>
          </p:cNvPr>
          <p:cNvSpPr/>
          <p:nvPr/>
        </p:nvSpPr>
        <p:spPr>
          <a:xfrm>
            <a:off x="0" y="1722345"/>
            <a:ext cx="12192000" cy="4549634"/>
          </a:xfrm>
          <a:prstGeom prst="rect">
            <a:avLst/>
          </a:prstGeom>
          <a:solidFill>
            <a:srgbClr val="AFF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9A3389A-2CFD-9205-039B-6376B3DB1BFB}"/>
              </a:ext>
            </a:extLst>
          </p:cNvPr>
          <p:cNvGrpSpPr/>
          <p:nvPr/>
        </p:nvGrpSpPr>
        <p:grpSpPr>
          <a:xfrm>
            <a:off x="3597693" y="2255842"/>
            <a:ext cx="2195272" cy="4006702"/>
            <a:chOff x="3597693" y="2255842"/>
            <a:chExt cx="2195272" cy="4006702"/>
          </a:xfrm>
        </p:grpSpPr>
        <p:pic>
          <p:nvPicPr>
            <p:cNvPr id="16" name="Graphique 15">
              <a:extLst>
                <a:ext uri="{FF2B5EF4-FFF2-40B4-BE49-F238E27FC236}">
                  <a16:creationId xmlns:a16="http://schemas.microsoft.com/office/drawing/2014/main" id="{8231C4DF-F0D4-3323-338A-24626D6B5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51074" y="2255842"/>
              <a:ext cx="2141891" cy="2165690"/>
            </a:xfrm>
            <a:prstGeom prst="rect">
              <a:avLst/>
            </a:prstGeom>
          </p:spPr>
        </p:pic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BDE2D3AF-06B6-B36B-5F72-E6272F73F248}"/>
                </a:ext>
              </a:extLst>
            </p:cNvPr>
            <p:cNvSpPr/>
            <p:nvPr/>
          </p:nvSpPr>
          <p:spPr>
            <a:xfrm>
              <a:off x="3597693" y="4612790"/>
              <a:ext cx="2195272" cy="1649754"/>
            </a:xfrm>
            <a:custGeom>
              <a:avLst/>
              <a:gdLst>
                <a:gd name="connsiteX0" fmla="*/ 0 w 5219307"/>
                <a:gd name="connsiteY0" fmla="*/ 0 h 771870"/>
                <a:gd name="connsiteX1" fmla="*/ 5219307 w 5219307"/>
                <a:gd name="connsiteY1" fmla="*/ 0 h 771870"/>
                <a:gd name="connsiteX2" fmla="*/ 5219307 w 5219307"/>
                <a:gd name="connsiteY2" fmla="*/ 771870 h 771870"/>
                <a:gd name="connsiteX3" fmla="*/ 0 w 5219307"/>
                <a:gd name="connsiteY3" fmla="*/ 771870 h 771870"/>
                <a:gd name="connsiteX4" fmla="*/ 0 w 5219307"/>
                <a:gd name="connsiteY4" fmla="*/ 0 h 77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9307" h="771870">
                  <a:moveTo>
                    <a:pt x="0" y="0"/>
                  </a:moveTo>
                  <a:lnTo>
                    <a:pt x="5219307" y="0"/>
                  </a:lnTo>
                  <a:lnTo>
                    <a:pt x="5219307" y="771870"/>
                  </a:lnTo>
                  <a:lnTo>
                    <a:pt x="0" y="7718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kern="1200" dirty="0"/>
                <a:t>Laver ou désinfecter les mains avant/après avoir touché le bébé</a:t>
              </a:r>
              <a:endParaRPr lang="en-US" kern="1200" dirty="0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863AA580-F89B-00F6-E05B-78CFA0F5A93A}"/>
              </a:ext>
            </a:extLst>
          </p:cNvPr>
          <p:cNvGrpSpPr/>
          <p:nvPr/>
        </p:nvGrpSpPr>
        <p:grpSpPr>
          <a:xfrm>
            <a:off x="760256" y="2255842"/>
            <a:ext cx="2214817" cy="3579191"/>
            <a:chOff x="760256" y="2255842"/>
            <a:chExt cx="2214817" cy="3579191"/>
          </a:xfrm>
        </p:grpSpPr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129EA4DC-0F13-979E-7D99-441B6DD3C36B}"/>
                </a:ext>
              </a:extLst>
            </p:cNvPr>
            <p:cNvSpPr/>
            <p:nvPr/>
          </p:nvSpPr>
          <p:spPr>
            <a:xfrm>
              <a:off x="760256" y="4612790"/>
              <a:ext cx="2214817" cy="1222243"/>
            </a:xfrm>
            <a:custGeom>
              <a:avLst/>
              <a:gdLst>
                <a:gd name="connsiteX0" fmla="*/ 0 w 5219307"/>
                <a:gd name="connsiteY0" fmla="*/ 0 h 771870"/>
                <a:gd name="connsiteX1" fmla="*/ 5219307 w 5219307"/>
                <a:gd name="connsiteY1" fmla="*/ 0 h 771870"/>
                <a:gd name="connsiteX2" fmla="*/ 5219307 w 5219307"/>
                <a:gd name="connsiteY2" fmla="*/ 771870 h 771870"/>
                <a:gd name="connsiteX3" fmla="*/ 0 w 5219307"/>
                <a:gd name="connsiteY3" fmla="*/ 771870 h 771870"/>
                <a:gd name="connsiteX4" fmla="*/ 0 w 5219307"/>
                <a:gd name="connsiteY4" fmla="*/ 0 h 77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9307" h="771870">
                  <a:moveTo>
                    <a:pt x="0" y="0"/>
                  </a:moveTo>
                  <a:lnTo>
                    <a:pt x="5219307" y="0"/>
                  </a:lnTo>
                  <a:lnTo>
                    <a:pt x="5219307" y="771870"/>
                  </a:lnTo>
                  <a:lnTo>
                    <a:pt x="0" y="7718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kern="1200" dirty="0"/>
                <a:t>Nourrissons &lt; 3 mois : visites limitées à la famille en bonne santé</a:t>
              </a:r>
              <a:endParaRPr lang="en-US" kern="1200" dirty="0"/>
            </a:p>
          </p:txBody>
        </p:sp>
        <p:pic>
          <p:nvPicPr>
            <p:cNvPr id="2" name="Graphique 1">
              <a:extLst>
                <a:ext uri="{FF2B5EF4-FFF2-40B4-BE49-F238E27FC236}">
                  <a16:creationId xmlns:a16="http://schemas.microsoft.com/office/drawing/2014/main" id="{18D34E46-D077-55F0-2810-DB01B6B6F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3182" y="2255842"/>
              <a:ext cx="2141891" cy="2165690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683839F2-3624-76FC-E125-932C842A1A6D}"/>
              </a:ext>
            </a:extLst>
          </p:cNvPr>
          <p:cNvGrpSpPr/>
          <p:nvPr/>
        </p:nvGrpSpPr>
        <p:grpSpPr>
          <a:xfrm>
            <a:off x="9286858" y="2255842"/>
            <a:ext cx="2214818" cy="4016137"/>
            <a:chOff x="9286858" y="2255842"/>
            <a:chExt cx="2214818" cy="4016137"/>
          </a:xfrm>
        </p:grpSpPr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BA5CA4EF-0242-C5E9-F13F-576CBF3BB721}"/>
                </a:ext>
              </a:extLst>
            </p:cNvPr>
            <p:cNvSpPr/>
            <p:nvPr/>
          </p:nvSpPr>
          <p:spPr>
            <a:xfrm>
              <a:off x="9286858" y="4603354"/>
              <a:ext cx="2214818" cy="1668625"/>
            </a:xfrm>
            <a:custGeom>
              <a:avLst/>
              <a:gdLst>
                <a:gd name="connsiteX0" fmla="*/ 0 w 5219307"/>
                <a:gd name="connsiteY0" fmla="*/ 0 h 771870"/>
                <a:gd name="connsiteX1" fmla="*/ 5219307 w 5219307"/>
                <a:gd name="connsiteY1" fmla="*/ 0 h 771870"/>
                <a:gd name="connsiteX2" fmla="*/ 5219307 w 5219307"/>
                <a:gd name="connsiteY2" fmla="*/ 771870 h 771870"/>
                <a:gd name="connsiteX3" fmla="*/ 0 w 5219307"/>
                <a:gd name="connsiteY3" fmla="*/ 771870 h 771870"/>
                <a:gd name="connsiteX4" fmla="*/ 0 w 5219307"/>
                <a:gd name="connsiteY4" fmla="*/ 0 h 77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9307" h="771870">
                  <a:moveTo>
                    <a:pt x="0" y="0"/>
                  </a:moveTo>
                  <a:lnTo>
                    <a:pt x="5219307" y="0"/>
                  </a:lnTo>
                  <a:lnTo>
                    <a:pt x="5219307" y="771870"/>
                  </a:lnTo>
                  <a:lnTo>
                    <a:pt x="0" y="7718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kern="1200" dirty="0"/>
                <a:t>Garder la fratrie à distance du bébé en cas de symptômes, pendant la phase d’infection aigüe</a:t>
              </a:r>
              <a:endParaRPr lang="en-US" kern="1200" dirty="0"/>
            </a:p>
          </p:txBody>
        </p:sp>
        <p:pic>
          <p:nvPicPr>
            <p:cNvPr id="3" name="Graphique 2">
              <a:extLst>
                <a:ext uri="{FF2B5EF4-FFF2-40B4-BE49-F238E27FC236}">
                  <a16:creationId xmlns:a16="http://schemas.microsoft.com/office/drawing/2014/main" id="{F918EBBA-D462-31B9-0FAB-273FE5148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86859" y="2255842"/>
              <a:ext cx="2141893" cy="2165692"/>
            </a:xfrm>
            <a:prstGeom prst="rect">
              <a:avLst/>
            </a:prstGeom>
          </p:spPr>
        </p:pic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63831F4D-3523-10DE-FA2C-A6BE4F8844F4}"/>
              </a:ext>
            </a:extLst>
          </p:cNvPr>
          <p:cNvGrpSpPr/>
          <p:nvPr/>
        </p:nvGrpSpPr>
        <p:grpSpPr>
          <a:xfrm>
            <a:off x="6432502" y="2255842"/>
            <a:ext cx="2214819" cy="3919294"/>
            <a:chOff x="6432502" y="2255842"/>
            <a:chExt cx="2214819" cy="3919294"/>
          </a:xfrm>
        </p:grpSpPr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59DBF29E-BF86-ED3C-B96B-DD46048522ED}"/>
                </a:ext>
              </a:extLst>
            </p:cNvPr>
            <p:cNvSpPr/>
            <p:nvPr/>
          </p:nvSpPr>
          <p:spPr>
            <a:xfrm>
              <a:off x="6432502" y="4612790"/>
              <a:ext cx="2214819" cy="1562346"/>
            </a:xfrm>
            <a:custGeom>
              <a:avLst/>
              <a:gdLst>
                <a:gd name="connsiteX0" fmla="*/ 0 w 5219307"/>
                <a:gd name="connsiteY0" fmla="*/ 0 h 771870"/>
                <a:gd name="connsiteX1" fmla="*/ 5219307 w 5219307"/>
                <a:gd name="connsiteY1" fmla="*/ 0 h 771870"/>
                <a:gd name="connsiteX2" fmla="*/ 5219307 w 5219307"/>
                <a:gd name="connsiteY2" fmla="*/ 771870 h 771870"/>
                <a:gd name="connsiteX3" fmla="*/ 0 w 5219307"/>
                <a:gd name="connsiteY3" fmla="*/ 771870 h 771870"/>
                <a:gd name="connsiteX4" fmla="*/ 0 w 5219307"/>
                <a:gd name="connsiteY4" fmla="*/ 0 h 77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9307" h="771870">
                  <a:moveTo>
                    <a:pt x="0" y="0"/>
                  </a:moveTo>
                  <a:lnTo>
                    <a:pt x="5219307" y="0"/>
                  </a:lnTo>
                  <a:lnTo>
                    <a:pt x="5219307" y="771870"/>
                  </a:lnTo>
                  <a:lnTo>
                    <a:pt x="0" y="7718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kern="1200" dirty="0"/>
                <a:t>Eviter les réunions de famille et les lieux publics avec un tout petit</a:t>
              </a:r>
              <a:endParaRPr lang="en-US" kern="1200" dirty="0"/>
            </a:p>
          </p:txBody>
        </p:sp>
        <p:pic>
          <p:nvPicPr>
            <p:cNvPr id="4" name="Graphique 3">
              <a:extLst>
                <a:ext uri="{FF2B5EF4-FFF2-40B4-BE49-F238E27FC236}">
                  <a16:creationId xmlns:a16="http://schemas.microsoft.com/office/drawing/2014/main" id="{9844BF84-B938-A527-7240-FB22C3B5A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68966" y="2255842"/>
              <a:ext cx="2141893" cy="2165692"/>
            </a:xfrm>
            <a:prstGeom prst="rect">
              <a:avLst/>
            </a:prstGeom>
          </p:spPr>
        </p:pic>
      </p:grp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5F19E377-C620-A5CA-0E56-22591288194F}"/>
              </a:ext>
            </a:extLst>
          </p:cNvPr>
          <p:cNvSpPr/>
          <p:nvPr/>
        </p:nvSpPr>
        <p:spPr>
          <a:xfrm>
            <a:off x="632460" y="1027767"/>
            <a:ext cx="10927080" cy="721429"/>
          </a:xfrm>
          <a:custGeom>
            <a:avLst/>
            <a:gdLst>
              <a:gd name="connsiteX0" fmla="*/ 0 w 5219307"/>
              <a:gd name="connsiteY0" fmla="*/ 0 h 771870"/>
              <a:gd name="connsiteX1" fmla="*/ 5219307 w 5219307"/>
              <a:gd name="connsiteY1" fmla="*/ 0 h 771870"/>
              <a:gd name="connsiteX2" fmla="*/ 5219307 w 5219307"/>
              <a:gd name="connsiteY2" fmla="*/ 771870 h 771870"/>
              <a:gd name="connsiteX3" fmla="*/ 0 w 5219307"/>
              <a:gd name="connsiteY3" fmla="*/ 771870 h 771870"/>
              <a:gd name="connsiteX4" fmla="*/ 0 w 5219307"/>
              <a:gd name="connsiteY4" fmla="*/ 0 h 77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307" h="771870">
                <a:moveTo>
                  <a:pt x="0" y="0"/>
                </a:moveTo>
                <a:lnTo>
                  <a:pt x="5219307" y="0"/>
                </a:lnTo>
                <a:lnTo>
                  <a:pt x="5219307" y="771870"/>
                </a:lnTo>
                <a:lnTo>
                  <a:pt x="0" y="7718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H" sz="3600" b="1" kern="1200" dirty="0">
                <a:latin typeface="Avenir Next LT Pro Demi" panose="020B0704020202020204" pitchFamily="34" charset="0"/>
              </a:rPr>
              <a:t>Que faire pour protéger son bébé ?</a:t>
            </a:r>
            <a:endParaRPr lang="en-US" sz="3600" kern="1200" dirty="0">
              <a:latin typeface="Avenir Next LT Pro Demi" panose="020B0704020202020204" pitchFamily="34" charset="0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B6F441B7-2E5A-9771-0872-C74D612783BF}"/>
              </a:ext>
            </a:extLst>
          </p:cNvPr>
          <p:cNvGrpSpPr/>
          <p:nvPr/>
        </p:nvGrpSpPr>
        <p:grpSpPr>
          <a:xfrm>
            <a:off x="2888444" y="358935"/>
            <a:ext cx="6415112" cy="361477"/>
            <a:chOff x="9725634" y="669584"/>
            <a:chExt cx="2466366" cy="36147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BD7BDB7-A799-8787-16E4-9320242EAEDA}"/>
                </a:ext>
              </a:extLst>
            </p:cNvPr>
            <p:cNvSpPr/>
            <p:nvPr/>
          </p:nvSpPr>
          <p:spPr>
            <a:xfrm>
              <a:off x="9725634" y="669584"/>
              <a:ext cx="2466366" cy="361477"/>
            </a:xfrm>
            <a:prstGeom prst="rect">
              <a:avLst/>
            </a:prstGeom>
            <a:solidFill>
              <a:srgbClr val="00C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D2AE6D70-3C3B-5E7E-FCA0-A803BF3E8FFB}"/>
                </a:ext>
              </a:extLst>
            </p:cNvPr>
            <p:cNvSpPr txBox="1"/>
            <p:nvPr/>
          </p:nvSpPr>
          <p:spPr>
            <a:xfrm>
              <a:off x="9749080" y="686369"/>
              <a:ext cx="23989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600" b="1" i="0" dirty="0">
                  <a:solidFill>
                    <a:schemeClr val="bg1"/>
                  </a:solidFill>
                  <a:latin typeface="Avenir LT Pro 35 Light" panose="020B0402020203020204" pitchFamily="34" charset="0"/>
                </a:rPr>
                <a:t>MESURES DE PRÉVENTION CONTRE LA BRONCHIOLITE</a:t>
              </a:r>
              <a:endParaRPr lang="en-US" sz="1600" dirty="0">
                <a:solidFill>
                  <a:schemeClr val="bg1"/>
                </a:solidFill>
                <a:latin typeface="Avenir LT Pro 35 Light" panose="020B0402020203020204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CB0B0A7-0637-27DA-BB8C-C2C952483FA5}"/>
              </a:ext>
            </a:extLst>
          </p:cNvPr>
          <p:cNvSpPr/>
          <p:nvPr/>
        </p:nvSpPr>
        <p:spPr>
          <a:xfrm>
            <a:off x="1" y="5658356"/>
            <a:ext cx="474878" cy="1199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1427EF6-ADDE-1F28-BFA7-9BD5095BC2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9" y="5806624"/>
            <a:ext cx="288545" cy="94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5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xit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xit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64885BB-1B34-7A24-A46E-0FBCDE7F756B}"/>
              </a:ext>
            </a:extLst>
          </p:cNvPr>
          <p:cNvSpPr/>
          <p:nvPr/>
        </p:nvSpPr>
        <p:spPr>
          <a:xfrm>
            <a:off x="0" y="1722345"/>
            <a:ext cx="12192000" cy="4549634"/>
          </a:xfrm>
          <a:prstGeom prst="rect">
            <a:avLst/>
          </a:prstGeom>
          <a:solidFill>
            <a:srgbClr val="AFF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BE7CB9E1-9E4A-49EB-0523-D1CEDD8F8F10}"/>
              </a:ext>
            </a:extLst>
          </p:cNvPr>
          <p:cNvSpPr/>
          <p:nvPr/>
        </p:nvSpPr>
        <p:spPr>
          <a:xfrm>
            <a:off x="632460" y="1027767"/>
            <a:ext cx="10927080" cy="721429"/>
          </a:xfrm>
          <a:custGeom>
            <a:avLst/>
            <a:gdLst>
              <a:gd name="connsiteX0" fmla="*/ 0 w 5219307"/>
              <a:gd name="connsiteY0" fmla="*/ 0 h 771870"/>
              <a:gd name="connsiteX1" fmla="*/ 5219307 w 5219307"/>
              <a:gd name="connsiteY1" fmla="*/ 0 h 771870"/>
              <a:gd name="connsiteX2" fmla="*/ 5219307 w 5219307"/>
              <a:gd name="connsiteY2" fmla="*/ 771870 h 771870"/>
              <a:gd name="connsiteX3" fmla="*/ 0 w 5219307"/>
              <a:gd name="connsiteY3" fmla="*/ 771870 h 771870"/>
              <a:gd name="connsiteX4" fmla="*/ 0 w 5219307"/>
              <a:gd name="connsiteY4" fmla="*/ 0 h 77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307" h="771870">
                <a:moveTo>
                  <a:pt x="0" y="0"/>
                </a:moveTo>
                <a:lnTo>
                  <a:pt x="5219307" y="0"/>
                </a:lnTo>
                <a:lnTo>
                  <a:pt x="5219307" y="771870"/>
                </a:lnTo>
                <a:lnTo>
                  <a:pt x="0" y="7718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H" sz="3600" b="1" kern="1200" dirty="0">
                <a:latin typeface="Avenir Next LT Pro Demi" panose="020B0704020202020204" pitchFamily="34" charset="0"/>
              </a:rPr>
              <a:t>Que faire pour protéger son bébé ?</a:t>
            </a:r>
            <a:endParaRPr lang="en-US" sz="3600" kern="1200" dirty="0">
              <a:latin typeface="Avenir Next LT Pro Demi" panose="020B0704020202020204" pitchFamily="34" charset="0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22117C5-81F8-B004-3A37-F190902A3701}"/>
              </a:ext>
            </a:extLst>
          </p:cNvPr>
          <p:cNvGrpSpPr/>
          <p:nvPr/>
        </p:nvGrpSpPr>
        <p:grpSpPr>
          <a:xfrm>
            <a:off x="1594924" y="2245210"/>
            <a:ext cx="2240112" cy="3589823"/>
            <a:chOff x="1594924" y="2245210"/>
            <a:chExt cx="2240112" cy="3589823"/>
          </a:xfrm>
        </p:grpSpPr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129EA4DC-0F13-979E-7D99-441B6DD3C36B}"/>
                </a:ext>
              </a:extLst>
            </p:cNvPr>
            <p:cNvSpPr/>
            <p:nvPr/>
          </p:nvSpPr>
          <p:spPr>
            <a:xfrm>
              <a:off x="1594924" y="4612790"/>
              <a:ext cx="2214817" cy="1222243"/>
            </a:xfrm>
            <a:custGeom>
              <a:avLst/>
              <a:gdLst>
                <a:gd name="connsiteX0" fmla="*/ 0 w 5219307"/>
                <a:gd name="connsiteY0" fmla="*/ 0 h 771870"/>
                <a:gd name="connsiteX1" fmla="*/ 5219307 w 5219307"/>
                <a:gd name="connsiteY1" fmla="*/ 0 h 771870"/>
                <a:gd name="connsiteX2" fmla="*/ 5219307 w 5219307"/>
                <a:gd name="connsiteY2" fmla="*/ 771870 h 771870"/>
                <a:gd name="connsiteX3" fmla="*/ 0 w 5219307"/>
                <a:gd name="connsiteY3" fmla="*/ 771870 h 771870"/>
                <a:gd name="connsiteX4" fmla="*/ 0 w 5219307"/>
                <a:gd name="connsiteY4" fmla="*/ 0 h 77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9307" h="771870">
                  <a:moveTo>
                    <a:pt x="0" y="0"/>
                  </a:moveTo>
                  <a:lnTo>
                    <a:pt x="5219307" y="0"/>
                  </a:lnTo>
                  <a:lnTo>
                    <a:pt x="5219307" y="771870"/>
                  </a:lnTo>
                  <a:lnTo>
                    <a:pt x="0" y="7718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1800" b="0" i="0" kern="1200" dirty="0"/>
                <a:t>Porter un masque en cas de symptômes d’infection virale</a:t>
              </a:r>
              <a:endParaRPr lang="en-US" sz="1800" kern="1200" dirty="0"/>
            </a:p>
          </p:txBody>
        </p:sp>
        <p:pic>
          <p:nvPicPr>
            <p:cNvPr id="6" name="Graphique 5">
              <a:extLst>
                <a:ext uri="{FF2B5EF4-FFF2-40B4-BE49-F238E27FC236}">
                  <a16:creationId xmlns:a16="http://schemas.microsoft.com/office/drawing/2014/main" id="{660A1921-03C8-05E2-DBB9-3BC962001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85977" y="2245210"/>
              <a:ext cx="2149059" cy="2172937"/>
            </a:xfrm>
            <a:prstGeom prst="rect">
              <a:avLst/>
            </a:prstGeom>
          </p:spPr>
        </p:pic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7F9C093-B81C-5F76-C581-E6FAD6B36E35}"/>
              </a:ext>
            </a:extLst>
          </p:cNvPr>
          <p:cNvGrpSpPr/>
          <p:nvPr/>
        </p:nvGrpSpPr>
        <p:grpSpPr>
          <a:xfrm>
            <a:off x="4978840" y="2255843"/>
            <a:ext cx="2195272" cy="4006701"/>
            <a:chOff x="4978840" y="2255843"/>
            <a:chExt cx="2195272" cy="4006701"/>
          </a:xfrm>
        </p:grpSpPr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BDE2D3AF-06B6-B36B-5F72-E6272F73F248}"/>
                </a:ext>
              </a:extLst>
            </p:cNvPr>
            <p:cNvSpPr/>
            <p:nvPr/>
          </p:nvSpPr>
          <p:spPr>
            <a:xfrm>
              <a:off x="4978840" y="4612790"/>
              <a:ext cx="2195272" cy="1649754"/>
            </a:xfrm>
            <a:custGeom>
              <a:avLst/>
              <a:gdLst>
                <a:gd name="connsiteX0" fmla="*/ 0 w 5219307"/>
                <a:gd name="connsiteY0" fmla="*/ 0 h 771870"/>
                <a:gd name="connsiteX1" fmla="*/ 5219307 w 5219307"/>
                <a:gd name="connsiteY1" fmla="*/ 0 h 771870"/>
                <a:gd name="connsiteX2" fmla="*/ 5219307 w 5219307"/>
                <a:gd name="connsiteY2" fmla="*/ 771870 h 771870"/>
                <a:gd name="connsiteX3" fmla="*/ 0 w 5219307"/>
                <a:gd name="connsiteY3" fmla="*/ 771870 h 771870"/>
                <a:gd name="connsiteX4" fmla="*/ 0 w 5219307"/>
                <a:gd name="connsiteY4" fmla="*/ 0 h 77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9307" h="771870">
                  <a:moveTo>
                    <a:pt x="0" y="0"/>
                  </a:moveTo>
                  <a:lnTo>
                    <a:pt x="5219307" y="0"/>
                  </a:lnTo>
                  <a:lnTo>
                    <a:pt x="5219307" y="771870"/>
                  </a:lnTo>
                  <a:lnTo>
                    <a:pt x="0" y="7718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1800" b="0" i="0" kern="1200" dirty="0"/>
                <a:t>Effectuer les 1</a:t>
              </a:r>
              <a:r>
                <a:rPr lang="fr-CH" sz="1800" b="0" i="0" kern="1200" baseline="30000" dirty="0"/>
                <a:t>ères</a:t>
              </a:r>
              <a:r>
                <a:rPr lang="fr-CH" sz="1800" b="0" i="0" kern="1200" dirty="0"/>
                <a:t> vaccinations du bébé sans retard pour le protéger</a:t>
              </a:r>
              <a:endParaRPr lang="en-US" sz="1800" kern="1200" dirty="0"/>
            </a:p>
          </p:txBody>
        </p:sp>
        <p:pic>
          <p:nvPicPr>
            <p:cNvPr id="7" name="Graphique 6">
              <a:extLst>
                <a:ext uri="{FF2B5EF4-FFF2-40B4-BE49-F238E27FC236}">
                  <a16:creationId xmlns:a16="http://schemas.microsoft.com/office/drawing/2014/main" id="{9968AD56-A477-258A-DBEB-85A19AB33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25055" y="2255843"/>
              <a:ext cx="2149057" cy="2172937"/>
            </a:xfrm>
            <a:prstGeom prst="rect">
              <a:avLst/>
            </a:prstGeom>
          </p:spPr>
        </p:pic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F854D487-F519-A6F0-B379-9FECEA7C4311}"/>
              </a:ext>
            </a:extLst>
          </p:cNvPr>
          <p:cNvGrpSpPr/>
          <p:nvPr/>
        </p:nvGrpSpPr>
        <p:grpSpPr>
          <a:xfrm>
            <a:off x="8558277" y="2263065"/>
            <a:ext cx="2555200" cy="3912071"/>
            <a:chOff x="8558277" y="2263065"/>
            <a:chExt cx="2555200" cy="3912071"/>
          </a:xfrm>
        </p:grpSpPr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59DBF29E-BF86-ED3C-B96B-DD46048522ED}"/>
                </a:ext>
              </a:extLst>
            </p:cNvPr>
            <p:cNvSpPr/>
            <p:nvPr/>
          </p:nvSpPr>
          <p:spPr>
            <a:xfrm>
              <a:off x="8558277" y="4612790"/>
              <a:ext cx="2555200" cy="1562346"/>
            </a:xfrm>
            <a:custGeom>
              <a:avLst/>
              <a:gdLst>
                <a:gd name="connsiteX0" fmla="*/ 0 w 5219307"/>
                <a:gd name="connsiteY0" fmla="*/ 0 h 771870"/>
                <a:gd name="connsiteX1" fmla="*/ 5219307 w 5219307"/>
                <a:gd name="connsiteY1" fmla="*/ 0 h 771870"/>
                <a:gd name="connsiteX2" fmla="*/ 5219307 w 5219307"/>
                <a:gd name="connsiteY2" fmla="*/ 771870 h 771870"/>
                <a:gd name="connsiteX3" fmla="*/ 0 w 5219307"/>
                <a:gd name="connsiteY3" fmla="*/ 771870 h 771870"/>
                <a:gd name="connsiteX4" fmla="*/ 0 w 5219307"/>
                <a:gd name="connsiteY4" fmla="*/ 0 h 77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9307" h="771870">
                  <a:moveTo>
                    <a:pt x="0" y="0"/>
                  </a:moveTo>
                  <a:lnTo>
                    <a:pt x="5219307" y="0"/>
                  </a:lnTo>
                  <a:lnTo>
                    <a:pt x="5219307" y="771870"/>
                  </a:lnTo>
                  <a:lnTo>
                    <a:pt x="0" y="7718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1800" b="0" i="0" kern="1200" dirty="0"/>
                <a:t>Parents et proches : rester à jour dans les vaccinations contre la coqueluche et la grippe (notamment si grossesse)</a:t>
              </a:r>
              <a:endParaRPr lang="en-US" sz="1800" kern="1200" dirty="0"/>
            </a:p>
          </p:txBody>
        </p:sp>
        <p:pic>
          <p:nvPicPr>
            <p:cNvPr id="8" name="Graphique 7">
              <a:extLst>
                <a:ext uri="{FF2B5EF4-FFF2-40B4-BE49-F238E27FC236}">
                  <a16:creationId xmlns:a16="http://schemas.microsoft.com/office/drawing/2014/main" id="{1A0261BD-52EB-C439-1818-1B349A19C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593446" y="2263065"/>
              <a:ext cx="2141891" cy="2165689"/>
            </a:xfrm>
            <a:prstGeom prst="rect">
              <a:avLst/>
            </a:prstGeom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7621D68-2623-3265-77ED-A20C8571CEA0}"/>
              </a:ext>
            </a:extLst>
          </p:cNvPr>
          <p:cNvGrpSpPr/>
          <p:nvPr/>
        </p:nvGrpSpPr>
        <p:grpSpPr>
          <a:xfrm>
            <a:off x="2888444" y="358935"/>
            <a:ext cx="6415112" cy="361477"/>
            <a:chOff x="9725634" y="669584"/>
            <a:chExt cx="2466366" cy="36147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3F77D9-DAFC-B541-8EEB-5EBA9F301527}"/>
                </a:ext>
              </a:extLst>
            </p:cNvPr>
            <p:cNvSpPr/>
            <p:nvPr/>
          </p:nvSpPr>
          <p:spPr>
            <a:xfrm>
              <a:off x="9725634" y="669584"/>
              <a:ext cx="2466366" cy="361477"/>
            </a:xfrm>
            <a:prstGeom prst="rect">
              <a:avLst/>
            </a:prstGeom>
            <a:solidFill>
              <a:srgbClr val="00C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9F789BD-551C-CCCD-0D34-72559BFA3565}"/>
                </a:ext>
              </a:extLst>
            </p:cNvPr>
            <p:cNvSpPr txBox="1"/>
            <p:nvPr/>
          </p:nvSpPr>
          <p:spPr>
            <a:xfrm>
              <a:off x="9749080" y="686369"/>
              <a:ext cx="23989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600" b="1" i="0" dirty="0">
                  <a:solidFill>
                    <a:schemeClr val="bg1"/>
                  </a:solidFill>
                  <a:latin typeface="Avenir LT Pro 35 Light" panose="020B0402020203020204" pitchFamily="34" charset="0"/>
                </a:rPr>
                <a:t>MESURES DE PRÉVENTION CONTRE LA BRONCHIOLITE</a:t>
              </a:r>
              <a:endParaRPr lang="en-US" sz="1600" dirty="0">
                <a:solidFill>
                  <a:schemeClr val="bg1"/>
                </a:solidFill>
                <a:latin typeface="Avenir LT Pro 35 Light" panose="020B0402020203020204" pitchFamily="34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35C9B2B-B40D-D282-6B71-EC2D2AB0D9A4}"/>
              </a:ext>
            </a:extLst>
          </p:cNvPr>
          <p:cNvSpPr/>
          <p:nvPr/>
        </p:nvSpPr>
        <p:spPr>
          <a:xfrm>
            <a:off x="1" y="5658356"/>
            <a:ext cx="474878" cy="1199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9DBF59-FBAE-0B7B-866F-8E81A7F2D7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9" y="5806624"/>
            <a:ext cx="288545" cy="94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4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C472E3-63EF-9297-4C4B-FB84DCA1BB83}"/>
              </a:ext>
            </a:extLst>
          </p:cNvPr>
          <p:cNvSpPr/>
          <p:nvPr/>
        </p:nvSpPr>
        <p:spPr>
          <a:xfrm>
            <a:off x="0" y="1722345"/>
            <a:ext cx="12192000" cy="4549634"/>
          </a:xfrm>
          <a:prstGeom prst="rect">
            <a:avLst/>
          </a:prstGeom>
          <a:solidFill>
            <a:srgbClr val="AFF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8" name="Image 7" descr="Une image contenant personne, Accessoire de mode, ongle, bébé&#10;&#10;Description générée automatiquement">
            <a:extLst>
              <a:ext uri="{FF2B5EF4-FFF2-40B4-BE49-F238E27FC236}">
                <a16:creationId xmlns:a16="http://schemas.microsoft.com/office/drawing/2014/main" id="{791B8EFD-CFE4-7DA2-4B48-CE8B4BCA7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87" y="2080658"/>
            <a:ext cx="5841779" cy="328462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46041FB-05C4-9817-A045-DE927C124A27}"/>
              </a:ext>
            </a:extLst>
          </p:cNvPr>
          <p:cNvSpPr txBox="1"/>
          <p:nvPr/>
        </p:nvSpPr>
        <p:spPr>
          <a:xfrm>
            <a:off x="480646" y="457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233BF21-6C03-60DD-6242-15C4F737801D}"/>
              </a:ext>
            </a:extLst>
          </p:cNvPr>
          <p:cNvSpPr txBox="1"/>
          <p:nvPr/>
        </p:nvSpPr>
        <p:spPr>
          <a:xfrm>
            <a:off x="526365" y="561871"/>
            <a:ext cx="889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b="1" i="0" dirty="0">
                <a:latin typeface="Avenir LT Pro 35 Light" panose="020B0402020203020204" pitchFamily="34" charset="0"/>
              </a:rPr>
              <a:t>En cas de symptômes de votre enfant</a:t>
            </a:r>
            <a:endParaRPr lang="en-US" sz="3600" dirty="0">
              <a:latin typeface="Avenir LT Pro 35 Light" panose="020B0402020203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27EF0D-CE4F-98FF-2463-368DF2AD50E5}"/>
              </a:ext>
            </a:extLst>
          </p:cNvPr>
          <p:cNvSpPr/>
          <p:nvPr/>
        </p:nvSpPr>
        <p:spPr>
          <a:xfrm>
            <a:off x="480646" y="1387211"/>
            <a:ext cx="6975231" cy="4271145"/>
          </a:xfrm>
          <a:prstGeom prst="rect">
            <a:avLst/>
          </a:prstGeom>
          <a:solidFill>
            <a:srgbClr val="00C4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5DC41EC-6859-9EC6-C814-63626F3FA224}"/>
              </a:ext>
            </a:extLst>
          </p:cNvPr>
          <p:cNvSpPr txBox="1"/>
          <p:nvPr/>
        </p:nvSpPr>
        <p:spPr>
          <a:xfrm>
            <a:off x="7754306" y="5807554"/>
            <a:ext cx="3962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0" dirty="0"/>
              <a:t>Plus d’info sur  </a:t>
            </a:r>
            <a:r>
              <a:rPr lang="fr-CH" b="1" dirty="0">
                <a:solidFill>
                  <a:srgbClr val="35B9C5"/>
                </a:solidFill>
              </a:rPr>
              <a:t>www.vd.ch/bronchiolite</a:t>
            </a:r>
            <a:endParaRPr lang="en-US" b="1" dirty="0">
              <a:solidFill>
                <a:srgbClr val="35B9C5"/>
              </a:solidFill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28BCBD69-99E6-5DA7-A494-283A338E36DF}"/>
              </a:ext>
            </a:extLst>
          </p:cNvPr>
          <p:cNvGrpSpPr/>
          <p:nvPr/>
        </p:nvGrpSpPr>
        <p:grpSpPr>
          <a:xfrm>
            <a:off x="612749" y="1505231"/>
            <a:ext cx="6479734" cy="517768"/>
            <a:chOff x="612749" y="1505231"/>
            <a:chExt cx="6479734" cy="517768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FC41874-87AF-7BB1-6151-431EAC33C081}"/>
                </a:ext>
              </a:extLst>
            </p:cNvPr>
            <p:cNvSpPr txBox="1"/>
            <p:nvPr/>
          </p:nvSpPr>
          <p:spPr>
            <a:xfrm>
              <a:off x="1091624" y="1510837"/>
              <a:ext cx="60008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24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Contacter en priorité le pédiatre de l’enfant</a:t>
              </a:r>
              <a:endParaRPr lang="fr-CH" b="1" i="0" dirty="0">
                <a:solidFill>
                  <a:schemeClr val="bg1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9" name="Graphique 8" descr="Point d’insertion vers la droite avec un remplissage uni">
              <a:extLst>
                <a:ext uri="{FF2B5EF4-FFF2-40B4-BE49-F238E27FC236}">
                  <a16:creationId xmlns:a16="http://schemas.microsoft.com/office/drawing/2014/main" id="{AEFB3FFB-83C5-895F-8397-7F4930315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2749" y="1505231"/>
              <a:ext cx="517768" cy="517768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E85E45B3-51DA-7CCD-E103-315B793C6AC1}"/>
              </a:ext>
            </a:extLst>
          </p:cNvPr>
          <p:cNvGrpSpPr/>
          <p:nvPr/>
        </p:nvGrpSpPr>
        <p:grpSpPr>
          <a:xfrm>
            <a:off x="612749" y="3010566"/>
            <a:ext cx="6973460" cy="2522882"/>
            <a:chOff x="612749" y="3010566"/>
            <a:chExt cx="6973460" cy="2522882"/>
          </a:xfrm>
        </p:grpSpPr>
        <p:pic>
          <p:nvPicPr>
            <p:cNvPr id="18" name="Graphique 17" descr="Point d’insertion vers la droite avec un remplissage uni">
              <a:extLst>
                <a:ext uri="{FF2B5EF4-FFF2-40B4-BE49-F238E27FC236}">
                  <a16:creationId xmlns:a16="http://schemas.microsoft.com/office/drawing/2014/main" id="{25572106-3750-1484-5C09-D76ADB775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2749" y="4512884"/>
              <a:ext cx="517768" cy="517768"/>
            </a:xfrm>
            <a:prstGeom prst="rect">
              <a:avLst/>
            </a:prstGeom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DAC36E07-0AA1-F8B6-91AE-08930E942970}"/>
                </a:ext>
              </a:extLst>
            </p:cNvPr>
            <p:cNvSpPr txBox="1"/>
            <p:nvPr/>
          </p:nvSpPr>
          <p:spPr>
            <a:xfrm>
              <a:off x="703391" y="3010566"/>
              <a:ext cx="635390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En cas de signe de gravité :</a:t>
              </a:r>
              <a:endParaRPr lang="fr-CH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  <a:p>
              <a:pPr algn="l"/>
              <a:r>
                <a:rPr lang="fr-CH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Modification significative du comportement, enfant mou, prises alimentaires inférieures à la moitié des rations habituelles sur 3 repas consécutifs, respiration très rapide ou très lente ou irrégulière, coloration bleutée des lèvres ou des extrémités.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6ED1BC3F-E3D0-42BB-DE4C-49C8E85ADC54}"/>
                </a:ext>
              </a:extLst>
            </p:cNvPr>
            <p:cNvSpPr txBox="1"/>
            <p:nvPr/>
          </p:nvSpPr>
          <p:spPr>
            <a:xfrm>
              <a:off x="1091624" y="4603260"/>
              <a:ext cx="6494585" cy="865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2000"/>
                </a:lnSpc>
              </a:pPr>
              <a:r>
                <a:rPr lang="fr-CH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Dirigez-vous vers les urgences les plus proches</a:t>
              </a:r>
            </a:p>
            <a:p>
              <a:pPr algn="l">
                <a:lnSpc>
                  <a:spcPts val="2000"/>
                </a:lnSpc>
              </a:pPr>
              <a:endParaRPr lang="fr-CH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l">
                <a:lnSpc>
                  <a:spcPts val="2000"/>
                </a:lnSpc>
              </a:pPr>
              <a:r>
                <a:rPr lang="fr-CH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Urgence vitale : </a:t>
              </a:r>
              <a:r>
                <a:rPr lang="fr-CH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a</a:t>
              </a:r>
              <a:r>
                <a:rPr lang="fr-CH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ppeler le 144</a:t>
              </a:r>
            </a:p>
          </p:txBody>
        </p:sp>
        <p:pic>
          <p:nvPicPr>
            <p:cNvPr id="21" name="Graphique 20" descr="Point d’insertion vers la droite avec un remplissage uni">
              <a:extLst>
                <a:ext uri="{FF2B5EF4-FFF2-40B4-BE49-F238E27FC236}">
                  <a16:creationId xmlns:a16="http://schemas.microsoft.com/office/drawing/2014/main" id="{982D94DE-5495-DC19-3560-ED27B5606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4689" y="5015680"/>
              <a:ext cx="517768" cy="517768"/>
            </a:xfrm>
            <a:prstGeom prst="rect">
              <a:avLst/>
            </a:prstGeom>
          </p:spPr>
        </p:pic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E0F666FB-45E1-5249-F3A4-43AE43621E1D}"/>
              </a:ext>
            </a:extLst>
          </p:cNvPr>
          <p:cNvGrpSpPr/>
          <p:nvPr/>
        </p:nvGrpSpPr>
        <p:grpSpPr>
          <a:xfrm>
            <a:off x="612749" y="2059337"/>
            <a:ext cx="6479734" cy="765626"/>
            <a:chOff x="612749" y="2059337"/>
            <a:chExt cx="6479734" cy="765626"/>
          </a:xfrm>
        </p:grpSpPr>
        <p:pic>
          <p:nvPicPr>
            <p:cNvPr id="16" name="Graphique 15" descr="Point d’insertion vers la droite avec un remplissage uni">
              <a:extLst>
                <a:ext uri="{FF2B5EF4-FFF2-40B4-BE49-F238E27FC236}">
                  <a16:creationId xmlns:a16="http://schemas.microsoft.com/office/drawing/2014/main" id="{971910FD-CE8B-C228-ABA1-8529EE3E6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2749" y="2059337"/>
              <a:ext cx="517768" cy="517768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53401347-7978-60A3-1C66-F29740995DDF}"/>
                </a:ext>
              </a:extLst>
            </p:cNvPr>
            <p:cNvSpPr txBox="1"/>
            <p:nvPr/>
          </p:nvSpPr>
          <p:spPr>
            <a:xfrm>
              <a:off x="1091624" y="2178632"/>
              <a:ext cx="60008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À défaut, appeler la centrale téléphonique des médecins de garde au </a:t>
              </a:r>
              <a:r>
                <a:rPr lang="fr-CH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0848 133 13</a:t>
              </a:r>
              <a:endParaRPr lang="fr-CH" b="1" i="0" dirty="0">
                <a:solidFill>
                  <a:schemeClr val="bg1"/>
                </a:solidFill>
                <a:effectLst/>
                <a:latin typeface="Bahnschrift Light" panose="020B0502040204020203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9A2402C-614D-2DF1-76CD-32770D7EA36C}"/>
              </a:ext>
            </a:extLst>
          </p:cNvPr>
          <p:cNvSpPr/>
          <p:nvPr/>
        </p:nvSpPr>
        <p:spPr>
          <a:xfrm>
            <a:off x="1" y="5658356"/>
            <a:ext cx="474878" cy="1199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BE0A07A-2F5E-3FB1-32F2-B67B9A96B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9" y="5806624"/>
            <a:ext cx="288545" cy="94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623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347</Words>
  <Application>Microsoft Office PowerPoint</Application>
  <PresentationFormat>Grand écran</PresentationFormat>
  <Paragraphs>33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Calibri</vt:lpstr>
      <vt:lpstr>Avenir Next LT Pro Demi</vt:lpstr>
      <vt:lpstr>Calibri Light</vt:lpstr>
      <vt:lpstr>Avenir LT Pro 35 Light</vt:lpstr>
      <vt:lpstr>Bahnschrift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Centre Hospitalier Universitaire Vaudois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Curchod Alina</dc:creator>
  <cp:lastModifiedBy>Moroni May Kou</cp:lastModifiedBy>
  <cp:revision>15</cp:revision>
  <dcterms:created xsi:type="dcterms:W3CDTF">2023-11-14T08:26:55Z</dcterms:created>
  <dcterms:modified xsi:type="dcterms:W3CDTF">2023-11-14T16:23:34Z</dcterms:modified>
</cp:coreProperties>
</file>