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0000"/>
    <a:srgbClr val="9966FF"/>
    <a:srgbClr val="7E7E7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29678-AF95-4165-B447-06E0D10EEBB3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4D1CE-BA21-4DC1-B478-1FDFFEB84D2C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2614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F56834-CADB-4468-B288-BAF3470AE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C4621B-AA22-42FF-A4F3-D4639CC9D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52B7FF-9B5F-4371-AC83-301F79D8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3E4BA-5418-4696-BF40-65CABADE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B77B21-0D39-4F15-BB9A-96F21559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733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AD81B-C8C1-46F2-8FEB-36965DC8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394B8D-EF43-415A-8B68-60ADA360D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B7DA37-669A-4077-AE86-07EDD920F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0B7216-8BD1-49F9-91ED-C4D1D482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24EE42-B935-40C2-9886-C85ECD82E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8934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14F3F3-0C77-40C4-AF50-DB9B1BB4A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A34324-117C-4A81-9E16-8C264BB9D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0FBF8C-2C7B-446D-8DB1-D03D55D6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E9B494-3F77-4EB9-81FE-64D164F5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31E92D-0ADE-45FF-B267-85EC5844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889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B7B7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274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71A8B-F05D-468B-83B5-E0DA79F7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26B05-054D-4C7F-B567-A9BF4E310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2EEC48-FEB2-4A65-A1DE-F238C49C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476ADA-C2AB-4CBA-A96B-98F0ED2A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8C1E82-43CC-4248-9B2A-42E6DFFF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98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294D5-BDAD-4B5A-8241-01A94E189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2268D9-D3D0-40D1-AF96-5FB7B3634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5B14A4-9743-472F-9DE6-65F36AB4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7FA30F-DEAE-49BA-92CA-DD6026D9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05D1E3-C852-48E5-A815-2EFBA002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4380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7A19F-91A5-4262-A71F-3833017D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9B59B3-51E8-43F8-802C-49BA42CFC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42B5C7-A962-4BE2-BADC-CD01BE22A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791DA-2B19-4EF8-ACBB-5301BDF6D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935306-8D26-46D5-9B24-673D054D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4068BE-B455-4993-B58C-44D2E47B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282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BDE23-F360-4C41-AFF9-895A39F2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6AFCB3-1D92-406D-82C9-C59D628B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ED31C2-4CEF-45BF-B70A-C5D29D2BA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6E8924-7ECA-45AA-9E3B-9009D4F59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B3DD8A-F5BF-441A-97AF-C78DD31E7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E49F6B-9D59-452D-AD53-C5BA106C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F043D9-EAB5-4C54-8CAC-31872633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9295E3-DBFA-4C09-8C43-87D06909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9639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E01F6D-A130-4803-AF93-58A3B22A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2060F8-1360-4A76-B1D5-1E79BD11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281712-24A7-41AF-AD07-BEE48B88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D64AFD-F327-4FAD-AF1A-3CA25872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2096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4B5163-43EE-4BFC-92ED-8EB523BA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DE57E5-D76D-4121-B1FA-2B59430A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13FFD0-0CEE-4D83-B2FC-89F715B9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1524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02526C-63E7-436F-AC2F-065A0B99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C04BB8-6C95-4C43-9246-20CD2288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41D2EB-56AD-4CC3-9E91-02AA86969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5DB4A7-6BD4-41E8-B7D7-E53E9F26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E009CC-2D07-43FA-8B69-6038F858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7BC8C1-84F1-4E79-9C1B-6830CAAB7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489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90004-273D-482A-8D43-FBDCF1BB2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F123FD-534F-453D-9503-48C9C0DAB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089921-6133-49E4-A7C2-507C06A32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AEDB8A-C84F-4944-A9A6-5FEBAB6C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94E2C8-D572-4F9B-922C-64964EC7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BEC40A-E8C5-4FD2-8294-5B756201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354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CA5AF3-CB0F-4FB9-89EB-4CA50BB4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243210-2578-4404-BE41-44966D8FF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0D33B4-F96F-4BBA-A1F0-40489B99B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E114-2FFA-47D7-906E-AE48C3F8F63E}" type="datetimeFigureOut">
              <a:rPr lang="fr-CH" smtClean="0"/>
              <a:t>14.11.2022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BDA75B-D4B4-4EE5-9FCE-94463F169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66984-D214-4C17-8489-1C3972BE3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3781-4C6E-4559-8B61-0313C10524A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3942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33276" y="6182567"/>
            <a:ext cx="222503" cy="5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63491D72-8C4F-468E-8EBA-A7DF52012A57}"/>
              </a:ext>
            </a:extLst>
          </p:cNvPr>
          <p:cNvSpPr/>
          <p:nvPr/>
        </p:nvSpPr>
        <p:spPr>
          <a:xfrm>
            <a:off x="1136885" y="855684"/>
            <a:ext cx="9755374" cy="1651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&lt;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1532E0F-D3C3-41AE-AC21-0D6973D2B7D5}"/>
              </a:ext>
            </a:extLst>
          </p:cNvPr>
          <p:cNvSpPr txBox="1"/>
          <p:nvPr/>
        </p:nvSpPr>
        <p:spPr>
          <a:xfrm>
            <a:off x="2772959" y="1681274"/>
            <a:ext cx="6442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</a:rPr>
              <a:t>Un instrument de développement économique</a:t>
            </a:r>
          </a:p>
          <a:p>
            <a:pPr algn="ctr"/>
            <a:r>
              <a:rPr lang="fr-CH" sz="1600" dirty="0">
                <a:solidFill>
                  <a:schemeClr val="bg1"/>
                </a:solidFill>
              </a:rPr>
              <a:t> basé sur l’innovation régionale (au sens large du terme),</a:t>
            </a:r>
          </a:p>
          <a:p>
            <a:pPr algn="ctr"/>
            <a:r>
              <a:rPr lang="fr-CH" sz="1600" dirty="0">
                <a:solidFill>
                  <a:schemeClr val="bg1"/>
                </a:solidFill>
              </a:rPr>
              <a:t> la création de valeur ajoutée et d’emplois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7AB464-4C28-45A4-88B4-32F1FEC57468}"/>
              </a:ext>
            </a:extLst>
          </p:cNvPr>
          <p:cNvSpPr txBox="1"/>
          <p:nvPr/>
        </p:nvSpPr>
        <p:spPr>
          <a:xfrm>
            <a:off x="1124127" y="2941083"/>
            <a:ext cx="3841040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CH" sz="1400" dirty="0"/>
          </a:p>
          <a:p>
            <a:pPr algn="ctr"/>
            <a:r>
              <a:rPr lang="fr-CH" sz="1400" dirty="0"/>
              <a:t>Renforcer les systèmes de valeur ajoutée touristiques</a:t>
            </a:r>
          </a:p>
          <a:p>
            <a:pPr algn="ctr"/>
            <a:endParaRPr lang="fr-CH" sz="1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95A868E-3F65-468A-9849-2D52A6CF8474}"/>
              </a:ext>
            </a:extLst>
          </p:cNvPr>
          <p:cNvSpPr txBox="1"/>
          <p:nvPr/>
        </p:nvSpPr>
        <p:spPr>
          <a:xfrm>
            <a:off x="1124127" y="3956603"/>
            <a:ext cx="3841040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400" dirty="0"/>
              <a:t>Renforcer les systèmes de valeur ajoutée industriels et artisanaux</a:t>
            </a:r>
            <a:br>
              <a:rPr lang="fr-CH" sz="1400" dirty="0"/>
            </a:br>
            <a:r>
              <a:rPr lang="fr-CH" sz="1200" dirty="0"/>
              <a:t>(Niveau intercantonal avec les RIS – et cantonal)</a:t>
            </a:r>
          </a:p>
          <a:p>
            <a:pPr algn="ctr"/>
            <a:endParaRPr lang="fr-CH" sz="1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3F524BD-082B-47F3-B85E-AAB41ED1742C}"/>
              </a:ext>
            </a:extLst>
          </p:cNvPr>
          <p:cNvSpPr txBox="1"/>
          <p:nvPr/>
        </p:nvSpPr>
        <p:spPr>
          <a:xfrm>
            <a:off x="1135413" y="4966100"/>
            <a:ext cx="3822930" cy="6155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400" dirty="0"/>
              <a:t>Renforcer d’autres systèmes de valeur ajoutée </a:t>
            </a:r>
            <a:r>
              <a:rPr lang="fr-CH" sz="1000" dirty="0"/>
              <a:t>(énergie, formation, santé, …)</a:t>
            </a:r>
          </a:p>
          <a:p>
            <a:pPr algn="ctr"/>
            <a:endParaRPr lang="fr-CH" sz="1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B5E48F-24BF-4915-B450-32C50522DB7C}"/>
              </a:ext>
            </a:extLst>
          </p:cNvPr>
          <p:cNvSpPr/>
          <p:nvPr/>
        </p:nvSpPr>
        <p:spPr>
          <a:xfrm>
            <a:off x="9103812" y="4030108"/>
            <a:ext cx="1892355" cy="23967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7AAD199-ED30-4FD5-9D29-856F4F51BDD5}"/>
              </a:ext>
            </a:extLst>
          </p:cNvPr>
          <p:cNvSpPr txBox="1"/>
          <p:nvPr/>
        </p:nvSpPr>
        <p:spPr>
          <a:xfrm>
            <a:off x="9168690" y="4271378"/>
            <a:ext cx="182747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Mieux s’ancrer dans la stratégie de développement</a:t>
            </a: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 durable 2030</a:t>
            </a:r>
          </a:p>
          <a:p>
            <a:pPr algn="ctr"/>
            <a:endParaRPr lang="fr-CH" sz="1200" i="1" dirty="0">
              <a:solidFill>
                <a:schemeClr val="bg1"/>
              </a:solidFill>
            </a:endParaRPr>
          </a:p>
          <a:p>
            <a:pPr algn="ctr"/>
            <a:endParaRPr lang="fr-CH" sz="1200" i="1" dirty="0">
              <a:solidFill>
                <a:schemeClr val="bg1"/>
              </a:solidFill>
            </a:endParaRPr>
          </a:p>
          <a:p>
            <a:pPr algn="ctr"/>
            <a:endParaRPr lang="fr-CH" sz="1200" i="1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7A12D6B-5E7B-4423-849C-CA6340D68382}"/>
              </a:ext>
            </a:extLst>
          </p:cNvPr>
          <p:cNvSpPr/>
          <p:nvPr/>
        </p:nvSpPr>
        <p:spPr>
          <a:xfrm>
            <a:off x="7405476" y="2889222"/>
            <a:ext cx="1531183" cy="27643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6526225-385E-4A6E-B752-500BD92FC956}"/>
              </a:ext>
            </a:extLst>
          </p:cNvPr>
          <p:cNvSpPr txBox="1"/>
          <p:nvPr/>
        </p:nvSpPr>
        <p:spPr>
          <a:xfrm>
            <a:off x="7444198" y="2932550"/>
            <a:ext cx="1473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Outils financiers 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AFA9A26-D555-45F5-ABEE-35FBEC0ECBC8}"/>
              </a:ext>
            </a:extLst>
          </p:cNvPr>
          <p:cNvSpPr txBox="1"/>
          <p:nvPr/>
        </p:nvSpPr>
        <p:spPr>
          <a:xfrm>
            <a:off x="7478373" y="3428999"/>
            <a:ext cx="1439724" cy="212365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fr-CH" sz="1200" dirty="0">
                <a:solidFill>
                  <a:schemeClr val="bg1"/>
                </a:solidFill>
              </a:rPr>
              <a:t>Aides à fonds perdu</a:t>
            </a:r>
          </a:p>
          <a:p>
            <a:pPr algn="ctr"/>
            <a:endParaRPr lang="fr-CH" sz="1200" dirty="0">
              <a:solidFill>
                <a:schemeClr val="bg1"/>
              </a:solidFill>
            </a:endParaRPr>
          </a:p>
          <a:p>
            <a:pPr algn="ctr"/>
            <a:r>
              <a:rPr lang="fr-CH" sz="1200" dirty="0">
                <a:solidFill>
                  <a:schemeClr val="bg1"/>
                </a:solidFill>
              </a:rPr>
              <a:t>Prêts pur les infrastructures</a:t>
            </a:r>
          </a:p>
          <a:p>
            <a:pPr algn="ctr"/>
            <a:endParaRPr lang="fr-CH" sz="1200" b="1" dirty="0">
              <a:solidFill>
                <a:schemeClr val="bg1"/>
              </a:solidFill>
            </a:endParaRPr>
          </a:p>
          <a:p>
            <a:pPr algn="ctr"/>
            <a:r>
              <a:rPr lang="fr-CH" sz="1200" dirty="0">
                <a:solidFill>
                  <a:schemeClr val="bg1"/>
                </a:solidFill>
              </a:rPr>
              <a:t>Aides à fonds perdu pour  des petites infrastructures</a:t>
            </a:r>
          </a:p>
          <a:p>
            <a:pPr algn="ctr"/>
            <a:r>
              <a:rPr lang="fr-CH" sz="1200" dirty="0">
                <a:solidFill>
                  <a:schemeClr val="bg1"/>
                </a:solidFill>
              </a:rPr>
              <a:t>(à confirmer)</a:t>
            </a:r>
          </a:p>
          <a:p>
            <a:pPr algn="ctr"/>
            <a:endParaRPr lang="fr-CH" sz="1200" b="1" i="1" dirty="0">
              <a:solidFill>
                <a:schemeClr val="bg1"/>
              </a:solidFill>
            </a:endParaRPr>
          </a:p>
          <a:p>
            <a:pPr algn="ctr"/>
            <a:endParaRPr lang="fr-CH" sz="1200" b="1" i="1" dirty="0">
              <a:solidFill>
                <a:schemeClr val="bg1"/>
              </a:solidFill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889163C-7FBF-4EC3-AB2D-07B856583FC6}"/>
              </a:ext>
            </a:extLst>
          </p:cNvPr>
          <p:cNvSpPr txBox="1"/>
          <p:nvPr/>
        </p:nvSpPr>
        <p:spPr>
          <a:xfrm>
            <a:off x="1070199" y="2550322"/>
            <a:ext cx="9925968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400" dirty="0"/>
              <a:t>dont les effets s’inscrivent dans un périmètre d’impact défini par la Confédération (dits espaces ruraux et de montagne)</a:t>
            </a:r>
          </a:p>
        </p:txBody>
      </p:sp>
      <p:sp>
        <p:nvSpPr>
          <p:cNvPr id="34" name="object 3">
            <a:extLst>
              <a:ext uri="{FF2B5EF4-FFF2-40B4-BE49-F238E27FC236}">
                <a16:creationId xmlns:a16="http://schemas.microsoft.com/office/drawing/2014/main" id="{2ECF393E-9EF2-4311-875B-AC14F878912F}"/>
              </a:ext>
            </a:extLst>
          </p:cNvPr>
          <p:cNvSpPr txBox="1">
            <a:spLocks/>
          </p:cNvSpPr>
          <p:nvPr/>
        </p:nvSpPr>
        <p:spPr>
          <a:xfrm>
            <a:off x="354608" y="260807"/>
            <a:ext cx="10159068" cy="6492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7B7B7B"/>
                </a:solidFill>
                <a:latin typeface="Carlito"/>
                <a:ea typeface="+mj-ea"/>
                <a:cs typeface="Carlito"/>
              </a:defRPr>
            </a:lvl1pPr>
          </a:lstStyle>
          <a:p>
            <a:r>
              <a:rPr lang="fr-FR" sz="2800" b="1" dirty="0">
                <a:solidFill>
                  <a:srgbClr val="7C7C7C"/>
                </a:solidFill>
                <a:latin typeface="Circular ProTT Bold" panose="020B0804020101010102" pitchFamily="34" charset="0"/>
              </a:rPr>
              <a:t>Le cadre fédéral pour la NPR pour la période 2024-2027 </a:t>
            </a:r>
            <a:br>
              <a:rPr lang="fr-FR" sz="2800" b="1" dirty="0">
                <a:solidFill>
                  <a:srgbClr val="7C7C7C"/>
                </a:solidFill>
                <a:latin typeface="Circular ProTT Bold" panose="020B0804020101010102" pitchFamily="34" charset="0"/>
              </a:rPr>
            </a:br>
            <a:endParaRPr lang="fr-FR" sz="1800" dirty="0">
              <a:latin typeface="Calibri" panose="020F0502020204030204" pitchFamily="34" charset="0"/>
            </a:endParaRPr>
          </a:p>
        </p:txBody>
      </p:sp>
      <p:pic>
        <p:nvPicPr>
          <p:cNvPr id="24" name="Picture 15" descr="RÃ©sultat de recherche d'images pour &quot;logo npr nouvelle politique rÃ©gionale&quot;">
            <a:extLst>
              <a:ext uri="{FF2B5EF4-FFF2-40B4-BE49-F238E27FC236}">
                <a16:creationId xmlns:a16="http://schemas.microsoft.com/office/drawing/2014/main" id="{BCD234F9-026E-41C6-A94D-BC3F5930F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6" y="6137086"/>
            <a:ext cx="661464" cy="57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1D169AA-055B-4A60-970E-F82FA3D138D1}"/>
              </a:ext>
            </a:extLst>
          </p:cNvPr>
          <p:cNvSpPr/>
          <p:nvPr/>
        </p:nvSpPr>
        <p:spPr>
          <a:xfrm>
            <a:off x="9079437" y="2896149"/>
            <a:ext cx="1903970" cy="1095909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8642574-9DDB-4B0D-B70D-5ED8816F56BB}"/>
              </a:ext>
            </a:extLst>
          </p:cNvPr>
          <p:cNvSpPr txBox="1"/>
          <p:nvPr/>
        </p:nvSpPr>
        <p:spPr>
          <a:xfrm>
            <a:off x="9103812" y="3061674"/>
            <a:ext cx="177568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Tenir compte des enjeux de numérisation</a:t>
            </a:r>
            <a:endParaRPr lang="fr-CH" sz="1200" i="1" dirty="0">
              <a:solidFill>
                <a:schemeClr val="bg1"/>
              </a:solidFill>
            </a:endParaRPr>
          </a:p>
          <a:p>
            <a:pPr algn="ctr"/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606A2F5-B90D-4CEF-84B8-F31D11C890E3}"/>
              </a:ext>
            </a:extLst>
          </p:cNvPr>
          <p:cNvSpPr txBox="1"/>
          <p:nvPr/>
        </p:nvSpPr>
        <p:spPr>
          <a:xfrm>
            <a:off x="5050434" y="2932550"/>
            <a:ext cx="2246172" cy="26776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200" i="1" dirty="0">
                <a:solidFill>
                  <a:schemeClr val="bg1"/>
                </a:solidFill>
              </a:rPr>
              <a:t>Contenu </a:t>
            </a:r>
            <a:br>
              <a:rPr lang="fr-CH" sz="1200" i="1" dirty="0">
                <a:solidFill>
                  <a:schemeClr val="bg1"/>
                </a:solidFill>
              </a:rPr>
            </a:br>
            <a:endParaRPr lang="fr-CH" sz="1200" i="1" dirty="0">
              <a:solidFill>
                <a:schemeClr val="bg1"/>
              </a:solidFill>
            </a:endParaRPr>
          </a:p>
          <a:p>
            <a:pPr algn="ctr"/>
            <a:r>
              <a:rPr lang="fr-CH" sz="1200" i="1" dirty="0">
                <a:solidFill>
                  <a:schemeClr val="bg1"/>
                </a:solidFill>
              </a:rPr>
              <a:t>Transfert de connaissances et  soutien à l’innovation</a:t>
            </a:r>
          </a:p>
          <a:p>
            <a:pPr algn="ctr"/>
            <a:endParaRPr lang="fr-CH" sz="1200" i="1" dirty="0">
              <a:solidFill>
                <a:schemeClr val="bg1"/>
              </a:solidFill>
            </a:endParaRPr>
          </a:p>
          <a:p>
            <a:pPr algn="ctr"/>
            <a:r>
              <a:rPr lang="fr-CH" sz="1200" i="1" dirty="0">
                <a:solidFill>
                  <a:schemeClr val="bg1"/>
                </a:solidFill>
              </a:rPr>
              <a:t>Qualification de la main d’œuvre</a:t>
            </a:r>
          </a:p>
          <a:p>
            <a:pPr algn="ctr"/>
            <a:endParaRPr lang="fr-CH" sz="1200" i="1" dirty="0">
              <a:solidFill>
                <a:schemeClr val="bg1"/>
              </a:solidFill>
            </a:endParaRPr>
          </a:p>
          <a:p>
            <a:pPr algn="ctr"/>
            <a:r>
              <a:rPr lang="fr-CH" sz="1200" i="1" dirty="0">
                <a:solidFill>
                  <a:schemeClr val="bg1"/>
                </a:solidFill>
              </a:rPr>
              <a:t>Mise en réseau et coopération</a:t>
            </a:r>
          </a:p>
          <a:p>
            <a:pPr algn="ctr"/>
            <a:endParaRPr lang="fr-CH" sz="1200" i="1" dirty="0">
              <a:solidFill>
                <a:schemeClr val="bg1"/>
              </a:solidFill>
            </a:endParaRPr>
          </a:p>
          <a:p>
            <a:pPr algn="ctr"/>
            <a:r>
              <a:rPr lang="fr-CH" sz="1200" i="1" dirty="0">
                <a:solidFill>
                  <a:schemeClr val="bg1"/>
                </a:solidFill>
              </a:rPr>
              <a:t>Prolongation des chaînes de valeur et combler les lacunes</a:t>
            </a:r>
          </a:p>
          <a:p>
            <a:pPr algn="ctr"/>
            <a:endParaRPr lang="fr-CH" sz="1200" i="1" dirty="0">
              <a:solidFill>
                <a:schemeClr val="bg1"/>
              </a:solidFill>
            </a:endParaRPr>
          </a:p>
          <a:p>
            <a:pPr algn="ctr"/>
            <a:r>
              <a:rPr lang="fr-CH" sz="1200" i="1" dirty="0">
                <a:solidFill>
                  <a:schemeClr val="bg1"/>
                </a:solidFill>
              </a:rPr>
              <a:t>Infrastructures et offres orientées vers la création de valeur ajoutée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1275018-F8FC-44ED-9A78-1E91F8990DFA}"/>
              </a:ext>
            </a:extLst>
          </p:cNvPr>
          <p:cNvSpPr txBox="1"/>
          <p:nvPr/>
        </p:nvSpPr>
        <p:spPr>
          <a:xfrm>
            <a:off x="1135413" y="5739185"/>
            <a:ext cx="7801246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Un ciblage sur des projets à vocation d’exportation de produits / offres / services  hors de la région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5DA2BB2-07A8-4385-96DE-DC7ED73FD0E3}"/>
              </a:ext>
            </a:extLst>
          </p:cNvPr>
          <p:cNvSpPr txBox="1"/>
          <p:nvPr/>
        </p:nvSpPr>
        <p:spPr>
          <a:xfrm>
            <a:off x="1149811" y="6119049"/>
            <a:ext cx="7801246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Une ouverture pour des projets renforçant l’économie présentielle</a:t>
            </a:r>
          </a:p>
        </p:txBody>
      </p:sp>
    </p:spTree>
    <p:extLst>
      <p:ext uri="{BB962C8B-B14F-4D97-AF65-F5344CB8AC3E}">
        <p14:creationId xmlns:p14="http://schemas.microsoft.com/office/powerpoint/2010/main" val="1503404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2714</TotalTime>
  <Words>200</Words>
  <Application>Microsoft Office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Carlito</vt:lpstr>
      <vt:lpstr>Circular ProTT 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Martrou Véronique</dc:creator>
  <cp:lastModifiedBy>Martrou Véronique</cp:lastModifiedBy>
  <cp:revision>350</cp:revision>
  <dcterms:created xsi:type="dcterms:W3CDTF">2022-02-21T12:33:17Z</dcterms:created>
  <dcterms:modified xsi:type="dcterms:W3CDTF">2022-11-14T10:08:10Z</dcterms:modified>
</cp:coreProperties>
</file>