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9926638" cy="143557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D3A7594-2B27-B4E7-0DC0-CC0CE96A0640}" name="Walter Mathias" initials="WM" userId="S::zofow1@vd.ch::b9b232b1-e70a-4b96-90cc-d58022347ad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EEABE5-9E81-4B65-AD31-105A568D2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65DA67A-A708-4108-8A4B-E12133614E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C4F2B8E-05B2-4A1C-B5EF-37631A323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AC4D0D-F082-4F95-8707-3007F6605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A27F1A4-4D23-4B3B-BA9E-A08F89124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21562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30622-9B2C-486F-8591-36BC1A58F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70FE0F8-BB63-4C3E-A38D-D2DADDAB7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A98AE90-0B77-4396-9C0A-7224F13DB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F234CC-F913-4088-A82B-920E8C451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3236712-2F00-4A7C-AAC6-00A98B88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09079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D8DE4E-37AB-4808-B3C0-BA869852B2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90343AA-2C49-4A9B-A9CB-B6B0539B6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365A73-FB41-44DD-939D-606EA3091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4E1E6C-269B-4520-8174-060CA5EC6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197607-D424-4390-B56E-EE47EFA11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04562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B630A6-FA77-4BFA-A48C-8637E03B3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C2B4EF-975F-41AC-A5CF-043BDF070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25B102-FCB4-47B3-9346-4EBDD3288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E495FE3-AA83-45D4-8038-FEC577068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63B7C5-5555-484D-BBAE-1258AF8D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87797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39CEF0-E769-4596-8345-519A82D29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EDBFB8-4A34-40E5-A816-FB0052E07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621F96-3C5C-4532-A35A-405E7BB5A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8261AF-E4DD-4898-BDBD-9462528A3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A95A12-147B-414C-A4B2-01874AF4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56470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F7F994-BAEB-4271-AD2C-B47697EBF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ACC7867-461D-43A5-86DD-44268A8A1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E52372B-CCF0-4BF3-9BB0-BFA85279C8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6241B3D-1E40-4F6C-BD2B-160CA968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0BD256-1C2E-4ADC-BDBC-8F4544CA7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B9FD0F-6691-4693-AED6-1205619D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14742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70712-023E-43AC-B724-8CB0CAA45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5FC9A1F-F056-40E9-9E6A-7EFA4BF606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0EC2DA-2B4D-44DD-945A-30B8BC4DA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185A733-6E4D-4346-905C-DE2DBBD1C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1FB3D7-98CE-410B-B24C-07F1C89D8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7E79112-D440-4888-A8F7-994AB00A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3881520-DB3E-4072-90FB-D22C80D06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83C0D63-9BE4-42E9-ADD0-89842D053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131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13662-1746-4AAD-8574-35FCBE902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4D9B7A-C271-45AD-BE50-F428DEE73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A7323DB-8115-4EBA-9D66-57694DDFE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D920FE-7868-4A61-B638-AFB9AE6DD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38968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F9D3DDB-F50E-48EE-805D-8C867BEFF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BBAB45F-504D-41BA-8545-6CA6482FA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3D608E7-30BA-4326-BE8E-507758579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42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6AEABF-1914-4C54-934F-B03B1E5A3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7EFB20-FF41-4FB7-9E61-F65EB3AB55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BAF5DA-F71D-4AC8-B6CE-A82E015F1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80B46ED-4AAD-4085-AFF6-201F9DAC9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E991F9-2922-4686-965E-64EFFC71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9097C36-3BFA-4FCA-A0D4-0984A6E7A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67240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67E57C-8D25-4870-88E3-A1008FCB65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DA98E76-0342-4327-BA52-BE9D7E4CB3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8170DA-CE46-46DD-BA80-400F4344DC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F250547-B932-4EF8-A14E-79B3D80E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80AA606-7289-4595-8B0D-42555A3E2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7706825-DA85-45DD-946A-C4F80AD39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907347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52F1D86-A037-4B49-9784-71AA79912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9A2EA2-9451-44CA-A61C-47183E070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1D3D53-A26F-407C-8FF6-41CF12B4AF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06650-7A29-4E11-9233-1A150CEE41CB}" type="datetimeFigureOut">
              <a:rPr lang="fr-CH" smtClean="0"/>
              <a:t>21.12.2023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87E05D-7D09-4446-9A1C-F265D1D98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749BF8-DD1E-410B-B13C-FC109AF775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3F62-2DAA-4540-BB2D-82F90F552DF7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9336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8BBF019B-0E89-411D-9C82-3DB447584301}"/>
              </a:ext>
            </a:extLst>
          </p:cNvPr>
          <p:cNvSpPr/>
          <p:nvPr/>
        </p:nvSpPr>
        <p:spPr>
          <a:xfrm>
            <a:off x="727852" y="4962808"/>
            <a:ext cx="11315169" cy="177112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C02844A-8CF4-4BFA-9065-8656AE443964}"/>
              </a:ext>
            </a:extLst>
          </p:cNvPr>
          <p:cNvSpPr/>
          <p:nvPr/>
        </p:nvSpPr>
        <p:spPr>
          <a:xfrm>
            <a:off x="727853" y="1932391"/>
            <a:ext cx="11315168" cy="29302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9A6833B-5553-4035-92D3-D8BEE6843A20}"/>
              </a:ext>
            </a:extLst>
          </p:cNvPr>
          <p:cNvSpPr/>
          <p:nvPr/>
        </p:nvSpPr>
        <p:spPr>
          <a:xfrm>
            <a:off x="727852" y="124064"/>
            <a:ext cx="11315169" cy="170585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B7C46F-6789-4CD7-AF69-A431BA645F9C}"/>
              </a:ext>
            </a:extLst>
          </p:cNvPr>
          <p:cNvSpPr/>
          <p:nvPr/>
        </p:nvSpPr>
        <p:spPr>
          <a:xfrm>
            <a:off x="1063007" y="219634"/>
            <a:ext cx="2858503" cy="15411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rgbClr val="0070C0"/>
                </a:solidFill>
              </a:rPr>
              <a:t>D1 Organiser et conduire l’EA</a:t>
            </a:r>
            <a:endParaRPr lang="fr-CH" sz="1050" b="1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488A45A-192D-49CC-8519-F506A76F3569}"/>
              </a:ext>
            </a:extLst>
          </p:cNvPr>
          <p:cNvSpPr/>
          <p:nvPr/>
        </p:nvSpPr>
        <p:spPr>
          <a:xfrm>
            <a:off x="5584512" y="2061527"/>
            <a:ext cx="2853438" cy="2600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chemeClr val="accent6">
                    <a:lumMod val="75000"/>
                  </a:schemeClr>
                </a:solidFill>
              </a:rPr>
              <a:t>M3</a:t>
            </a:r>
            <a:endParaRPr lang="fr-CH" sz="1050" b="1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141A9A-DDA5-4741-BCB4-43BA7E51214D}"/>
              </a:ext>
            </a:extLst>
          </p:cNvPr>
          <p:cNvSpPr/>
          <p:nvPr/>
        </p:nvSpPr>
        <p:spPr>
          <a:xfrm>
            <a:off x="1017117" y="5064176"/>
            <a:ext cx="2254016" cy="15695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chemeClr val="accent4">
                    <a:lumMod val="75000"/>
                  </a:schemeClr>
                </a:solidFill>
              </a:rPr>
              <a:t>R1</a:t>
            </a:r>
            <a:r>
              <a:rPr lang="fr-CH" sz="900" b="1" dirty="0">
                <a:solidFill>
                  <a:schemeClr val="tx1"/>
                </a:solidFill>
              </a:rPr>
              <a:t> </a:t>
            </a:r>
            <a:r>
              <a:rPr lang="fr-CH" sz="1050" b="1" dirty="0">
                <a:solidFill>
                  <a:schemeClr val="tx1"/>
                </a:solidFill>
              </a:rPr>
              <a:t>Gérer les ressources financières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C9C5649-1DD2-4011-98F2-3735F552ED76}"/>
              </a:ext>
            </a:extLst>
          </p:cNvPr>
          <p:cNvSpPr/>
          <p:nvPr/>
        </p:nvSpPr>
        <p:spPr>
          <a:xfrm>
            <a:off x="6448463" y="5090268"/>
            <a:ext cx="2555536" cy="15646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chemeClr val="accent4">
                    <a:lumMod val="75000"/>
                  </a:schemeClr>
                </a:solidFill>
              </a:rPr>
              <a:t>R3</a:t>
            </a:r>
            <a:r>
              <a:rPr lang="fr-CH" sz="900" b="1" dirty="0">
                <a:solidFill>
                  <a:schemeClr val="tx1"/>
                </a:solidFill>
              </a:rPr>
              <a:t> </a:t>
            </a:r>
            <a:r>
              <a:rPr lang="fr-CH" sz="1050" b="1" dirty="0">
                <a:solidFill>
                  <a:schemeClr val="tx1"/>
                </a:solidFill>
              </a:rPr>
              <a:t>Gérer les ressources matérielles, logistiques et informatiques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10514975-EFC6-4A3E-8DD8-13A79393BCFD}"/>
              </a:ext>
            </a:extLst>
          </p:cNvPr>
          <p:cNvSpPr/>
          <p:nvPr/>
        </p:nvSpPr>
        <p:spPr>
          <a:xfrm>
            <a:off x="1146930" y="6089070"/>
            <a:ext cx="680707" cy="2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Exploiter le budget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B19325B-C6AB-4E38-AECA-5AD88090298F}"/>
              </a:ext>
            </a:extLst>
          </p:cNvPr>
          <p:cNvSpPr/>
          <p:nvPr/>
        </p:nvSpPr>
        <p:spPr>
          <a:xfrm>
            <a:off x="1926068" y="5404488"/>
            <a:ext cx="699973" cy="277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Gérer les achats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A5AB324F-2052-444A-B91D-EEB91395A4BE}"/>
              </a:ext>
            </a:extLst>
          </p:cNvPr>
          <p:cNvSpPr/>
          <p:nvPr/>
        </p:nvSpPr>
        <p:spPr>
          <a:xfrm>
            <a:off x="1146931" y="5404488"/>
            <a:ext cx="699973" cy="2777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Tenir la comptabilité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1AF9607-55A7-462A-ADE2-9C39CEC60A68}"/>
              </a:ext>
            </a:extLst>
          </p:cNvPr>
          <p:cNvSpPr/>
          <p:nvPr/>
        </p:nvSpPr>
        <p:spPr>
          <a:xfrm>
            <a:off x="1146930" y="5736805"/>
            <a:ext cx="699973" cy="27336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Gérer les factures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05EE3B2-AA95-4848-97DB-DCD65BEAD823}"/>
              </a:ext>
            </a:extLst>
          </p:cNvPr>
          <p:cNvSpPr/>
          <p:nvPr/>
        </p:nvSpPr>
        <p:spPr>
          <a:xfrm>
            <a:off x="8680518" y="2066666"/>
            <a:ext cx="3048811" cy="25902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chemeClr val="accent6">
                    <a:lumMod val="75000"/>
                  </a:schemeClr>
                </a:solidFill>
              </a:rPr>
              <a:t>M4</a:t>
            </a:r>
            <a:endParaRPr lang="fr-CH" sz="1050" b="1" dirty="0">
              <a:solidFill>
                <a:schemeClr val="tx1"/>
              </a:solidFill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596E3EDE-B932-4208-BEF6-78642F5C2C54}"/>
              </a:ext>
            </a:extLst>
          </p:cNvPr>
          <p:cNvSpPr/>
          <p:nvPr/>
        </p:nvSpPr>
        <p:spPr>
          <a:xfrm>
            <a:off x="1926068" y="5736805"/>
            <a:ext cx="699973" cy="2715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Gérer les frais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6DB4328-67B3-40C7-8678-5F536DEF73E1}"/>
              </a:ext>
            </a:extLst>
          </p:cNvPr>
          <p:cNvSpPr/>
          <p:nvPr/>
        </p:nvSpPr>
        <p:spPr>
          <a:xfrm>
            <a:off x="2758241" y="2061527"/>
            <a:ext cx="2612612" cy="26001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chemeClr val="accent6">
                    <a:lumMod val="75000"/>
                  </a:schemeClr>
                </a:solidFill>
              </a:rPr>
              <a:t>M2</a:t>
            </a:r>
            <a:endParaRPr lang="fr-CH" sz="1050" b="1" dirty="0">
              <a:solidFill>
                <a:schemeClr val="tx1"/>
              </a:solidFill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54A3B405-A228-478F-A50E-8EF67A59A5E8}"/>
              </a:ext>
            </a:extLst>
          </p:cNvPr>
          <p:cNvSpPr/>
          <p:nvPr/>
        </p:nvSpPr>
        <p:spPr>
          <a:xfrm>
            <a:off x="6872734" y="223455"/>
            <a:ext cx="1872188" cy="1529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rgbClr val="0070C0"/>
                </a:solidFill>
              </a:rPr>
              <a:t>D3 Assurer la communication de l’EA</a:t>
            </a:r>
            <a:endParaRPr lang="fr-CH" sz="1050" b="1" dirty="0">
              <a:solidFill>
                <a:schemeClr val="tx1"/>
              </a:solidFill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4ACB688D-01FE-46CB-952B-0665261FF66F}"/>
              </a:ext>
            </a:extLst>
          </p:cNvPr>
          <p:cNvSpPr/>
          <p:nvPr/>
        </p:nvSpPr>
        <p:spPr>
          <a:xfrm>
            <a:off x="2250703" y="1108641"/>
            <a:ext cx="1559028" cy="514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CH" sz="900" dirty="0">
              <a:solidFill>
                <a:schemeClr val="tx1"/>
              </a:solidFill>
            </a:endParaRP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666CC6C6-6A40-4CE1-8508-F975AD3CD593}"/>
              </a:ext>
            </a:extLst>
          </p:cNvPr>
          <p:cNvSpPr/>
          <p:nvPr/>
        </p:nvSpPr>
        <p:spPr>
          <a:xfrm>
            <a:off x="4081161" y="223657"/>
            <a:ext cx="2669135" cy="15348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rgbClr val="0070C0"/>
                </a:solidFill>
              </a:rPr>
              <a:t>D2 Représenter les intérêts de l’EA</a:t>
            </a:r>
            <a:endParaRPr lang="fr-CH" sz="1050" b="1" dirty="0">
              <a:solidFill>
                <a:schemeClr val="tx1"/>
              </a:solidFill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1C080D68-93B1-42F3-9715-A2DC8611E3E7}"/>
              </a:ext>
            </a:extLst>
          </p:cNvPr>
          <p:cNvSpPr/>
          <p:nvPr/>
        </p:nvSpPr>
        <p:spPr>
          <a:xfrm>
            <a:off x="1152717" y="890035"/>
            <a:ext cx="953697" cy="7490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CH" sz="900" dirty="0">
              <a:solidFill>
                <a:schemeClr val="tx1"/>
              </a:solidFill>
            </a:endParaRP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C9DC5909-E7DA-4E6D-9E47-28B602687789}"/>
              </a:ext>
            </a:extLst>
          </p:cNvPr>
          <p:cNvSpPr/>
          <p:nvPr/>
        </p:nvSpPr>
        <p:spPr>
          <a:xfrm>
            <a:off x="1063007" y="2068693"/>
            <a:ext cx="1591117" cy="25954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chemeClr val="accent6">
                    <a:lumMod val="75000"/>
                  </a:schemeClr>
                </a:solidFill>
              </a:rPr>
              <a:t>M1 assurer la mission x</a:t>
            </a:r>
            <a:endParaRPr lang="fr-CH" sz="1050" b="1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2909D14-D664-455F-B1F3-F61C091AAB63}"/>
              </a:ext>
            </a:extLst>
          </p:cNvPr>
          <p:cNvSpPr/>
          <p:nvPr/>
        </p:nvSpPr>
        <p:spPr>
          <a:xfrm>
            <a:off x="1160360" y="495569"/>
            <a:ext cx="1148442" cy="3035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D1.01 Réaliser les séances de direction</a:t>
            </a:r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E225279F-259B-0B2A-F2F4-9DA096810B14}"/>
              </a:ext>
            </a:extLst>
          </p:cNvPr>
          <p:cNvGrpSpPr/>
          <p:nvPr/>
        </p:nvGrpSpPr>
        <p:grpSpPr>
          <a:xfrm>
            <a:off x="3453651" y="5065901"/>
            <a:ext cx="2790802" cy="1572465"/>
            <a:chOff x="7073500" y="5071213"/>
            <a:chExt cx="2790802" cy="1572465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F6BD261E-9500-43B5-8119-31C6A3EFA916}"/>
                </a:ext>
              </a:extLst>
            </p:cNvPr>
            <p:cNvSpPr/>
            <p:nvPr/>
          </p:nvSpPr>
          <p:spPr>
            <a:xfrm>
              <a:off x="7073500" y="5071213"/>
              <a:ext cx="2790802" cy="157246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fr-CH" sz="1100" b="1" dirty="0">
                  <a:solidFill>
                    <a:schemeClr val="accent4">
                      <a:lumMod val="75000"/>
                    </a:schemeClr>
                  </a:solidFill>
                </a:rPr>
                <a:t>R3 </a:t>
              </a:r>
              <a:r>
                <a:rPr lang="fr-CH" sz="1050" b="1" dirty="0">
                  <a:solidFill>
                    <a:schemeClr val="tx1"/>
                  </a:solidFill>
                </a:rPr>
                <a:t>Assurer la gestion des ressources humaines du SG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10E90C80-271E-44E1-8104-C5151E2F517F}"/>
                </a:ext>
              </a:extLst>
            </p:cNvPr>
            <p:cNvSpPr/>
            <p:nvPr/>
          </p:nvSpPr>
          <p:spPr>
            <a:xfrm>
              <a:off x="7162755" y="5454992"/>
              <a:ext cx="1136970" cy="22724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fr-CH" sz="900" dirty="0">
                  <a:solidFill>
                    <a:schemeClr val="tx1"/>
                  </a:solidFill>
                </a:rPr>
                <a:t>Engager et accueillir 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E1E1F4B0-12AC-4C2E-8DB1-3743BA8631C9}"/>
                </a:ext>
              </a:extLst>
            </p:cNvPr>
            <p:cNvSpPr/>
            <p:nvPr/>
          </p:nvSpPr>
          <p:spPr>
            <a:xfrm>
              <a:off x="7157035" y="5736805"/>
              <a:ext cx="838088" cy="34529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fr-CH" sz="900" dirty="0">
                  <a:solidFill>
                    <a:schemeClr val="tx1"/>
                  </a:solidFill>
                </a:rPr>
                <a:t>Assurer le suivi administratif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1C345E8E-F5A4-404E-865F-4445A107F34B}"/>
                </a:ext>
              </a:extLst>
            </p:cNvPr>
            <p:cNvSpPr/>
            <p:nvPr/>
          </p:nvSpPr>
          <p:spPr>
            <a:xfrm>
              <a:off x="8898166" y="6156047"/>
              <a:ext cx="900517" cy="3934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fr-CH" sz="900" dirty="0">
                  <a:solidFill>
                    <a:schemeClr val="tx1"/>
                  </a:solidFill>
                </a:rPr>
                <a:t>Gérer les situations particulières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6019FD0-5061-4BE9-A227-023790C01710}"/>
                </a:ext>
              </a:extLst>
            </p:cNvPr>
            <p:cNvSpPr/>
            <p:nvPr/>
          </p:nvSpPr>
          <p:spPr>
            <a:xfrm>
              <a:off x="8009471" y="6154705"/>
              <a:ext cx="821314" cy="39482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b"/>
            <a:lstStyle/>
            <a:p>
              <a:pPr algn="ctr"/>
              <a:r>
                <a:rPr lang="fr-CH" sz="900" dirty="0">
                  <a:solidFill>
                    <a:schemeClr val="tx1"/>
                  </a:solidFill>
                </a:rPr>
                <a:t>Suivre la formation et l’évolution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75013716-369B-42BD-84B8-1242F88C24AF}"/>
                </a:ext>
              </a:extLst>
            </p:cNvPr>
            <p:cNvSpPr/>
            <p:nvPr/>
          </p:nvSpPr>
          <p:spPr>
            <a:xfrm>
              <a:off x="8420128" y="5454071"/>
              <a:ext cx="937984" cy="22816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fr-CH" sz="900" dirty="0">
                  <a:solidFill>
                    <a:schemeClr val="tx1"/>
                  </a:solidFill>
                </a:rPr>
                <a:t>Gérer les départs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FCA04500-0F01-4298-8E55-7F70FFB49CFA}"/>
                </a:ext>
              </a:extLst>
            </p:cNvPr>
            <p:cNvSpPr/>
            <p:nvPr/>
          </p:nvSpPr>
          <p:spPr>
            <a:xfrm>
              <a:off x="7162755" y="6159990"/>
              <a:ext cx="792414" cy="38954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b"/>
            <a:lstStyle/>
            <a:p>
              <a:pPr algn="ctr"/>
              <a:r>
                <a:rPr lang="fr-CH" sz="900" dirty="0">
                  <a:solidFill>
                    <a:schemeClr val="tx1"/>
                  </a:solidFill>
                </a:rPr>
                <a:t>Suivre les apprentis et  les stagiaires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9368CB7-DE40-479C-B961-B8F970F0DA85}"/>
                </a:ext>
              </a:extLst>
            </p:cNvPr>
            <p:cNvSpPr/>
            <p:nvPr/>
          </p:nvSpPr>
          <p:spPr>
            <a:xfrm>
              <a:off x="8069258" y="5728298"/>
              <a:ext cx="838087" cy="35379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fr-CH" sz="900" dirty="0">
                  <a:solidFill>
                    <a:schemeClr val="tx1"/>
                  </a:solidFill>
                </a:rPr>
                <a:t>Gérer les  temps de travail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D6824B17-ABCC-436F-AFCC-788F2B7F5330}"/>
                </a:ext>
              </a:extLst>
            </p:cNvPr>
            <p:cNvSpPr/>
            <p:nvPr/>
          </p:nvSpPr>
          <p:spPr>
            <a:xfrm>
              <a:off x="8998961" y="5728298"/>
              <a:ext cx="765459" cy="363773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pPr algn="ctr"/>
              <a:r>
                <a:rPr lang="fr-CH" sz="900" dirty="0">
                  <a:solidFill>
                    <a:schemeClr val="tx1"/>
                  </a:solidFill>
                </a:rPr>
                <a:t>Contrôler les salaires</a:t>
              </a:r>
            </a:p>
          </p:txBody>
        </p:sp>
      </p:grpSp>
      <p:sp>
        <p:nvSpPr>
          <p:cNvPr id="41" name="Rectangle 40">
            <a:extLst>
              <a:ext uri="{FF2B5EF4-FFF2-40B4-BE49-F238E27FC236}">
                <a16:creationId xmlns:a16="http://schemas.microsoft.com/office/drawing/2014/main" id="{93FE887C-F389-484C-8DC2-BF55E1F48704}"/>
              </a:ext>
            </a:extLst>
          </p:cNvPr>
          <p:cNvSpPr/>
          <p:nvPr/>
        </p:nvSpPr>
        <p:spPr>
          <a:xfrm>
            <a:off x="6554677" y="5474100"/>
            <a:ext cx="951229" cy="229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Gérer l’économat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9C9DF4F-C727-42E4-BD2C-CE337F924493}"/>
              </a:ext>
            </a:extLst>
          </p:cNvPr>
          <p:cNvSpPr/>
          <p:nvPr/>
        </p:nvSpPr>
        <p:spPr>
          <a:xfrm>
            <a:off x="6565448" y="5779142"/>
            <a:ext cx="1180704" cy="3322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Gérer le matériel informatique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39DF0161-4E02-4BA4-BE61-F7518B633548}"/>
              </a:ext>
            </a:extLst>
          </p:cNvPr>
          <p:cNvSpPr/>
          <p:nvPr/>
        </p:nvSpPr>
        <p:spPr>
          <a:xfrm>
            <a:off x="7792640" y="5779142"/>
            <a:ext cx="1180704" cy="33229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Gérer le matériel de téléphonie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E1BE0F5-B0E7-4F42-805C-5F771E88999E}"/>
              </a:ext>
            </a:extLst>
          </p:cNvPr>
          <p:cNvSpPr/>
          <p:nvPr/>
        </p:nvSpPr>
        <p:spPr>
          <a:xfrm>
            <a:off x="6554583" y="6184459"/>
            <a:ext cx="1222078" cy="3703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Gérer l’accès au bâtiment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A0AD701-035D-3337-9BE4-1229556CC1E8}"/>
              </a:ext>
            </a:extLst>
          </p:cNvPr>
          <p:cNvSpPr/>
          <p:nvPr/>
        </p:nvSpPr>
        <p:spPr>
          <a:xfrm>
            <a:off x="7709916" y="5486530"/>
            <a:ext cx="870259" cy="2295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Gérer le mobilier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64DBE12-A6F2-4F47-BF36-6B192F6DB66C}"/>
              </a:ext>
            </a:extLst>
          </p:cNvPr>
          <p:cNvSpPr/>
          <p:nvPr/>
        </p:nvSpPr>
        <p:spPr>
          <a:xfrm>
            <a:off x="2586384" y="492300"/>
            <a:ext cx="1084754" cy="3989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CH" sz="900" dirty="0">
              <a:solidFill>
                <a:schemeClr val="tx1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3598208-7FFF-4DB1-845D-DB55EA5B0D23}"/>
              </a:ext>
            </a:extLst>
          </p:cNvPr>
          <p:cNvSpPr/>
          <p:nvPr/>
        </p:nvSpPr>
        <p:spPr>
          <a:xfrm>
            <a:off x="1242571" y="4156546"/>
            <a:ext cx="1245796" cy="418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CH" sz="9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7AD40DCF-5B9D-40A5-A376-9F831D29AF7C}"/>
              </a:ext>
            </a:extLst>
          </p:cNvPr>
          <p:cNvSpPr/>
          <p:nvPr/>
        </p:nvSpPr>
        <p:spPr>
          <a:xfrm>
            <a:off x="10413762" y="220802"/>
            <a:ext cx="1332633" cy="1529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rgbClr val="0070C0"/>
                </a:solidFill>
              </a:rPr>
              <a:t>D5</a:t>
            </a:r>
            <a:r>
              <a:rPr lang="fr-CH" sz="900" b="1" dirty="0">
                <a:solidFill>
                  <a:schemeClr val="tx1"/>
                </a:solidFill>
              </a:rPr>
              <a:t> </a:t>
            </a:r>
            <a:endParaRPr lang="fr-CH" sz="1050" b="1" dirty="0">
              <a:solidFill>
                <a:schemeClr val="tx1"/>
              </a:solidFill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ABDA8A1-1324-4B5D-8B28-BFAB693751CD}"/>
              </a:ext>
            </a:extLst>
          </p:cNvPr>
          <p:cNvSpPr/>
          <p:nvPr/>
        </p:nvSpPr>
        <p:spPr>
          <a:xfrm>
            <a:off x="8908781" y="220802"/>
            <a:ext cx="1341122" cy="15292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fr-CH" sz="1100" b="1" dirty="0">
                <a:solidFill>
                  <a:srgbClr val="0070C0"/>
                </a:solidFill>
              </a:rPr>
              <a:t>D4</a:t>
            </a:r>
            <a:r>
              <a:rPr lang="fr-CH" sz="1050" b="1" dirty="0">
                <a:solidFill>
                  <a:srgbClr val="0070C0"/>
                </a:solidFill>
              </a:rPr>
              <a:t> Garantir et améliorer le fonctionnement</a:t>
            </a:r>
          </a:p>
        </p:txBody>
      </p:sp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4445868F-311E-4717-878E-C4BEB0AA6149}"/>
              </a:ext>
            </a:extLst>
          </p:cNvPr>
          <p:cNvSpPr/>
          <p:nvPr/>
        </p:nvSpPr>
        <p:spPr>
          <a:xfrm>
            <a:off x="95174" y="145142"/>
            <a:ext cx="454275" cy="160753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pc="300" dirty="0">
                <a:solidFill>
                  <a:schemeClr val="tx1"/>
                </a:solidFill>
              </a:rPr>
              <a:t>Direction</a:t>
            </a:r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320D0D1A-E2D5-428F-9A9E-015A75A15920}"/>
              </a:ext>
            </a:extLst>
          </p:cNvPr>
          <p:cNvSpPr/>
          <p:nvPr/>
        </p:nvSpPr>
        <p:spPr>
          <a:xfrm>
            <a:off x="105540" y="1915333"/>
            <a:ext cx="450680" cy="29302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pc="300" dirty="0">
                <a:solidFill>
                  <a:schemeClr val="tx1"/>
                </a:solidFill>
              </a:rPr>
              <a:t>Métier</a:t>
            </a:r>
          </a:p>
        </p:txBody>
      </p:sp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B3F27526-9413-41C1-B928-DA7BCC5D4E05}"/>
              </a:ext>
            </a:extLst>
          </p:cNvPr>
          <p:cNvSpPr/>
          <p:nvPr/>
        </p:nvSpPr>
        <p:spPr>
          <a:xfrm>
            <a:off x="108957" y="4962808"/>
            <a:ext cx="436377" cy="17766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CH" spc="300" dirty="0">
                <a:solidFill>
                  <a:schemeClr val="tx1"/>
                </a:solidFill>
              </a:rPr>
              <a:t>Ressources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B838F9CB-4358-402E-8811-473E850C157C}"/>
              </a:ext>
            </a:extLst>
          </p:cNvPr>
          <p:cNvSpPr/>
          <p:nvPr/>
        </p:nvSpPr>
        <p:spPr>
          <a:xfrm>
            <a:off x="1246462" y="2508073"/>
            <a:ext cx="1245796" cy="5751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M1.01 Livrer la prestation 1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091BFADB-0879-496D-A137-6199DAA83CAF}"/>
              </a:ext>
            </a:extLst>
          </p:cNvPr>
          <p:cNvSpPr/>
          <p:nvPr/>
        </p:nvSpPr>
        <p:spPr>
          <a:xfrm>
            <a:off x="1242571" y="3127409"/>
            <a:ext cx="1245797" cy="3910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M1.02 Réaliser l’activité A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28966C8-1EA9-4685-BF32-5B665CE3E283}"/>
              </a:ext>
            </a:extLst>
          </p:cNvPr>
          <p:cNvSpPr/>
          <p:nvPr/>
        </p:nvSpPr>
        <p:spPr>
          <a:xfrm>
            <a:off x="1236087" y="3570710"/>
            <a:ext cx="1245796" cy="51668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endParaRPr lang="fr-CH" sz="9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D782FA9-AAB5-0B5E-832A-909291A2D93E}"/>
              </a:ext>
            </a:extLst>
          </p:cNvPr>
          <p:cNvSpPr/>
          <p:nvPr/>
        </p:nvSpPr>
        <p:spPr>
          <a:xfrm>
            <a:off x="9016743" y="808260"/>
            <a:ext cx="1084754" cy="3989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D4.01 Gérer les documents de référence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BDDE65-D38D-42BE-7118-8A962619FE89}"/>
              </a:ext>
            </a:extLst>
          </p:cNvPr>
          <p:cNvSpPr/>
          <p:nvPr/>
        </p:nvSpPr>
        <p:spPr>
          <a:xfrm>
            <a:off x="9016743" y="1254376"/>
            <a:ext cx="1084754" cy="3989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fr-CH" sz="900" dirty="0">
                <a:solidFill>
                  <a:schemeClr val="tx1"/>
                </a:solidFill>
              </a:rPr>
              <a:t>D4.02Améliorer et suivre les outils de gestion</a:t>
            </a:r>
          </a:p>
        </p:txBody>
      </p:sp>
    </p:spTree>
    <p:extLst>
      <p:ext uri="{BB962C8B-B14F-4D97-AF65-F5344CB8AC3E}">
        <p14:creationId xmlns:p14="http://schemas.microsoft.com/office/powerpoint/2010/main" val="21221542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152</Words>
  <Application>Microsoft Office PowerPoint</Application>
  <PresentationFormat>Grand écran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Etat de Vaud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Ligonnet Valérie</dc:creator>
  <cp:lastModifiedBy>Seger Jessica</cp:lastModifiedBy>
  <cp:revision>33</cp:revision>
  <cp:lastPrinted>2023-09-26T10:03:13Z</cp:lastPrinted>
  <dcterms:created xsi:type="dcterms:W3CDTF">2023-09-13T11:28:55Z</dcterms:created>
  <dcterms:modified xsi:type="dcterms:W3CDTF">2023-12-21T10:42:52Z</dcterms:modified>
</cp:coreProperties>
</file>